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13d25396a3116a30" providerId="LiveId" clId="{E8B658BD-9E3D-4DAD-BF97-5A421199486F}"/>
    <pc:docChg chg="custSel modSld">
      <pc:chgData name="" userId="13d25396a3116a30" providerId="LiveId" clId="{E8B658BD-9E3D-4DAD-BF97-5A421199486F}" dt="2023-05-31T00:12:07.194" v="353" actId="478"/>
      <pc:docMkLst>
        <pc:docMk/>
      </pc:docMkLst>
      <pc:sldChg chg="addSp modSp">
        <pc:chgData name="" userId="13d25396a3116a30" providerId="LiveId" clId="{E8B658BD-9E3D-4DAD-BF97-5A421199486F}" dt="2023-05-31T00:04:30.228" v="149" actId="207"/>
        <pc:sldMkLst>
          <pc:docMk/>
          <pc:sldMk cId="178838983" sldId="256"/>
        </pc:sldMkLst>
        <pc:spChg chg="mod">
          <ac:chgData name="" userId="13d25396a3116a30" providerId="LiveId" clId="{E8B658BD-9E3D-4DAD-BF97-5A421199486F}" dt="2023-05-31T00:03:19.126" v="138" actId="1076"/>
          <ac:spMkLst>
            <pc:docMk/>
            <pc:sldMk cId="178838983" sldId="256"/>
            <ac:spMk id="2" creationId="{8B355DDB-5DCD-4EF9-A4A5-EA8B3BDE8E71}"/>
          </ac:spMkLst>
        </pc:spChg>
        <pc:spChg chg="add mod">
          <ac:chgData name="" userId="13d25396a3116a30" providerId="LiveId" clId="{E8B658BD-9E3D-4DAD-BF97-5A421199486F}" dt="2023-05-31T00:04:30.228" v="149" actId="207"/>
          <ac:spMkLst>
            <pc:docMk/>
            <pc:sldMk cId="178838983" sldId="256"/>
            <ac:spMk id="3" creationId="{81665D3D-B64F-4AC6-8363-00EA77F4FCFE}"/>
          </ac:spMkLst>
        </pc:spChg>
      </pc:sldChg>
      <pc:sldChg chg="addSp delSp modSp modAnim">
        <pc:chgData name="" userId="13d25396a3116a30" providerId="LiveId" clId="{E8B658BD-9E3D-4DAD-BF97-5A421199486F}" dt="2023-05-31T00:11:21.333" v="352"/>
        <pc:sldMkLst>
          <pc:docMk/>
          <pc:sldMk cId="2998497863" sldId="258"/>
        </pc:sldMkLst>
        <pc:spChg chg="mod">
          <ac:chgData name="" userId="13d25396a3116a30" providerId="LiveId" clId="{E8B658BD-9E3D-4DAD-BF97-5A421199486F}" dt="2023-05-31T00:01:43.714" v="36" actId="14100"/>
          <ac:spMkLst>
            <pc:docMk/>
            <pc:sldMk cId="2998497863" sldId="258"/>
            <ac:spMk id="2" creationId="{A2C17712-2432-48FA-AF67-E2A8F661743E}"/>
          </ac:spMkLst>
        </pc:spChg>
        <pc:spChg chg="add mod">
          <ac:chgData name="" userId="13d25396a3116a30" providerId="LiveId" clId="{E8B658BD-9E3D-4DAD-BF97-5A421199486F}" dt="2023-05-31T00:10:54.900" v="349" actId="1076"/>
          <ac:spMkLst>
            <pc:docMk/>
            <pc:sldMk cId="2998497863" sldId="258"/>
            <ac:spMk id="3" creationId="{6C5ADC92-D80C-4316-9365-15F83C9AB31B}"/>
          </ac:spMkLst>
        </pc:spChg>
        <pc:spChg chg="add del mod">
          <ac:chgData name="" userId="13d25396a3116a30" providerId="LiveId" clId="{E8B658BD-9E3D-4DAD-BF97-5A421199486F}" dt="2023-05-31T00:10:00.545" v="314"/>
          <ac:spMkLst>
            <pc:docMk/>
            <pc:sldMk cId="2998497863" sldId="258"/>
            <ac:spMk id="4" creationId="{E53BC48C-9DC3-461E-A6AC-C4BF65E74D88}"/>
          </ac:spMkLst>
        </pc:spChg>
      </pc:sldChg>
      <pc:sldChg chg="delSp delAnim">
        <pc:chgData name="" userId="13d25396a3116a30" providerId="LiveId" clId="{E8B658BD-9E3D-4DAD-BF97-5A421199486F}" dt="2023-05-31T00:12:07.194" v="353" actId="478"/>
        <pc:sldMkLst>
          <pc:docMk/>
          <pc:sldMk cId="3975961456" sldId="260"/>
        </pc:sldMkLst>
        <pc:spChg chg="del">
          <ac:chgData name="" userId="13d25396a3116a30" providerId="LiveId" clId="{E8B658BD-9E3D-4DAD-BF97-5A421199486F}" dt="2023-05-31T00:12:07.194" v="353" actId="478"/>
          <ac:spMkLst>
            <pc:docMk/>
            <pc:sldMk cId="3975961456" sldId="260"/>
            <ac:spMk id="3" creationId="{6C5ADC92-D80C-4316-9365-15F83C9AB31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918F7-76A2-4283-9029-5CDF3035310F}" type="datetimeFigureOut">
              <a:rPr kumimoji="1" lang="ja-JP" altLang="en-US" smtClean="0"/>
              <a:t>2023/5/31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D01-9AED-41BA-B72B-420FDDCF0F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554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918F7-76A2-4283-9029-5CDF3035310F}" type="datetimeFigureOut">
              <a:rPr kumimoji="1" lang="ja-JP" altLang="en-US" smtClean="0"/>
              <a:t>2023/5/31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D01-9AED-41BA-B72B-420FDDCF0F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35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918F7-76A2-4283-9029-5CDF3035310F}" type="datetimeFigureOut">
              <a:rPr kumimoji="1" lang="ja-JP" altLang="en-US" smtClean="0"/>
              <a:t>2023/5/31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D01-9AED-41BA-B72B-420FDDCF0F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558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918F7-76A2-4283-9029-5CDF3035310F}" type="datetimeFigureOut">
              <a:rPr kumimoji="1" lang="ja-JP" altLang="en-US" smtClean="0"/>
              <a:t>2023/5/31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D01-9AED-41BA-B72B-420FDDCF0F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50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918F7-76A2-4283-9029-5CDF3035310F}" type="datetimeFigureOut">
              <a:rPr kumimoji="1" lang="ja-JP" altLang="en-US" smtClean="0"/>
              <a:t>2023/5/31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D01-9AED-41BA-B72B-420FDDCF0F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295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918F7-76A2-4283-9029-5CDF3035310F}" type="datetimeFigureOut">
              <a:rPr kumimoji="1" lang="ja-JP" altLang="en-US" smtClean="0"/>
              <a:t>2023/5/31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D01-9AED-41BA-B72B-420FDDCF0F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451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918F7-76A2-4283-9029-5CDF3035310F}" type="datetimeFigureOut">
              <a:rPr kumimoji="1" lang="ja-JP" altLang="en-US" smtClean="0"/>
              <a:t>2023/5/31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D01-9AED-41BA-B72B-420FDDCF0F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529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918F7-76A2-4283-9029-5CDF3035310F}" type="datetimeFigureOut">
              <a:rPr kumimoji="1" lang="ja-JP" altLang="en-US" smtClean="0"/>
              <a:t>2023/5/31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D01-9AED-41BA-B72B-420FDDCF0F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784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918F7-76A2-4283-9029-5CDF3035310F}" type="datetimeFigureOut">
              <a:rPr kumimoji="1" lang="ja-JP" altLang="en-US" smtClean="0"/>
              <a:t>2023/5/31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D01-9AED-41BA-B72B-420FDDCF0F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7949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918F7-76A2-4283-9029-5CDF3035310F}" type="datetimeFigureOut">
              <a:rPr kumimoji="1" lang="ja-JP" altLang="en-US" smtClean="0"/>
              <a:t>2023/5/31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D01-9AED-41BA-B72B-420FDDCF0F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877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918F7-76A2-4283-9029-5CDF3035310F}" type="datetimeFigureOut">
              <a:rPr kumimoji="1" lang="ja-JP" altLang="en-US" smtClean="0"/>
              <a:t>2023/5/31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3D01-9AED-41BA-B72B-420FDDCF0F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4895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918F7-76A2-4283-9029-5CDF3035310F}" type="datetimeFigureOut">
              <a:rPr kumimoji="1" lang="ja-JP" altLang="en-US" smtClean="0"/>
              <a:t>2023/5/31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93D01-9AED-41BA-B72B-420FDDCF0F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141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355DDB-5DCD-4EF9-A4A5-EA8B3BDE8E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799" y="310668"/>
            <a:ext cx="7772400" cy="1475063"/>
          </a:xfrm>
        </p:spPr>
        <p:txBody>
          <a:bodyPr>
            <a:normAutofit/>
          </a:bodyPr>
          <a:lstStyle/>
          <a:p>
            <a:r>
              <a:rPr lang="ja-JP" altLang="en-US" sz="88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文字式の利用２</a:t>
            </a:r>
            <a:endParaRPr kumimoji="1" lang="ja-JP" altLang="en-US" sz="8800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81665D3D-B64F-4AC6-8363-00EA77F4FCFE}"/>
              </a:ext>
            </a:extLst>
          </p:cNvPr>
          <p:cNvSpPr txBox="1">
            <a:spLocks/>
          </p:cNvSpPr>
          <p:nvPr/>
        </p:nvSpPr>
        <p:spPr>
          <a:xfrm>
            <a:off x="215346" y="2226365"/>
            <a:ext cx="8713305" cy="4214191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本時の目標</a:t>
            </a:r>
            <a:endParaRPr lang="en-US" altLang="ja-JP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lang="en-US" altLang="ja-JP" sz="4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l"/>
            <a:r>
              <a:rPr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文字式を利用して、数の性質を説明することができる。</a:t>
            </a:r>
          </a:p>
        </p:txBody>
      </p:sp>
    </p:spTree>
    <p:extLst>
      <p:ext uri="{BB962C8B-B14F-4D97-AF65-F5344CB8AC3E}">
        <p14:creationId xmlns:p14="http://schemas.microsoft.com/office/powerpoint/2010/main" val="178838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17712-2432-48FA-AF67-E2A8F6617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" y="100083"/>
            <a:ext cx="9144000" cy="1132370"/>
          </a:xfrm>
        </p:spPr>
        <p:txBody>
          <a:bodyPr>
            <a:noAutofit/>
          </a:bodyPr>
          <a:lstStyle/>
          <a:p>
            <a:r>
              <a:rPr kumimoji="1"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下のカレンダーで、四角形で囲んだ</a:t>
            </a:r>
            <a:r>
              <a:rPr kumimoji="1" lang="en-US" altLang="ja-JP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4</a:t>
            </a:r>
            <a:r>
              <a:rPr kumimoji="1" lang="ja-JP" altLang="en-US" sz="36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つの</a:t>
            </a:r>
            <a:r>
              <a:rPr kumimoji="1"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数の和は、いつもどんな数になりますか。</a:t>
            </a:r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E0E25B3C-A4E5-4227-B092-1D6D838BA34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49" y="1271517"/>
          <a:ext cx="7886697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6671">
                  <a:extLst>
                    <a:ext uri="{9D8B030D-6E8A-4147-A177-3AD203B41FA5}">
                      <a16:colId xmlns:a16="http://schemas.microsoft.com/office/drawing/2014/main" val="3866357845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2347376008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3554388676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4087870450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2710360267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2659342696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16273741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dirty="0">
                          <a:solidFill>
                            <a:srgbClr val="FF0000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日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月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火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水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木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金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土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58233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rgbClr val="FF0000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１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２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３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４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５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93150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dirty="0">
                          <a:solidFill>
                            <a:srgbClr val="FF0000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６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７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８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９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10</a:t>
                      </a:r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11</a:t>
                      </a:r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12</a:t>
                      </a:r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39187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solidFill>
                            <a:srgbClr val="FF0000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13</a:t>
                      </a:r>
                      <a:endParaRPr kumimoji="1" lang="ja-JP" altLang="en-US" sz="5400" dirty="0">
                        <a:solidFill>
                          <a:srgbClr val="FF0000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14</a:t>
                      </a:r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15</a:t>
                      </a:r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16</a:t>
                      </a:r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17</a:t>
                      </a:r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18</a:t>
                      </a:r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19</a:t>
                      </a:r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62731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solidFill>
                            <a:srgbClr val="FF0000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20</a:t>
                      </a:r>
                      <a:endParaRPr kumimoji="1" lang="ja-JP" altLang="en-US" sz="5400" dirty="0">
                        <a:solidFill>
                          <a:srgbClr val="FF0000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21</a:t>
                      </a:r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22</a:t>
                      </a:r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23</a:t>
                      </a:r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24</a:t>
                      </a:r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25</a:t>
                      </a:r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26</a:t>
                      </a:r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49123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solidFill>
                            <a:srgbClr val="FF0000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27</a:t>
                      </a:r>
                      <a:endParaRPr kumimoji="1" lang="ja-JP" altLang="en-US" sz="5400" dirty="0">
                        <a:solidFill>
                          <a:srgbClr val="FF0000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28</a:t>
                      </a:r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29</a:t>
                      </a:r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30</a:t>
                      </a:r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31</a:t>
                      </a:r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6165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2597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17712-2432-48FA-AF67-E2A8F6617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" y="100083"/>
            <a:ext cx="9144000" cy="1132370"/>
          </a:xfrm>
        </p:spPr>
        <p:txBody>
          <a:bodyPr>
            <a:noAutofit/>
          </a:bodyPr>
          <a:lstStyle/>
          <a:p>
            <a:r>
              <a:rPr kumimoji="1"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下のカレンダーで、四角形で囲んだ</a:t>
            </a:r>
            <a:r>
              <a:rPr kumimoji="1" lang="en-US" altLang="ja-JP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4</a:t>
            </a:r>
            <a:r>
              <a:rPr kumimoji="1" lang="ja-JP" altLang="en-US" sz="36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つの</a:t>
            </a:r>
            <a:r>
              <a:rPr kumimoji="1"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数の和が、</a:t>
            </a:r>
            <a:r>
              <a:rPr kumimoji="1" lang="en-US" altLang="ja-JP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4</a:t>
            </a:r>
            <a:r>
              <a:rPr kumimoji="1"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の倍数になることを説明しなさい。</a:t>
            </a:r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E0E25B3C-A4E5-4227-B092-1D6D838BA3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9070674"/>
              </p:ext>
            </p:extLst>
          </p:nvPr>
        </p:nvGraphicFramePr>
        <p:xfrm>
          <a:off x="628649" y="1271517"/>
          <a:ext cx="7886697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6671">
                  <a:extLst>
                    <a:ext uri="{9D8B030D-6E8A-4147-A177-3AD203B41FA5}">
                      <a16:colId xmlns:a16="http://schemas.microsoft.com/office/drawing/2014/main" val="3866357845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2347376008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3554388676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4087870450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2710360267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2659342696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16273741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dirty="0">
                          <a:solidFill>
                            <a:srgbClr val="FF0000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日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月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火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水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木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金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土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58233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rgbClr val="FF0000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１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２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３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４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５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93150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dirty="0">
                          <a:solidFill>
                            <a:srgbClr val="FF0000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６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７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８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９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10</a:t>
                      </a:r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11</a:t>
                      </a:r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12</a:t>
                      </a:r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39187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solidFill>
                            <a:srgbClr val="FF0000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13</a:t>
                      </a:r>
                      <a:endParaRPr kumimoji="1" lang="ja-JP" altLang="en-US" sz="5400" dirty="0">
                        <a:solidFill>
                          <a:srgbClr val="FF0000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14</a:t>
                      </a:r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15</a:t>
                      </a:r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16</a:t>
                      </a:r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17</a:t>
                      </a:r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18</a:t>
                      </a:r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19</a:t>
                      </a:r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62731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solidFill>
                            <a:srgbClr val="FF0000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20</a:t>
                      </a:r>
                      <a:endParaRPr kumimoji="1" lang="ja-JP" altLang="en-US" sz="5400" dirty="0">
                        <a:solidFill>
                          <a:srgbClr val="FF0000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21</a:t>
                      </a:r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22</a:t>
                      </a:r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23</a:t>
                      </a:r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24</a:t>
                      </a:r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25</a:t>
                      </a:r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26</a:t>
                      </a:r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49123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solidFill>
                            <a:srgbClr val="FF0000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27</a:t>
                      </a:r>
                      <a:endParaRPr kumimoji="1" lang="ja-JP" altLang="en-US" sz="5400" dirty="0">
                        <a:solidFill>
                          <a:srgbClr val="FF0000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28</a:t>
                      </a:r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29</a:t>
                      </a:r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30</a:t>
                      </a:r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31</a:t>
                      </a:r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6165792"/>
                  </a:ext>
                </a:extLst>
              </a:tr>
            </a:tbl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256EE08-91F5-457C-8558-F476C0A07F58}"/>
              </a:ext>
            </a:extLst>
          </p:cNvPr>
          <p:cNvSpPr/>
          <p:nvPr/>
        </p:nvSpPr>
        <p:spPr>
          <a:xfrm>
            <a:off x="3067054" y="2173357"/>
            <a:ext cx="1921565" cy="173672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51C0B34-CC9D-4BFB-9DC2-15444A92F4B2}"/>
              </a:ext>
            </a:extLst>
          </p:cNvPr>
          <p:cNvSpPr/>
          <p:nvPr/>
        </p:nvSpPr>
        <p:spPr>
          <a:xfrm>
            <a:off x="6469554" y="3146354"/>
            <a:ext cx="1914939" cy="173672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4701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17712-2432-48FA-AF67-E2A8F6617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74" y="100082"/>
            <a:ext cx="8892209" cy="2921414"/>
          </a:xfrm>
        </p:spPr>
        <p:txBody>
          <a:bodyPr>
            <a:noAutofit/>
          </a:bodyPr>
          <a:lstStyle/>
          <a:p>
            <a:r>
              <a:rPr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３けた</a:t>
            </a:r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の正の整数で、</a:t>
            </a:r>
            <a:r>
              <a:rPr kumimoji="1" lang="en-US" altLang="ja-JP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</a:t>
            </a:r>
            <a:r>
              <a:rPr lang="en-US" altLang="ja-JP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6</a:t>
            </a:r>
            <a:r>
              <a:rPr kumimoji="1" lang="en-US" altLang="ja-JP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4</a:t>
            </a:r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  <a:r>
              <a:rPr lang="en-US" altLang="ja-JP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45</a:t>
            </a:r>
            <a:r>
              <a:rPr kumimoji="1" lang="en-US" altLang="ja-JP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</a:t>
            </a:r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のように、百の位の数と一の位の数の和が十の位の数になっている数は、</a:t>
            </a:r>
            <a:r>
              <a:rPr kumimoji="1" lang="en-US" altLang="ja-JP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11</a:t>
            </a:r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の倍数であることを、文字式を使って説明しなさい。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C5ADC92-D80C-4316-9365-15F83C9AB31B}"/>
              </a:ext>
            </a:extLst>
          </p:cNvPr>
          <p:cNvSpPr txBox="1"/>
          <p:nvPr/>
        </p:nvSpPr>
        <p:spPr>
          <a:xfrm>
            <a:off x="364435" y="3120652"/>
            <a:ext cx="841513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100a</a:t>
            </a:r>
            <a:r>
              <a:rPr kumimoji="1" lang="ja-JP" altLang="en-US" sz="4800" dirty="0"/>
              <a:t>＋</a:t>
            </a:r>
            <a:r>
              <a:rPr kumimoji="1" lang="en-US" altLang="ja-JP" sz="4800" dirty="0"/>
              <a:t>10(a</a:t>
            </a:r>
            <a:r>
              <a:rPr kumimoji="1" lang="ja-JP" altLang="en-US" sz="4800" dirty="0"/>
              <a:t>＋</a:t>
            </a:r>
            <a:r>
              <a:rPr kumimoji="1" lang="en-US" altLang="ja-JP" sz="4800" dirty="0"/>
              <a:t>b)</a:t>
            </a:r>
            <a:r>
              <a:rPr kumimoji="1" lang="ja-JP" altLang="en-US" sz="4800" dirty="0"/>
              <a:t>＋</a:t>
            </a:r>
            <a:r>
              <a:rPr kumimoji="1" lang="en-US" altLang="ja-JP" sz="4800" dirty="0"/>
              <a:t>b</a:t>
            </a:r>
          </a:p>
          <a:p>
            <a:r>
              <a:rPr kumimoji="1" lang="ja-JP" altLang="en-US" sz="4800" dirty="0"/>
              <a:t>＝</a:t>
            </a:r>
            <a:r>
              <a:rPr kumimoji="1" lang="en-US" altLang="ja-JP" sz="4800" dirty="0"/>
              <a:t>100a</a:t>
            </a:r>
            <a:r>
              <a:rPr kumimoji="1" lang="ja-JP" altLang="en-US" sz="4800" dirty="0"/>
              <a:t>＋</a:t>
            </a:r>
            <a:r>
              <a:rPr kumimoji="1" lang="en-US" altLang="ja-JP" sz="4800" dirty="0"/>
              <a:t>10a</a:t>
            </a:r>
            <a:r>
              <a:rPr kumimoji="1" lang="ja-JP" altLang="en-US" sz="4800" dirty="0"/>
              <a:t>＋</a:t>
            </a:r>
            <a:r>
              <a:rPr kumimoji="1" lang="en-US" altLang="ja-JP" sz="4800" dirty="0"/>
              <a:t>10b</a:t>
            </a:r>
            <a:r>
              <a:rPr kumimoji="1" lang="ja-JP" altLang="en-US" sz="4800" dirty="0"/>
              <a:t>＋</a:t>
            </a:r>
            <a:r>
              <a:rPr kumimoji="1" lang="en-US" altLang="ja-JP" sz="4800" dirty="0"/>
              <a:t>b</a:t>
            </a:r>
          </a:p>
          <a:p>
            <a:r>
              <a:rPr kumimoji="1" lang="ja-JP" altLang="en-US" sz="4800" dirty="0"/>
              <a:t>＝</a:t>
            </a:r>
            <a:r>
              <a:rPr kumimoji="1" lang="en-US" altLang="ja-JP" sz="4800" dirty="0"/>
              <a:t>110a</a:t>
            </a:r>
            <a:r>
              <a:rPr kumimoji="1" lang="ja-JP" altLang="en-US" sz="4800" dirty="0"/>
              <a:t>＋</a:t>
            </a:r>
            <a:r>
              <a:rPr kumimoji="1" lang="en-US" altLang="ja-JP" sz="4800" dirty="0"/>
              <a:t>11b</a:t>
            </a:r>
          </a:p>
          <a:p>
            <a:r>
              <a:rPr kumimoji="1" lang="ja-JP" altLang="en-US" sz="4800" dirty="0"/>
              <a:t>＝</a:t>
            </a:r>
            <a:r>
              <a:rPr kumimoji="1" lang="en-US" altLang="ja-JP" sz="4800" dirty="0"/>
              <a:t>11(10a+b)</a:t>
            </a:r>
          </a:p>
          <a:p>
            <a:r>
              <a:rPr kumimoji="1" lang="ja-JP" altLang="en-US" sz="3600" dirty="0"/>
              <a:t>よって</a:t>
            </a:r>
            <a:r>
              <a:rPr kumimoji="1" lang="en-US" altLang="ja-JP" sz="3600" dirty="0"/>
              <a:t>11×</a:t>
            </a:r>
            <a:r>
              <a:rPr kumimoji="1" lang="ja-JP" altLang="en-US" sz="3600" dirty="0"/>
              <a:t>整数となり</a:t>
            </a:r>
            <a:r>
              <a:rPr kumimoji="1" lang="en-US" altLang="ja-JP" sz="3600" dirty="0"/>
              <a:t>11</a:t>
            </a:r>
            <a:r>
              <a:rPr kumimoji="1" lang="ja-JP" altLang="en-US" sz="3600" dirty="0"/>
              <a:t>の倍数になる。</a:t>
            </a:r>
          </a:p>
        </p:txBody>
      </p:sp>
    </p:spTree>
    <p:extLst>
      <p:ext uri="{BB962C8B-B14F-4D97-AF65-F5344CB8AC3E}">
        <p14:creationId xmlns:p14="http://schemas.microsoft.com/office/powerpoint/2010/main" val="2998497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17712-2432-48FA-AF67-E2A8F6617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74" y="100082"/>
            <a:ext cx="8892209" cy="2921414"/>
          </a:xfrm>
        </p:spPr>
        <p:txBody>
          <a:bodyPr>
            <a:noAutofit/>
          </a:bodyPr>
          <a:lstStyle/>
          <a:p>
            <a:r>
              <a:rPr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３けた</a:t>
            </a:r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の正の整数で、</a:t>
            </a:r>
            <a:r>
              <a:rPr kumimoji="1" lang="en-US" altLang="ja-JP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</a:t>
            </a:r>
            <a:r>
              <a:rPr lang="en-US" altLang="ja-JP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6</a:t>
            </a:r>
            <a:r>
              <a:rPr kumimoji="1" lang="en-US" altLang="ja-JP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4</a:t>
            </a:r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  <a:r>
              <a:rPr lang="en-US" altLang="ja-JP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45</a:t>
            </a:r>
            <a:r>
              <a:rPr kumimoji="1" lang="en-US" altLang="ja-JP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</a:t>
            </a:r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のように、百の位の数と一の位の数の和が十の位の数になっている数は、</a:t>
            </a:r>
            <a:r>
              <a:rPr kumimoji="1" lang="en-US" altLang="ja-JP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11</a:t>
            </a:r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の倍数であることを、文字式を使って説明しなさい。</a:t>
            </a:r>
          </a:p>
        </p:txBody>
      </p:sp>
    </p:spTree>
    <p:extLst>
      <p:ext uri="{BB962C8B-B14F-4D97-AF65-F5344CB8AC3E}">
        <p14:creationId xmlns:p14="http://schemas.microsoft.com/office/powerpoint/2010/main" val="3975961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431</TotalTime>
  <Words>288</Words>
  <Application>Microsoft Office PowerPoint</Application>
  <PresentationFormat>画面に合わせる (4:3)</PresentationFormat>
  <Paragraphs>89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3" baseType="lpstr">
      <vt:lpstr>ＤＨＰ特太ゴシック体</vt:lpstr>
      <vt:lpstr>UD デジタル 教科書体 N-B</vt:lpstr>
      <vt:lpstr>游ゴシック</vt:lpstr>
      <vt:lpstr>游ゴシック Light</vt:lpstr>
      <vt:lpstr>Arial</vt:lpstr>
      <vt:lpstr>Calibri</vt:lpstr>
      <vt:lpstr>Calibri Light</vt:lpstr>
      <vt:lpstr>Office テーマ</vt:lpstr>
      <vt:lpstr>文字式の利用２</vt:lpstr>
      <vt:lpstr>下のカレンダーで、四角形で囲んだ4つの数の和は、いつもどんな数になりますか。</vt:lpstr>
      <vt:lpstr>下のカレンダーで、四角形で囲んだ4つの数の和が、4の倍数になることを説明しなさい。</vt:lpstr>
      <vt:lpstr>３けたの正の整数で、264や451のように、百の位の数と一の位の数の和が十の位の数になっている数は、11の倍数であることを、文字式を使って説明しなさい。</vt:lpstr>
      <vt:lpstr>３けたの正の整数で、264や451のように、百の位の数と一の位の数の和が十の位の数になっている数は、11の倍数であることを、文字式を使って説明しなさい。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文字式の利用</dc:title>
  <dc:creator>teacher</dc:creator>
  <cp:lastModifiedBy>teacher</cp:lastModifiedBy>
  <cp:revision>5</cp:revision>
  <dcterms:created xsi:type="dcterms:W3CDTF">2023-05-30T02:28:06Z</dcterms:created>
  <dcterms:modified xsi:type="dcterms:W3CDTF">2023-05-31T00:20:06Z</dcterms:modified>
</cp:coreProperties>
</file>