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75" r:id="rId4"/>
    <p:sldId id="276" r:id="rId5"/>
    <p:sldId id="278" r:id="rId6"/>
    <p:sldId id="277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3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684E1-7996-44B8-A621-D0C12AE7B87B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01DBC-530C-45F3-8352-78623F4FF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2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01DBC-530C-45F3-8352-78623F4FF36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20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01DBC-530C-45F3-8352-78623F4FF36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2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01DBC-530C-45F3-8352-78623F4FF36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20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01DBC-530C-45F3-8352-78623F4FF36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2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8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3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3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9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7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7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7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9BB2-BFD8-409D-99D3-9942A7AB647F}" type="datetimeFigureOut">
              <a:rPr kumimoji="1" lang="ja-JP" altLang="en-US" smtClean="0"/>
              <a:t>2015/12/7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7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296144"/>
          </a:xfrm>
        </p:spPr>
        <p:txBody>
          <a:bodyPr>
            <a:normAutofit/>
          </a:bodyPr>
          <a:lstStyle/>
          <a:p>
            <a:r>
              <a:rPr kumimoji="1" lang="ja-JP" altLang="en-US" sz="7200" dirty="0" smtClean="0"/>
              <a:t>二等辺三角形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712968" cy="482453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800" dirty="0" smtClean="0">
                <a:solidFill>
                  <a:schemeClr val="tx1"/>
                </a:solidFill>
              </a:rPr>
              <a:t>「二等辺三角形の作図から証明を使って性質を導くことができる。」</a:t>
            </a:r>
            <a:endParaRPr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800" dirty="0" smtClean="0">
                <a:solidFill>
                  <a:schemeClr val="tx1"/>
                </a:solidFill>
              </a:rPr>
              <a:t>「定義や定理の用語の意味を理解する。」</a:t>
            </a:r>
            <a:endParaRPr lang="en-US" altLang="ja-JP" sz="4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4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92"/>
    </mc:Choice>
    <mc:Fallback xmlns="">
      <p:transition spd="slow" advTm="959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200223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下の図で、点Ａを中心にして直線</a:t>
            </a:r>
            <a:r>
              <a:rPr kumimoji="1" lang="en-US" altLang="ja-JP" sz="3200" dirty="0" smtClean="0"/>
              <a:t>ℓ</a:t>
            </a:r>
            <a:r>
              <a:rPr kumimoji="1" lang="ja-JP" altLang="en-US" sz="3200" dirty="0" smtClean="0"/>
              <a:t>と交わる円をかき、その交点をＢ，Ｃとして、△ＡＢＣをかきましょう。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この三角形の等しい辺ＡＢとＡＣがかさなるように折った時、どんなことがわかるでしょうか。</a:t>
            </a:r>
            <a:endParaRPr kumimoji="1" lang="ja-JP" altLang="en-US" sz="3200" dirty="0"/>
          </a:p>
        </p:txBody>
      </p:sp>
      <p:sp>
        <p:nvSpPr>
          <p:cNvPr id="4" name="フローチャート : 結合子 3"/>
          <p:cNvSpPr/>
          <p:nvPr/>
        </p:nvSpPr>
        <p:spPr>
          <a:xfrm flipV="1">
            <a:off x="3111712" y="2729195"/>
            <a:ext cx="48580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94856" y="2309963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613513" y="5853082"/>
            <a:ext cx="54726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29601" y="5591472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ℓ</a:t>
            </a:r>
            <a:endParaRPr kumimoji="1" lang="ja-JP" altLang="en-US" sz="2800" dirty="0"/>
          </a:p>
        </p:txBody>
      </p:sp>
      <p:sp>
        <p:nvSpPr>
          <p:cNvPr id="15" name="円弧 14"/>
          <p:cNvSpPr/>
          <p:nvPr/>
        </p:nvSpPr>
        <p:spPr>
          <a:xfrm rot="6521918">
            <a:off x="-60267" y="-86592"/>
            <a:ext cx="6441119" cy="6246228"/>
          </a:xfrm>
          <a:prstGeom prst="arc">
            <a:avLst>
              <a:gd name="adj1" fmla="val 17954185"/>
              <a:gd name="adj2" fmla="val 107670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1583175" y="2729195"/>
            <a:ext cx="1528537" cy="31353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136002" y="2721885"/>
            <a:ext cx="1453174" cy="3117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401020" y="5853082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27091" y="5853082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678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68"/>
    </mc:Choice>
    <mc:Fallback xmlns="">
      <p:transition spd="slow" advTm="265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200223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下の図で、点Ａを中心にして直線</a:t>
            </a:r>
            <a:r>
              <a:rPr kumimoji="1" lang="en-US" altLang="ja-JP" sz="3200" dirty="0" smtClean="0"/>
              <a:t>ℓ</a:t>
            </a:r>
            <a:r>
              <a:rPr kumimoji="1" lang="ja-JP" altLang="en-US" sz="3200" dirty="0" smtClean="0"/>
              <a:t>と交わる円をかき、その交点をＢ，Ｃとして、△ＡＢＣをかきましょう。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この三角形の等しい辺ＡＢとＡＣがかさなるように折った時、どんなことがわかるでしょうか。</a:t>
            </a:r>
            <a:endParaRPr kumimoji="1" lang="ja-JP" altLang="en-US" sz="3200" dirty="0"/>
          </a:p>
        </p:txBody>
      </p:sp>
      <p:sp>
        <p:nvSpPr>
          <p:cNvPr id="4" name="フローチャート : 結合子 3"/>
          <p:cNvSpPr/>
          <p:nvPr/>
        </p:nvSpPr>
        <p:spPr>
          <a:xfrm flipV="1">
            <a:off x="3111712" y="2729195"/>
            <a:ext cx="48580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94856" y="2309963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613513" y="5853082"/>
            <a:ext cx="54726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29601" y="5591472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ℓ</a:t>
            </a:r>
            <a:endParaRPr kumimoji="1" lang="ja-JP" altLang="en-US" sz="2800" dirty="0"/>
          </a:p>
        </p:txBody>
      </p:sp>
      <p:sp>
        <p:nvSpPr>
          <p:cNvPr id="15" name="円弧 14"/>
          <p:cNvSpPr/>
          <p:nvPr/>
        </p:nvSpPr>
        <p:spPr>
          <a:xfrm rot="6521918">
            <a:off x="-31148" y="-113601"/>
            <a:ext cx="6441119" cy="6246228"/>
          </a:xfrm>
          <a:prstGeom prst="arc">
            <a:avLst>
              <a:gd name="adj1" fmla="val 17954185"/>
              <a:gd name="adj2" fmla="val 107670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endCxn id="4" idx="4"/>
          </p:cNvCxnSpPr>
          <p:nvPr/>
        </p:nvCxnSpPr>
        <p:spPr>
          <a:xfrm flipH="1" flipV="1">
            <a:off x="3136002" y="2729195"/>
            <a:ext cx="24290" cy="3123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136002" y="2721885"/>
            <a:ext cx="1453174" cy="3117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401020" y="5853082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27091" y="5853082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804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5"/>
    </mc:Choice>
    <mc:Fallback xmlns="">
      <p:transition spd="slow" advTm="26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200223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下の図で、点Ａを中心にして直線</a:t>
            </a:r>
            <a:r>
              <a:rPr kumimoji="1" lang="en-US" altLang="ja-JP" sz="3200" dirty="0" smtClean="0"/>
              <a:t>ℓ</a:t>
            </a:r>
            <a:r>
              <a:rPr kumimoji="1" lang="ja-JP" altLang="en-US" sz="3200" dirty="0" smtClean="0"/>
              <a:t>と交わる円をかき、その交点をＢ，Ｃとして、△ＡＢＣをかきましょう。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この三角形の等しい辺ＡＢとＡＣがかさなるように折った時、どんなことがわかるでしょうか。</a:t>
            </a:r>
            <a:endParaRPr kumimoji="1" lang="ja-JP" altLang="en-US" sz="3200" dirty="0"/>
          </a:p>
        </p:txBody>
      </p:sp>
      <p:sp>
        <p:nvSpPr>
          <p:cNvPr id="4" name="フローチャート : 結合子 3"/>
          <p:cNvSpPr/>
          <p:nvPr/>
        </p:nvSpPr>
        <p:spPr>
          <a:xfrm flipV="1">
            <a:off x="3111712" y="2729195"/>
            <a:ext cx="48580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94856" y="2309963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613513" y="5853082"/>
            <a:ext cx="54726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29601" y="5591472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ℓ</a:t>
            </a:r>
            <a:endParaRPr kumimoji="1" lang="ja-JP" altLang="en-US" sz="2800" dirty="0"/>
          </a:p>
        </p:txBody>
      </p:sp>
      <p:sp>
        <p:nvSpPr>
          <p:cNvPr id="15" name="円弧 14"/>
          <p:cNvSpPr/>
          <p:nvPr/>
        </p:nvSpPr>
        <p:spPr>
          <a:xfrm rot="6521918">
            <a:off x="-34394" y="-93507"/>
            <a:ext cx="6441119" cy="6246228"/>
          </a:xfrm>
          <a:prstGeom prst="arc">
            <a:avLst>
              <a:gd name="adj1" fmla="val 17954185"/>
              <a:gd name="adj2" fmla="val 107670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endCxn id="4" idx="4"/>
          </p:cNvCxnSpPr>
          <p:nvPr/>
        </p:nvCxnSpPr>
        <p:spPr>
          <a:xfrm flipH="1" flipV="1">
            <a:off x="3136002" y="2729195"/>
            <a:ext cx="24290" cy="312388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136002" y="2721885"/>
            <a:ext cx="1453174" cy="3117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401020" y="5853082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27091" y="5853082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148879" y="3029607"/>
            <a:ext cx="1805302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ＡＢ＝ＡＣ</a:t>
            </a:r>
            <a:endParaRPr kumimoji="1" lang="ja-JP" altLang="en-US" sz="3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48879" y="3988093"/>
            <a:ext cx="2039341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∠Ｂ＝∠Ｃ</a:t>
            </a:r>
            <a:endParaRPr kumimoji="1" lang="ja-JP" altLang="en-US" sz="3200" dirty="0"/>
          </a:p>
        </p:txBody>
      </p:sp>
      <p:cxnSp>
        <p:nvCxnSpPr>
          <p:cNvPr id="17" name="直線コネクタ 16"/>
          <p:cNvCxnSpPr>
            <a:endCxn id="4" idx="4"/>
          </p:cNvCxnSpPr>
          <p:nvPr/>
        </p:nvCxnSpPr>
        <p:spPr>
          <a:xfrm flipV="1">
            <a:off x="1691680" y="2729195"/>
            <a:ext cx="1444322" cy="3123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339752" y="4120168"/>
            <a:ext cx="199116" cy="8842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3738260" y="4120168"/>
            <a:ext cx="171784" cy="8842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3888062" y="2309963"/>
            <a:ext cx="4249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折って重なったということは</a:t>
            </a:r>
            <a:endParaRPr kumimoji="1" lang="ja-JP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224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71"/>
    </mc:Choice>
    <mc:Fallback xmlns="">
      <p:transition spd="slow" advTm="117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08012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下の△ＡＢＣで、ＡＢ＝ＡＣならば∠Ｂ＝∠Ｃになることを証明しましょう。</a:t>
            </a:r>
            <a:endParaRPr kumimoji="1" lang="ja-JP" altLang="en-US" sz="3200" dirty="0"/>
          </a:p>
        </p:txBody>
      </p:sp>
      <p:sp>
        <p:nvSpPr>
          <p:cNvPr id="4" name="フローチャート : 結合子 3"/>
          <p:cNvSpPr/>
          <p:nvPr/>
        </p:nvSpPr>
        <p:spPr>
          <a:xfrm flipV="1">
            <a:off x="2481345" y="2705164"/>
            <a:ext cx="48580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4489" y="2285932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378630" y="5829051"/>
            <a:ext cx="50771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0196" y="5591472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ℓ</a:t>
            </a:r>
            <a:endParaRPr kumimoji="1" lang="ja-JP" altLang="en-US" sz="2800" dirty="0"/>
          </a:p>
        </p:txBody>
      </p:sp>
      <p:sp>
        <p:nvSpPr>
          <p:cNvPr id="15" name="円弧 14"/>
          <p:cNvSpPr/>
          <p:nvPr/>
        </p:nvSpPr>
        <p:spPr>
          <a:xfrm rot="6521918">
            <a:off x="-642763" y="-161248"/>
            <a:ext cx="6441119" cy="6246228"/>
          </a:xfrm>
          <a:prstGeom prst="arc">
            <a:avLst>
              <a:gd name="adj1" fmla="val 17954185"/>
              <a:gd name="adj2" fmla="val 107670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endCxn id="4" idx="4"/>
          </p:cNvCxnSpPr>
          <p:nvPr/>
        </p:nvCxnSpPr>
        <p:spPr>
          <a:xfrm flipH="1" flipV="1">
            <a:off x="2505635" y="2705164"/>
            <a:ext cx="24290" cy="312388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505635" y="2697854"/>
            <a:ext cx="1453174" cy="3117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770653" y="5829051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96724" y="5829051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44417" y="1052736"/>
            <a:ext cx="4503161" cy="56938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証明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∠Ａの二等分線を引き、ＢＣとの交点をＤとする。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△ＡＢＤと△ＡＣＤにおいて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仮定よりＡＢ＝ＡＣ・・・①</a:t>
            </a:r>
            <a:endParaRPr kumimoji="1" lang="en-US" altLang="ja-JP" sz="2800" dirty="0" smtClean="0"/>
          </a:p>
          <a:p>
            <a:r>
              <a:rPr lang="ja-JP" altLang="en-US" sz="2800" dirty="0"/>
              <a:t>∠ＢＡＤ</a:t>
            </a:r>
            <a:r>
              <a:rPr lang="ja-JP" altLang="en-US" sz="2800" dirty="0" smtClean="0"/>
              <a:t>＝</a:t>
            </a:r>
            <a:r>
              <a:rPr lang="ja-JP" altLang="en-US" sz="2800" dirty="0"/>
              <a:t>∠ＣＡＤ</a:t>
            </a:r>
            <a:r>
              <a:rPr lang="ja-JP" altLang="en-US" sz="2800" dirty="0" smtClean="0"/>
              <a:t>・・・②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　　　　</a:t>
            </a:r>
            <a:r>
              <a:rPr lang="ja-JP" altLang="en-US" sz="2800" dirty="0"/>
              <a:t> </a:t>
            </a:r>
            <a:r>
              <a:rPr kumimoji="1" lang="ja-JP" altLang="en-US" sz="2800" dirty="0" smtClean="0"/>
              <a:t>ＡＤは共通・・・③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①②③より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組の辺とその間の角がそれぞれ等しいので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△ＡＢＤ≡△ＡＣＤ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合同な図形の対応する角は等しいので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∠ＡＢＤ＝∠ＡＣＤ</a:t>
            </a:r>
            <a:endParaRPr kumimoji="1" lang="ja-JP" altLang="en-US" sz="2800" dirty="0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1061313" y="2705164"/>
            <a:ext cx="1444322" cy="3123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1709385" y="4096137"/>
            <a:ext cx="199116" cy="8842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3107893" y="4096137"/>
            <a:ext cx="171784" cy="8842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フローチャート : 結合子 20"/>
          <p:cNvSpPr/>
          <p:nvPr/>
        </p:nvSpPr>
        <p:spPr>
          <a:xfrm flipV="1">
            <a:off x="2393460" y="3160334"/>
            <a:ext cx="48580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04543" y="580682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23" name="フローチャート : 結合子 22"/>
          <p:cNvSpPr/>
          <p:nvPr/>
        </p:nvSpPr>
        <p:spPr>
          <a:xfrm flipV="1">
            <a:off x="2594183" y="3151878"/>
            <a:ext cx="48580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14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98"/>
    </mc:Choice>
    <mc:Fallback xmlns="">
      <p:transition spd="slow" advTm="533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6" grpId="0" uiExpand="1" build="p" animBg="1"/>
      <p:bldP spid="21" grpId="0" animBg="1"/>
      <p:bldP spid="2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104456" cy="93610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二等辺三角形とは・・・</a:t>
            </a:r>
            <a:endParaRPr kumimoji="1" lang="ja-JP" altLang="en-US" sz="3200" dirty="0"/>
          </a:p>
        </p:txBody>
      </p:sp>
      <p:sp>
        <p:nvSpPr>
          <p:cNvPr id="4" name="フローチャート : 結合子 3"/>
          <p:cNvSpPr/>
          <p:nvPr/>
        </p:nvSpPr>
        <p:spPr>
          <a:xfrm flipV="1">
            <a:off x="3111712" y="2729195"/>
            <a:ext cx="48580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94856" y="2309963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cxnSp>
        <p:nvCxnSpPr>
          <p:cNvPr id="7" name="直線コネクタ 6"/>
          <p:cNvCxnSpPr>
            <a:endCxn id="33" idx="0"/>
          </p:cNvCxnSpPr>
          <p:nvPr/>
        </p:nvCxnSpPr>
        <p:spPr>
          <a:xfrm>
            <a:off x="1691680" y="5853082"/>
            <a:ext cx="293472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136002" y="2721885"/>
            <a:ext cx="1453174" cy="3117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401020" y="5853082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27091" y="5853082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370092" y="304617"/>
            <a:ext cx="5565947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２つの辺の長さが等しい三角形</a:t>
            </a:r>
            <a:endParaRPr kumimoji="1" lang="ja-JP" altLang="en-US" sz="3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44689" y="1266199"/>
            <a:ext cx="645080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その用語自体の意味を説明したもの</a:t>
            </a:r>
            <a:endParaRPr kumimoji="1" lang="ja-JP" altLang="en-US" sz="3200" dirty="0"/>
          </a:p>
        </p:txBody>
      </p:sp>
      <p:cxnSp>
        <p:nvCxnSpPr>
          <p:cNvPr id="17" name="直線コネクタ 16"/>
          <p:cNvCxnSpPr>
            <a:endCxn id="4" idx="4"/>
          </p:cNvCxnSpPr>
          <p:nvPr/>
        </p:nvCxnSpPr>
        <p:spPr>
          <a:xfrm flipV="1">
            <a:off x="1691680" y="2729195"/>
            <a:ext cx="1444322" cy="3123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339752" y="4120168"/>
            <a:ext cx="199116" cy="8842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3738260" y="4120168"/>
            <a:ext cx="171784" cy="8842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020272" y="1173865"/>
            <a:ext cx="1313180" cy="76944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定義</a:t>
            </a:r>
            <a:endParaRPr kumimoji="1" lang="ja-JP" altLang="en-US" sz="4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32603" y="2656834"/>
            <a:ext cx="4269117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altLang="ja-JP" sz="3200" dirty="0"/>
          </a:p>
          <a:p>
            <a:r>
              <a:rPr kumimoji="1" lang="ja-JP" altLang="en-US" sz="3200" dirty="0" smtClean="0"/>
              <a:t>二等辺三角形の二つの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底角は等しい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57590" y="339549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頂角</a:t>
            </a:r>
            <a:endParaRPr kumimoji="1" lang="ja-JP" altLang="en-US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84012" y="530758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底</a:t>
            </a:r>
            <a:r>
              <a:rPr kumimoji="1" lang="ja-JP" altLang="en-US" sz="3200" dirty="0" smtClean="0"/>
              <a:t>角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73308" y="530758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底</a:t>
            </a:r>
            <a:r>
              <a:rPr kumimoji="1" lang="ja-JP" altLang="en-US" sz="3200" dirty="0" smtClean="0"/>
              <a:t>角</a:t>
            </a:r>
            <a:endParaRPr kumimoji="1"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56339" y="586725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底辺</a:t>
            </a:r>
            <a:endParaRPr kumimoji="1" lang="ja-JP" altLang="en-US" sz="3200" dirty="0"/>
          </a:p>
        </p:txBody>
      </p:sp>
      <p:sp>
        <p:nvSpPr>
          <p:cNvPr id="3" name="右矢印 2"/>
          <p:cNvSpPr/>
          <p:nvPr/>
        </p:nvSpPr>
        <p:spPr>
          <a:xfrm rot="16200000">
            <a:off x="4680316" y="835480"/>
            <a:ext cx="376806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02642" y="2429497"/>
            <a:ext cx="398570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二等辺三角形の底角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914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86"/>
    </mc:Choice>
    <mc:Fallback xmlns="">
      <p:transition spd="slow" advTm="372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18" grpId="0" animBg="1"/>
      <p:bldP spid="21" grpId="0" animBg="1"/>
      <p:bldP spid="22" grpId="0"/>
      <p:bldP spid="23" grpId="0"/>
      <p:bldP spid="24" grpId="0"/>
      <p:bldP spid="20" grpId="0"/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 : 結合子 3"/>
          <p:cNvSpPr/>
          <p:nvPr/>
        </p:nvSpPr>
        <p:spPr>
          <a:xfrm flipV="1">
            <a:off x="2319281" y="2558224"/>
            <a:ext cx="48580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02425" y="2138992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cxnSp>
        <p:nvCxnSpPr>
          <p:cNvPr id="7" name="直線コネクタ 6"/>
          <p:cNvCxnSpPr>
            <a:endCxn id="33" idx="0"/>
          </p:cNvCxnSpPr>
          <p:nvPr/>
        </p:nvCxnSpPr>
        <p:spPr>
          <a:xfrm>
            <a:off x="899249" y="5668106"/>
            <a:ext cx="2934722" cy="140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22" idx="0"/>
            <a:endCxn id="4" idx="4"/>
          </p:cNvCxnSpPr>
          <p:nvPr/>
        </p:nvCxnSpPr>
        <p:spPr>
          <a:xfrm flipH="1" flipV="1">
            <a:off x="2343571" y="2558224"/>
            <a:ext cx="27496" cy="3101664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343571" y="2550914"/>
            <a:ext cx="1453174" cy="3117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608589" y="5682111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4660" y="5682111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7460" y="188640"/>
            <a:ext cx="659138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また、△ＡＢＤ≡△ＡＣＤであることから</a:t>
            </a:r>
            <a:endParaRPr kumimoji="1" lang="en-US" altLang="ja-JP" sz="3200" dirty="0" smtClean="0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899249" y="2558224"/>
            <a:ext cx="1444322" cy="31238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1547321" y="3949197"/>
            <a:ext cx="199116" cy="8842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2945829" y="3949197"/>
            <a:ext cx="171784" cy="8842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フローチャート : 結合子 19"/>
          <p:cNvSpPr/>
          <p:nvPr/>
        </p:nvSpPr>
        <p:spPr>
          <a:xfrm flipV="1">
            <a:off x="2415733" y="2963617"/>
            <a:ext cx="48580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 : 結合子 20"/>
          <p:cNvSpPr/>
          <p:nvPr/>
        </p:nvSpPr>
        <p:spPr>
          <a:xfrm flipV="1">
            <a:off x="2185586" y="2982079"/>
            <a:ext cx="48580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42479" y="5659888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2971675" y="5548133"/>
            <a:ext cx="0" cy="222043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1660545" y="5548133"/>
            <a:ext cx="0" cy="222043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854886" y="1356215"/>
            <a:ext cx="619817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3200" dirty="0"/>
          </a:p>
          <a:p>
            <a:r>
              <a:rPr kumimoji="1" lang="ja-JP" altLang="en-US" sz="3200" dirty="0" smtClean="0"/>
              <a:t>二等辺三角形の頂角の二等分線は、底辺を垂直に二等分する。</a:t>
            </a:r>
            <a:endParaRPr kumimoji="1" lang="ja-JP" altLang="en-US" sz="3200" dirty="0"/>
          </a:p>
        </p:txBody>
      </p:sp>
      <p:sp>
        <p:nvSpPr>
          <p:cNvPr id="28" name="フリーフォーム 27"/>
          <p:cNvSpPr/>
          <p:nvPr/>
        </p:nvSpPr>
        <p:spPr>
          <a:xfrm>
            <a:off x="2374710" y="5390866"/>
            <a:ext cx="286603" cy="272955"/>
          </a:xfrm>
          <a:custGeom>
            <a:avLst/>
            <a:gdLst>
              <a:gd name="connsiteX0" fmla="*/ 0 w 286603"/>
              <a:gd name="connsiteY0" fmla="*/ 0 h 272955"/>
              <a:gd name="connsiteX1" fmla="*/ 286603 w 286603"/>
              <a:gd name="connsiteY1" fmla="*/ 0 h 272955"/>
              <a:gd name="connsiteX2" fmla="*/ 286603 w 286603"/>
              <a:gd name="connsiteY2" fmla="*/ 272955 h 272955"/>
              <a:gd name="connsiteX3" fmla="*/ 286603 w 286603"/>
              <a:gd name="connsiteY3" fmla="*/ 272955 h 27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272955">
                <a:moveTo>
                  <a:pt x="0" y="0"/>
                </a:moveTo>
                <a:lnTo>
                  <a:pt x="286603" y="0"/>
                </a:lnTo>
                <a:lnTo>
                  <a:pt x="286603" y="272955"/>
                </a:lnTo>
                <a:lnTo>
                  <a:pt x="286603" y="272955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971675" y="1196751"/>
            <a:ext cx="597666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</a:rPr>
              <a:t>二等辺三角形の頂角の二等分線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608589" y="3524281"/>
            <a:ext cx="4464496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証明されたことがらのうち、基本になるもの</a:t>
            </a:r>
            <a:endParaRPr kumimoji="1" lang="ja-JP" altLang="en-US" sz="3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120757" y="4939179"/>
            <a:ext cx="1440160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定理</a:t>
            </a:r>
            <a:endParaRPr kumimoji="1" lang="ja-JP" altLang="en-US" sz="4800" dirty="0"/>
          </a:p>
        </p:txBody>
      </p:sp>
      <p:sp>
        <p:nvSpPr>
          <p:cNvPr id="29" name="右矢印 28"/>
          <p:cNvSpPr/>
          <p:nvPr/>
        </p:nvSpPr>
        <p:spPr>
          <a:xfrm rot="16200000">
            <a:off x="5652434" y="2663328"/>
            <a:ext cx="376806" cy="11604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94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18"/>
    </mc:Choice>
    <mc:Fallback xmlns="">
      <p:transition spd="slow" advTm="184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5" grpId="0" animBg="1"/>
      <p:bldP spid="28" grpId="0" animBg="1"/>
      <p:bldP spid="2" grpId="0" animBg="1"/>
      <p:bldP spid="26" grpId="0" animBg="1"/>
      <p:bldP spid="27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0"/>
            <a:ext cx="8158755" cy="504057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/>
              <a:t>２</a:t>
            </a:r>
            <a:r>
              <a:rPr kumimoji="1" lang="ja-JP" altLang="en-US" sz="3200" dirty="0" smtClean="0"/>
              <a:t>角が等しい三角形は二等辺三角形なのか？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539147"/>
            <a:ext cx="6264696" cy="52029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∠Ｂ＝∠Ｃならば、ＡＢ＝ＡＣであることを証明しなさい。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∠</a:t>
            </a:r>
            <a:r>
              <a:rPr lang="ja-JP" altLang="en-US" sz="2800" dirty="0" smtClean="0"/>
              <a:t>Ａの二等分線を引き、ＡＤとする。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△ＡＢＤと△ＡＣＤにおいて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仮定</a:t>
            </a:r>
            <a:r>
              <a:rPr kumimoji="1" lang="ja-JP" altLang="en-US" sz="2800" dirty="0" smtClean="0"/>
              <a:t>より∠Ｂ＝∠Ｃ　・・・①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∠ＢＡＤ＝∠ＣＡＤ・・・②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三角形の内角の和</a:t>
            </a:r>
            <a:r>
              <a:rPr lang="en-US" altLang="ja-JP" sz="2800" dirty="0" smtClean="0"/>
              <a:t>180°</a:t>
            </a:r>
            <a:r>
              <a:rPr lang="ja-JP" altLang="en-US" sz="2800" dirty="0" smtClean="0"/>
              <a:t>なので①、②より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∠ＡＤＢ</a:t>
            </a:r>
            <a:r>
              <a:rPr lang="ja-JP" altLang="en-US" sz="2800" dirty="0"/>
              <a:t>＝</a:t>
            </a:r>
            <a:r>
              <a:rPr lang="en-US" altLang="ja-JP" sz="2800" dirty="0" smtClean="0"/>
              <a:t>∠</a:t>
            </a:r>
            <a:r>
              <a:rPr lang="ja-JP" altLang="en-US" sz="2800" dirty="0" smtClean="0"/>
              <a:t>ＡＤＣ・・・③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　　また、ＡＤは共通・・・④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②、③、④より、一辺とその両端の角がそれ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err="1" smtClean="0"/>
              <a:t>ぞれ</a:t>
            </a:r>
            <a:r>
              <a:rPr kumimoji="1" lang="ja-JP" altLang="en-US" sz="2800" dirty="0" smtClean="0"/>
              <a:t>等しいので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△ＡＢＤ≡△ＡＣＤ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合同な図形の対応する辺は等しい</a:t>
            </a:r>
            <a:r>
              <a:rPr kumimoji="1" lang="ja-JP" altLang="en-US" sz="2800" dirty="0" smtClean="0"/>
              <a:t>ので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ＡＢ＝ＡＣ</a:t>
            </a:r>
            <a:endParaRPr kumimoji="1" lang="ja-JP" altLang="en-US" sz="2800" dirty="0"/>
          </a:p>
        </p:txBody>
      </p:sp>
      <p:sp>
        <p:nvSpPr>
          <p:cNvPr id="4" name="二等辺三角形 3"/>
          <p:cNvSpPr/>
          <p:nvPr/>
        </p:nvSpPr>
        <p:spPr>
          <a:xfrm>
            <a:off x="5585184" y="1394354"/>
            <a:ext cx="3312368" cy="41044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98006" y="908372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64611" y="549881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676979" y="5498810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29100" y="5498810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6329" y="5995799"/>
            <a:ext cx="8646032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sz="1200" dirty="0" smtClean="0"/>
          </a:p>
          <a:p>
            <a:r>
              <a:rPr kumimoji="1" lang="ja-JP" altLang="en-US" sz="3200" dirty="0" smtClean="0"/>
              <a:t>２つの角が等しい三角形は二等辺三角形である。</a:t>
            </a:r>
            <a:endParaRPr kumimoji="1" lang="ja-JP" altLang="en-US" sz="3200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7241368" y="1394354"/>
            <a:ext cx="0" cy="4104456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421403" y="5524714"/>
            <a:ext cx="4608512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>
                <a:solidFill>
                  <a:prstClr val="black"/>
                </a:solidFill>
              </a:rPr>
              <a:t>２つの角が等しい三角形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p:sp>
        <p:nvSpPr>
          <p:cNvPr id="14" name="フローチャート : 結合子 13"/>
          <p:cNvSpPr/>
          <p:nvPr/>
        </p:nvSpPr>
        <p:spPr>
          <a:xfrm flipV="1">
            <a:off x="7087795" y="1980670"/>
            <a:ext cx="48580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結合子 14"/>
          <p:cNvSpPr/>
          <p:nvPr/>
        </p:nvSpPr>
        <p:spPr>
          <a:xfrm flipV="1">
            <a:off x="7349337" y="1980670"/>
            <a:ext cx="48580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7134812" y="3645024"/>
            <a:ext cx="208679" cy="1815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784882" y="5229200"/>
            <a:ext cx="219767" cy="193058"/>
          </a:xfrm>
          <a:prstGeom prst="ellipse">
            <a:avLst/>
          </a:prstGeom>
          <a:solidFill>
            <a:srgbClr val="FF0000"/>
          </a:solidFill>
          <a:ln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8500064" y="5220929"/>
            <a:ext cx="219767" cy="193058"/>
          </a:xfrm>
          <a:prstGeom prst="ellipse">
            <a:avLst/>
          </a:prstGeom>
          <a:solidFill>
            <a:srgbClr val="FF0000"/>
          </a:solidFill>
          <a:ln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7019082" y="5288167"/>
            <a:ext cx="183649" cy="971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/>
          <p:cNvSpPr/>
          <p:nvPr/>
        </p:nvSpPr>
        <p:spPr>
          <a:xfrm>
            <a:off x="7306697" y="5288167"/>
            <a:ext cx="183649" cy="971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762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61"/>
    </mc:Choice>
    <mc:Fallback xmlns="">
      <p:transition spd="slow" advTm="518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8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93610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</a:t>
            </a:r>
            <a:r>
              <a:rPr lang="ja-JP" altLang="en-US" sz="3200" dirty="0" smtClean="0"/>
              <a:t>５　ＡＢ＝ＡＣの二等辺三角形ＡＢＣで、底角∠Ｂ、∠Ｃの二等分線を引き、その交点をＰとする。</a:t>
            </a:r>
            <a:endParaRPr kumimoji="1" lang="ja-JP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12728"/>
                <a:ext cx="6120681" cy="5832648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rabicParenBoth"/>
                </a:pPr>
                <a:r>
                  <a:rPr kumimoji="1" lang="ja-JP" altLang="en-US" sz="2800" dirty="0" smtClean="0"/>
                  <a:t>この図をかきなさい。</a:t>
                </a:r>
                <a:endParaRPr kumimoji="1" lang="en-US" altLang="ja-JP" sz="2800" dirty="0" smtClean="0"/>
              </a:p>
              <a:p>
                <a:pPr marL="514350" indent="-514350">
                  <a:buAutoNum type="arabicParenBoth"/>
                </a:pPr>
                <a:r>
                  <a:rPr lang="ja-JP" altLang="en-US" sz="2800" dirty="0" smtClean="0"/>
                  <a:t>△ＰＢＣが二等辺三角形となることを証明しなさい。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 smtClean="0"/>
                  <a:t>△ＰＢＣ</a:t>
                </a:r>
                <a:r>
                  <a:rPr kumimoji="1" lang="ja-JP" altLang="en-US" sz="2800" dirty="0" smtClean="0"/>
                  <a:t>で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 smtClean="0"/>
                  <a:t>仮定</a:t>
                </a:r>
                <a:r>
                  <a:rPr kumimoji="1" lang="ja-JP" altLang="en-US" sz="2800" dirty="0" smtClean="0"/>
                  <a:t>より∠Ｂ＝∠Ｃ・・・①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∠ＰＢＣ＝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∠Ｂ・・</a:t>
                </a:r>
                <a:r>
                  <a:rPr lang="ja-JP" altLang="en-US" sz="2800" dirty="0" smtClean="0"/>
                  <a:t>・②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/>
                  <a:t>∠</a:t>
                </a:r>
                <a:r>
                  <a:rPr lang="ja-JP" altLang="en-US" sz="2800" dirty="0" smtClean="0"/>
                  <a:t>ＰＣＢ＝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800" dirty="0" smtClean="0"/>
                  <a:t>∠Ｃ・</a:t>
                </a:r>
                <a:r>
                  <a:rPr lang="ja-JP" altLang="en-US" sz="2800" dirty="0"/>
                  <a:t>・</a:t>
                </a:r>
                <a:r>
                  <a:rPr lang="ja-JP" altLang="en-US" sz="2800" dirty="0" smtClean="0"/>
                  <a:t>・③</a:t>
                </a:r>
                <a:endParaRPr lang="en-US" altLang="ja-JP" sz="2800" dirty="0"/>
              </a:p>
              <a:p>
                <a:pPr marL="0" indent="0">
                  <a:buNone/>
                </a:pPr>
                <a:r>
                  <a:rPr kumimoji="1" lang="ja-JP" altLang="en-US" sz="2800" dirty="0" smtClean="0"/>
                  <a:t>①、</a:t>
                </a:r>
                <a:r>
                  <a:rPr kumimoji="1" lang="ja-JP" altLang="en-US" sz="2800" dirty="0" smtClean="0"/>
                  <a:t>②、③より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∠ＰＢＣ＝∠ＰＣＢ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kumimoji="1" lang="ja-JP" altLang="en-US" sz="2800" dirty="0"/>
                  <a:t>よって２角が等しい</a:t>
                </a:r>
                <a:r>
                  <a:rPr kumimoji="1" lang="ja-JP" altLang="en-US" sz="2800" dirty="0" smtClean="0"/>
                  <a:t>ので</a:t>
                </a:r>
                <a:endParaRPr kumimoji="1"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△ＰＢＣは二等辺三角形</a:t>
                </a:r>
                <a:endParaRPr kumimoji="1" lang="ja-JP" altLang="en-US" sz="28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12728"/>
                <a:ext cx="6120681" cy="5832648"/>
              </a:xfrm>
              <a:blipFill rotWithShape="1">
                <a:blip r:embed="rId2"/>
                <a:stretch>
                  <a:fillRect l="-1992" t="-2197" r="-1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二等辺三角形 3"/>
          <p:cNvSpPr/>
          <p:nvPr/>
        </p:nvSpPr>
        <p:spPr>
          <a:xfrm>
            <a:off x="5497277" y="1774361"/>
            <a:ext cx="3312368" cy="41044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10099" y="1288379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76704" y="5878817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89072" y="5878817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22657" y="4103494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Ｐ</a:t>
            </a:r>
            <a:endParaRPr kumimoji="1" lang="ja-JP" altLang="en-US" sz="2800" dirty="0"/>
          </a:p>
        </p:txBody>
      </p:sp>
      <p:cxnSp>
        <p:nvCxnSpPr>
          <p:cNvPr id="9" name="直線コネクタ 8"/>
          <p:cNvCxnSpPr>
            <a:stCxn id="6" idx="0"/>
          </p:cNvCxnSpPr>
          <p:nvPr/>
        </p:nvCxnSpPr>
        <p:spPr>
          <a:xfrm flipV="1">
            <a:off x="5508498" y="4365104"/>
            <a:ext cx="2087838" cy="1513713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フローチャート : 結合子 9"/>
          <p:cNvSpPr/>
          <p:nvPr/>
        </p:nvSpPr>
        <p:spPr>
          <a:xfrm flipV="1">
            <a:off x="8540492" y="5502353"/>
            <a:ext cx="48580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結合子 10"/>
          <p:cNvSpPr/>
          <p:nvPr/>
        </p:nvSpPr>
        <p:spPr>
          <a:xfrm flipV="1">
            <a:off x="8388424" y="5765334"/>
            <a:ext cx="48580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二等辺三角形 14"/>
          <p:cNvSpPr/>
          <p:nvPr/>
        </p:nvSpPr>
        <p:spPr>
          <a:xfrm>
            <a:off x="5824691" y="5716754"/>
            <a:ext cx="183649" cy="971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>
            <a:off x="5648467" y="5548072"/>
            <a:ext cx="183649" cy="9716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>
            <a:endCxn id="7" idx="0"/>
          </p:cNvCxnSpPr>
          <p:nvPr/>
        </p:nvCxnSpPr>
        <p:spPr>
          <a:xfrm>
            <a:off x="6552417" y="4365104"/>
            <a:ext cx="2262037" cy="1513713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19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0" grpId="0" animBg="1"/>
      <p:bldP spid="11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5|2.2|3.9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7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2.7|4.5|4.1|2.3|4.3|4.1|5.2|2.9|3.9|1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.4|2.2|1.6|8.7|1.8|1.9|2.4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4.3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4.6|6|8.5|9.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506</Words>
  <Application>Microsoft Office PowerPoint</Application>
  <PresentationFormat>画面に合わせる (4:3)</PresentationFormat>
  <Paragraphs>103</Paragraphs>
  <Slides>9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二等辺三角形</vt:lpstr>
      <vt:lpstr>下の図で、点Ａを中心にして直線ℓと交わる円をかき、その交点をＢ，Ｃとして、△ＡＢＣをかきましょう。 この三角形の等しい辺ＡＢとＡＣがかさなるように折った時、どんなことがわかるでしょうか。</vt:lpstr>
      <vt:lpstr>下の図で、点Ａを中心にして直線ℓと交わる円をかき、その交点をＢ，Ｃとして、△ＡＢＣをかきましょう。 この三角形の等しい辺ＡＢとＡＣがかさなるように折った時、どんなことがわかるでしょうか。</vt:lpstr>
      <vt:lpstr>下の図で、点Ａを中心にして直線ℓと交わる円をかき、その交点をＢ，Ｃとして、△ＡＢＣをかきましょう。 この三角形の等しい辺ＡＢとＡＣがかさなるように折った時、どんなことがわかるでしょうか。</vt:lpstr>
      <vt:lpstr>下の△ＡＢＣで、ＡＢ＝ＡＣならば∠Ｂ＝∠Ｃになることを証明しましょう。</vt:lpstr>
      <vt:lpstr>二等辺三角形とは・・・</vt:lpstr>
      <vt:lpstr>PowerPoint プレゼンテーション</vt:lpstr>
      <vt:lpstr>２角が等しい三角形は二等辺三角形なのか？</vt:lpstr>
      <vt:lpstr>問５　ＡＢ＝ＡＣの二等辺三角形ＡＢＣで、底角∠Ｂ、∠Ｃの二等分線を引き、その交点をＰとする。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三角形の相似条件</dc:title>
  <dc:creator>kajukun</dc:creator>
  <cp:lastModifiedBy>teacher</cp:lastModifiedBy>
  <cp:revision>93</cp:revision>
  <dcterms:created xsi:type="dcterms:W3CDTF">2013-10-23T12:27:30Z</dcterms:created>
  <dcterms:modified xsi:type="dcterms:W3CDTF">2015-12-07T03:55:36Z</dcterms:modified>
</cp:coreProperties>
</file>