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1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8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AE71B1-BCA9-4B93-B9FE-B7FFE2566658}" type="datetimeFigureOut">
              <a:rPr kumimoji="1" lang="ja-JP" altLang="en-US" smtClean="0"/>
              <a:t>2015/5/18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6C6123-F8F8-4949-B361-1B39EBEE62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89498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E44FC-060E-4123-AFC9-0A89F37FB9D0}" type="datetimeFigureOut">
              <a:rPr kumimoji="1" lang="ja-JP" altLang="en-US" smtClean="0"/>
              <a:t>2015/5/18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60B559-11A5-46FD-AB14-E5780BE772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906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60B559-11A5-46FD-AB14-E5780BE772A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3107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60B559-11A5-46FD-AB14-E5780BE772A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3107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60B559-11A5-46FD-AB14-E5780BE772A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31074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60B559-11A5-46FD-AB14-E5780BE772AF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31074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60B559-11A5-46FD-AB14-E5780BE772AF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31074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60B559-11A5-46FD-AB14-E5780BE772AF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31074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60B559-11A5-46FD-AB14-E5780BE772AF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5465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8C2D5-D338-4E94-BD7D-2B3A966EAF87}" type="datetimeFigureOut">
              <a:rPr kumimoji="1" lang="ja-JP" altLang="en-US" smtClean="0"/>
              <a:t>2015/5/18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AE23-D9C3-42E7-B8BB-E45DF4DBC3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1762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8C2D5-D338-4E94-BD7D-2B3A966EAF87}" type="datetimeFigureOut">
              <a:rPr kumimoji="1" lang="ja-JP" altLang="en-US" smtClean="0"/>
              <a:t>2015/5/18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AE23-D9C3-42E7-B8BB-E45DF4DBC3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3961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8C2D5-D338-4E94-BD7D-2B3A966EAF87}" type="datetimeFigureOut">
              <a:rPr kumimoji="1" lang="ja-JP" altLang="en-US" smtClean="0"/>
              <a:t>2015/5/18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AE23-D9C3-42E7-B8BB-E45DF4DBC3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3098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8C2D5-D338-4E94-BD7D-2B3A966EAF87}" type="datetimeFigureOut">
              <a:rPr kumimoji="1" lang="ja-JP" altLang="en-US" smtClean="0"/>
              <a:t>2015/5/18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AE23-D9C3-42E7-B8BB-E45DF4DBC3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1959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8C2D5-D338-4E94-BD7D-2B3A966EAF87}" type="datetimeFigureOut">
              <a:rPr kumimoji="1" lang="ja-JP" altLang="en-US" smtClean="0"/>
              <a:t>2015/5/18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AE23-D9C3-42E7-B8BB-E45DF4DBC3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9595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8C2D5-D338-4E94-BD7D-2B3A966EAF87}" type="datetimeFigureOut">
              <a:rPr kumimoji="1" lang="ja-JP" altLang="en-US" smtClean="0"/>
              <a:t>2015/5/18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AE23-D9C3-42E7-B8BB-E45DF4DBC3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4363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8C2D5-D338-4E94-BD7D-2B3A966EAF87}" type="datetimeFigureOut">
              <a:rPr kumimoji="1" lang="ja-JP" altLang="en-US" smtClean="0"/>
              <a:t>2015/5/18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AE23-D9C3-42E7-B8BB-E45DF4DBC3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1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8C2D5-D338-4E94-BD7D-2B3A966EAF87}" type="datetimeFigureOut">
              <a:rPr kumimoji="1" lang="ja-JP" altLang="en-US" smtClean="0"/>
              <a:t>2015/5/18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AE23-D9C3-42E7-B8BB-E45DF4DBC3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3410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8C2D5-D338-4E94-BD7D-2B3A966EAF87}" type="datetimeFigureOut">
              <a:rPr kumimoji="1" lang="ja-JP" altLang="en-US" smtClean="0"/>
              <a:t>2015/5/18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AE23-D9C3-42E7-B8BB-E45DF4DBC3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6436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8C2D5-D338-4E94-BD7D-2B3A966EAF87}" type="datetimeFigureOut">
              <a:rPr kumimoji="1" lang="ja-JP" altLang="en-US" smtClean="0"/>
              <a:t>2015/5/18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AE23-D9C3-42E7-B8BB-E45DF4DBC3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9012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8C2D5-D338-4E94-BD7D-2B3A966EAF87}" type="datetimeFigureOut">
              <a:rPr kumimoji="1" lang="ja-JP" altLang="en-US" smtClean="0"/>
              <a:t>2015/5/18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AE23-D9C3-42E7-B8BB-E45DF4DBC3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2772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8C2D5-D338-4E94-BD7D-2B3A966EAF87}" type="datetimeFigureOut">
              <a:rPr kumimoji="1" lang="ja-JP" altLang="en-US" smtClean="0"/>
              <a:t>2015/5/18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FAE23-D9C3-42E7-B8BB-E45DF4DBC3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2353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jp/url?sa=i&amp;rct=j&amp;q=&amp;esrc=s&amp;source=images&amp;cd=&amp;cad=rja&amp;uact=8&amp;ved=0CAcQjRw&amp;url=http://wantapc.net/nengasozai/turu01.html&amp;ei=-oFYVerbGuPEmAXHroCoBA&amp;bvm=bv.93564037,d.dGY&amp;psig=AFQjCNHo1DMH9lXzaFm28DnygQdtCyDR_g&amp;ust=1431950190616653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jp/url?sa=i&amp;rct=j&amp;q=&amp;esrc=s&amp;source=images&amp;cd=&amp;cad=rja&amp;uact=8&amp;ved=0CAcQjRw&amp;url=http://wantapc.net/nengasozai/turu01.html&amp;ei=-oFYVerbGuPEmAXHroCoBA&amp;bvm=bv.93564037,d.dGY&amp;psig=AFQjCNHo1DMH9lXzaFm28DnygQdtCyDR_g&amp;ust=1431950190616653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jp/url?sa=i&amp;rct=j&amp;q=&amp;esrc=s&amp;source=images&amp;cd=&amp;cad=rja&amp;uact=8&amp;ved=0CAcQjRw&amp;url=http://wantapc.net/nengasozai/turu01.html&amp;ei=-oFYVerbGuPEmAXHroCoBA&amp;bvm=bv.93564037,d.dGY&amp;psig=AFQjCNHo1DMH9lXzaFm28DnygQdtCyDR_g&amp;ust=1431950190616653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jp/url?sa=i&amp;rct=j&amp;q=&amp;esrc=s&amp;source=images&amp;cd=&amp;cad=rja&amp;uact=8&amp;ved=0CAcQjRw&amp;url=http://wantapc.net/nengasozai/turu01.html&amp;ei=-oFYVerbGuPEmAXHroCoBA&amp;bvm=bv.93564037,d.dGY&amp;psig=AFQjCNHo1DMH9lXzaFm28DnygQdtCyDR_g&amp;ust=1431950190616653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r>
              <a:rPr kumimoji="1" lang="ja-JP" altLang="en-US" sz="8000" dirty="0" smtClean="0"/>
              <a:t>連立方程式</a:t>
            </a:r>
            <a:endParaRPr kumimoji="1" lang="ja-JP" altLang="en-US" sz="8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43608" y="3284984"/>
            <a:ext cx="7056784" cy="2592288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kumimoji="1" lang="ja-JP" altLang="en-US" sz="4800" dirty="0" smtClean="0">
                <a:solidFill>
                  <a:schemeClr val="tx1"/>
                </a:solidFill>
              </a:rPr>
              <a:t>本時の目標</a:t>
            </a:r>
            <a:endParaRPr kumimoji="1" lang="en-US" altLang="ja-JP" sz="4800" dirty="0" smtClean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4800" dirty="0" smtClean="0">
                <a:solidFill>
                  <a:schemeClr val="tx1"/>
                </a:solidFill>
              </a:rPr>
              <a:t>二元一次方程式とその解の意味を理解する。</a:t>
            </a:r>
            <a:endParaRPr kumimoji="1" lang="ja-JP" altLang="en-US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18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4680520" cy="3514402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3600" dirty="0" smtClean="0"/>
              <a:t>ある池に鶴と亀がいました。頭の数を数えると全部で３５、足の数を数えると全部で９４でした。鶴と亀はそれぞれ何匹いるでしょうか</a:t>
            </a:r>
            <a:r>
              <a:rPr kumimoji="1" lang="en-US" altLang="ja-JP" sz="3600" dirty="0" smtClean="0"/>
              <a:t>?</a:t>
            </a:r>
            <a:endParaRPr kumimoji="1" lang="ja-JP" altLang="en-US" sz="3600" dirty="0"/>
          </a:p>
        </p:txBody>
      </p:sp>
      <p:pic>
        <p:nvPicPr>
          <p:cNvPr id="1029" name="Picture 5" descr="http://wantapc.net/nengasozai/turu/turu11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39" y="260648"/>
            <a:ext cx="173031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5" descr="http://wantapc.net/nengasozai/turu/turu11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5895" y="1536803"/>
            <a:ext cx="173031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 descr="http://wantapc.net/nengasozai/turu/turu11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260648"/>
            <a:ext cx="173031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5" descr="http://wantapc.net/nengasozai/turu/turu11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8288" y="413048"/>
            <a:ext cx="173031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5" descr="http://wantapc.net/nengasozai/turu/turu11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3737" y="1484784"/>
            <a:ext cx="173031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kajukun\AppData\Local\Microsoft\Windows\Temporary Internet Files\Content.IE5\YI4MOJJ2\sgi01a201409121800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8338" y="4113751"/>
            <a:ext cx="1165524" cy="1165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 descr="C:\Users\kajukun\AppData\Local\Microsoft\Windows\Temporary Internet Files\Content.IE5\YI4MOJJ2\sgi01a201409121800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267" y="4125063"/>
            <a:ext cx="1165524" cy="1165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 descr="C:\Users\kajukun\AppData\Local\Microsoft\Windows\Temporary Internet Files\Content.IE5\YI4MOJJ2\sgi01a201409121800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8338" y="5517232"/>
            <a:ext cx="1165524" cy="1165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6" descr="C:\Users\kajukun\AppData\Local\Microsoft\Windows\Temporary Internet Files\Content.IE5\YI4MOJJ2\sgi01a201409121800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4440" y="4134798"/>
            <a:ext cx="1165524" cy="1165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6" descr="C:\Users\kajukun\AppData\Local\Microsoft\Windows\Temporary Internet Files\Content.IE5\YI4MOJJ2\sgi01a201409121800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374" y="5517232"/>
            <a:ext cx="1165524" cy="1165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6" descr="C:\Users\kajukun\AppData\Local\Microsoft\Windows\Temporary Internet Files\Content.IE5\YI4MOJJ2\sgi01a201409121800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4440" y="5517404"/>
            <a:ext cx="1165524" cy="1165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747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4680520" cy="3514402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3600" dirty="0" smtClean="0"/>
              <a:t>ある池に鶴と亀がいました。頭の数を数えると全部で３５、足の数を数えると全部で９４でした。鶴と亀はそれぞれ何匹いるでしょうか</a:t>
            </a:r>
            <a:r>
              <a:rPr kumimoji="1" lang="en-US" altLang="ja-JP" sz="3600" dirty="0" smtClean="0"/>
              <a:t>?</a:t>
            </a:r>
            <a:endParaRPr kumimoji="1" lang="ja-JP" altLang="en-US" sz="3600" dirty="0"/>
          </a:p>
        </p:txBody>
      </p:sp>
      <p:pic>
        <p:nvPicPr>
          <p:cNvPr id="1029" name="Picture 5" descr="http://wantapc.net/nengasozai/turu/turu11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39" y="260648"/>
            <a:ext cx="173031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5" descr="http://wantapc.net/nengasozai/turu/turu11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5895" y="1536803"/>
            <a:ext cx="173031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 descr="http://wantapc.net/nengasozai/turu/turu11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260648"/>
            <a:ext cx="173031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5" descr="http://wantapc.net/nengasozai/turu/turu11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8288" y="413048"/>
            <a:ext cx="173031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5" descr="http://wantapc.net/nengasozai/turu/turu11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3737" y="1484784"/>
            <a:ext cx="173031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kajukun\AppData\Local\Microsoft\Windows\Temporary Internet Files\Content.IE5\YI4MOJJ2\sgi01a201409121800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598702">
            <a:off x="4108338" y="4113751"/>
            <a:ext cx="1165524" cy="1165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 descr="C:\Users\kajukun\AppData\Local\Microsoft\Windows\Temporary Internet Files\Content.IE5\YI4MOJJ2\sgi01a201409121800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598702">
            <a:off x="5929267" y="4125063"/>
            <a:ext cx="1165524" cy="1165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 descr="C:\Users\kajukun\AppData\Local\Microsoft\Windows\Temporary Internet Files\Content.IE5\YI4MOJJ2\sgi01a201409121800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598702">
            <a:off x="4108338" y="5517232"/>
            <a:ext cx="1165524" cy="1165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6" descr="C:\Users\kajukun\AppData\Local\Microsoft\Windows\Temporary Internet Files\Content.IE5\YI4MOJJ2\sgi01a201409121800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598702">
            <a:off x="7704440" y="4134798"/>
            <a:ext cx="1165524" cy="1165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6" descr="C:\Users\kajukun\AppData\Local\Microsoft\Windows\Temporary Internet Files\Content.IE5\YI4MOJJ2\sgi01a201409121800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598702">
            <a:off x="6021374" y="5517232"/>
            <a:ext cx="1165524" cy="1165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6" descr="C:\Users\kajukun\AppData\Local\Microsoft\Windows\Temporary Internet Files\Content.IE5\YI4MOJJ2\sgi01a201409121800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598702">
            <a:off x="7704440" y="5517404"/>
            <a:ext cx="1165524" cy="1165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3861048"/>
            <a:ext cx="3816424" cy="2697163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すべてのカメが前足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本を上にあげて後足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本だけで立っていたとすると・・・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足の数</a:t>
            </a:r>
            <a:r>
              <a:rPr lang="ja-JP" altLang="en-US" dirty="0" smtClean="0"/>
              <a:t>は・・・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0881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4680520" cy="3514402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3600" dirty="0" smtClean="0"/>
              <a:t>ある池に鶴と亀がいました。頭の数を数えると全部で３５、足の数を数えると全部で９４でした。鶴と亀はそれぞれ何匹いるでしょうか</a:t>
            </a:r>
            <a:r>
              <a:rPr kumimoji="1" lang="en-US" altLang="ja-JP" sz="3600" dirty="0" smtClean="0"/>
              <a:t>?</a:t>
            </a:r>
            <a:endParaRPr kumimoji="1" lang="ja-JP" altLang="en-US" sz="3600" dirty="0"/>
          </a:p>
        </p:txBody>
      </p:sp>
      <p:pic>
        <p:nvPicPr>
          <p:cNvPr id="1029" name="Picture 5" descr="http://wantapc.net/nengasozai/turu/turu11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39" y="260648"/>
            <a:ext cx="173031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5" descr="http://wantapc.net/nengasozai/turu/turu11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5895" y="1536803"/>
            <a:ext cx="173031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 descr="http://wantapc.net/nengasozai/turu/turu11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260648"/>
            <a:ext cx="173031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5" descr="http://wantapc.net/nengasozai/turu/turu11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8288" y="413048"/>
            <a:ext cx="173031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5" descr="http://wantapc.net/nengasozai/turu/turu11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3737" y="1484784"/>
            <a:ext cx="173031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kajukun\AppData\Local\Microsoft\Windows\Temporary Internet Files\Content.IE5\YI4MOJJ2\sgi01a201409121800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598702">
            <a:off x="4108338" y="4113751"/>
            <a:ext cx="1165524" cy="1165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 descr="C:\Users\kajukun\AppData\Local\Microsoft\Windows\Temporary Internet Files\Content.IE5\YI4MOJJ2\sgi01a201409121800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598702">
            <a:off x="5929267" y="4125063"/>
            <a:ext cx="1165524" cy="1165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 descr="C:\Users\kajukun\AppData\Local\Microsoft\Windows\Temporary Internet Files\Content.IE5\YI4MOJJ2\sgi01a201409121800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598702">
            <a:off x="4108338" y="5517232"/>
            <a:ext cx="1165524" cy="1165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6" descr="C:\Users\kajukun\AppData\Local\Microsoft\Windows\Temporary Internet Files\Content.IE5\YI4MOJJ2\sgi01a201409121800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598702">
            <a:off x="7704440" y="4134798"/>
            <a:ext cx="1165524" cy="1165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6" descr="C:\Users\kajukun\AppData\Local\Microsoft\Windows\Temporary Internet Files\Content.IE5\YI4MOJJ2\sgi01a201409121800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598702">
            <a:off x="6021374" y="5517232"/>
            <a:ext cx="1165524" cy="1165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6" descr="C:\Users\kajukun\AppData\Local\Microsoft\Windows\Temporary Internet Files\Content.IE5\YI4MOJJ2\sgi01a201409121800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598702">
            <a:off x="7704440" y="5517404"/>
            <a:ext cx="1165524" cy="1165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7504" y="3573016"/>
            <a:ext cx="3960440" cy="316835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ja-JP" altLang="en-US" sz="2800" dirty="0" smtClean="0"/>
              <a:t>足</a:t>
            </a:r>
            <a:r>
              <a:rPr lang="ja-JP" altLang="en-US" sz="2800" dirty="0"/>
              <a:t>の数</a:t>
            </a:r>
            <a:r>
              <a:rPr lang="ja-JP" altLang="en-US" sz="2800" dirty="0" smtClean="0"/>
              <a:t>は　</a:t>
            </a:r>
            <a:r>
              <a:rPr kumimoji="1" lang="ja-JP" altLang="en-US" dirty="0" smtClean="0"/>
              <a:t>３５</a:t>
            </a:r>
            <a:r>
              <a:rPr kumimoji="1" lang="en-US" altLang="ja-JP" dirty="0" smtClean="0"/>
              <a:t>×</a:t>
            </a:r>
            <a:r>
              <a:rPr kumimoji="1" lang="ja-JP" altLang="en-US" dirty="0" smtClean="0"/>
              <a:t>２＝７０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９４－７０</a:t>
            </a:r>
            <a:r>
              <a:rPr lang="ja-JP" altLang="en-US" dirty="0" smtClean="0"/>
              <a:t>＝</a:t>
            </a:r>
            <a:r>
              <a:rPr lang="ja-JP" altLang="en-US" dirty="0" smtClean="0">
                <a:solidFill>
                  <a:srgbClr val="FF0000"/>
                </a:solidFill>
              </a:rPr>
              <a:t>２４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sz="2800" dirty="0" smtClean="0">
                <a:solidFill>
                  <a:srgbClr val="FF0000"/>
                </a:solidFill>
              </a:rPr>
              <a:t>カメが上げた前足</a:t>
            </a:r>
            <a:r>
              <a:rPr kumimoji="1" lang="ja-JP" altLang="en-US" sz="2800" dirty="0">
                <a:solidFill>
                  <a:srgbClr val="FF0000"/>
                </a:solidFill>
              </a:rPr>
              <a:t>の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合計</a:t>
            </a:r>
            <a:endParaRPr kumimoji="1" lang="en-US" altLang="ja-JP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 smtClean="0"/>
              <a:t>２４</a:t>
            </a:r>
            <a:r>
              <a:rPr lang="en-US" altLang="ja-JP" dirty="0" smtClean="0"/>
              <a:t>÷</a:t>
            </a:r>
            <a:r>
              <a:rPr lang="ja-JP" altLang="en-US" dirty="0" smtClean="0"/>
              <a:t>２＝１２</a:t>
            </a:r>
            <a:endParaRPr lang="en-US" altLang="ja-JP" dirty="0" smtClean="0"/>
          </a:p>
          <a:p>
            <a:pPr marL="0" indent="0" algn="r">
              <a:buNone/>
            </a:pPr>
            <a:r>
              <a:rPr kumimoji="1" lang="ja-JP" altLang="en-US" dirty="0" smtClean="0"/>
              <a:t>よって亀１２匹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３５－１２＝２３</a:t>
            </a:r>
            <a:endParaRPr lang="en-US" altLang="ja-JP" dirty="0" smtClean="0"/>
          </a:p>
          <a:p>
            <a:pPr marL="0" indent="0" algn="r">
              <a:buNone/>
            </a:pPr>
            <a:r>
              <a:rPr kumimoji="1" lang="ja-JP" altLang="en-US" dirty="0" smtClean="0"/>
              <a:t>　　　　鶴２３羽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646421" y="2969412"/>
            <a:ext cx="4031873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6000" dirty="0" smtClean="0">
                <a:latin typeface="HG行書体" panose="03000609000000000000" pitchFamily="65" charset="-128"/>
                <a:ea typeface="ＤＦ特太ゴシック体" panose="02010609000101010101" pitchFamily="1" charset="-128"/>
              </a:rPr>
              <a:t>つるかめ算</a:t>
            </a:r>
            <a:endParaRPr kumimoji="1" lang="ja-JP" altLang="en-US" sz="6000" dirty="0">
              <a:latin typeface="HG行書体" panose="03000609000000000000" pitchFamily="65" charset="-128"/>
              <a:ea typeface="ＤＦ特太ゴシック体" panose="02010609000101010101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9768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712968" cy="1512168"/>
          </a:xfrm>
        </p:spPr>
        <p:txBody>
          <a:bodyPr>
            <a:normAutofit fontScale="90000"/>
          </a:bodyPr>
          <a:lstStyle/>
          <a:p>
            <a:pPr algn="l"/>
            <a:r>
              <a:rPr kumimoji="1" lang="ja-JP" altLang="en-US" sz="3600" dirty="0" smtClean="0"/>
              <a:t>ある池に鶴と亀がいました。頭の数を数えると全部で３５、足の数を数えると全部で９４でした。鶴と亀はそれぞれ何匹いるでしょうか</a:t>
            </a:r>
            <a:r>
              <a:rPr kumimoji="1" lang="en-US" altLang="ja-JP" sz="3600" dirty="0" smtClean="0"/>
              <a:t>?</a:t>
            </a:r>
            <a:endParaRPr kumimoji="1" lang="ja-JP" altLang="en-US" sz="3600" dirty="0"/>
          </a:p>
        </p:txBody>
      </p:sp>
      <p:pic>
        <p:nvPicPr>
          <p:cNvPr id="1029" name="Picture 5" descr="http://wantapc.net/nengasozai/turu/turu11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927798"/>
            <a:ext cx="1012475" cy="1432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5" descr="http://wantapc.net/nengasozai/turu/turu11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242" y="5256380"/>
            <a:ext cx="1012475" cy="1432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 descr="http://wantapc.net/nengasozai/turu/turu11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5042987"/>
            <a:ext cx="1012475" cy="1432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5" descr="http://wantapc.net/nengasozai/turu/turu11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977" y="5143189"/>
            <a:ext cx="1012475" cy="1432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5" descr="http://wantapc.net/nengasozai/turu/turu11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084" y="5204361"/>
            <a:ext cx="1012475" cy="1432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kajukun\AppData\Local\Microsoft\Windows\Temporary Internet Files\Content.IE5\YI4MOJJ2\sgi01a201409121800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570" y="4878267"/>
            <a:ext cx="870560" cy="87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 descr="C:\Users\kajukun\AppData\Local\Microsoft\Windows\Temporary Internet Files\Content.IE5\YI4MOJJ2\sgi01a201409121800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1437" y="5053347"/>
            <a:ext cx="870560" cy="87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 descr="C:\Users\kajukun\AppData\Local\Microsoft\Windows\Temporary Internet Files\Content.IE5\YI4MOJJ2\sgi01a201409121800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7388" y="5859477"/>
            <a:ext cx="870560" cy="87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6" descr="C:\Users\kajukun\AppData\Local\Microsoft\Windows\Temporary Internet Files\Content.IE5\YI4MOJJ2\sgi01a201409121800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2862" y="5939309"/>
            <a:ext cx="870560" cy="87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6" descr="C:\Users\kajukun\AppData\Local\Microsoft\Windows\Temporary Internet Files\Content.IE5\YI4MOJJ2\sgi01a201409121800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042987"/>
            <a:ext cx="870560" cy="87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6" descr="C:\Users\kajukun\AppData\Local\Microsoft\Windows\Temporary Internet Files\Content.IE5\YI4MOJJ2\sgi01a201409121800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4187" y="5801906"/>
            <a:ext cx="870560" cy="87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65327" y="1796308"/>
            <a:ext cx="8902485" cy="2568796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kumimoji="1" lang="ja-JP" altLang="en-US" dirty="0" smtClean="0"/>
              <a:t>鶴が</a:t>
            </a:r>
            <a:r>
              <a:rPr kumimoji="1" lang="ja-JP" altLang="en-US" dirty="0" err="1" smtClean="0"/>
              <a:t>ｘ</a:t>
            </a:r>
            <a:r>
              <a:rPr kumimoji="1" lang="ja-JP" altLang="en-US" dirty="0" smtClean="0"/>
              <a:t>羽、亀がｙ匹いたとすると、</a:t>
            </a:r>
            <a:r>
              <a:rPr lang="ja-JP" altLang="en-US" dirty="0" smtClean="0"/>
              <a:t>足</a:t>
            </a:r>
            <a:r>
              <a:rPr lang="ja-JP" altLang="en-US" dirty="0"/>
              <a:t>の</a:t>
            </a:r>
            <a:r>
              <a:rPr lang="ja-JP" altLang="en-US" dirty="0" smtClean="0"/>
              <a:t>数の関係を表す式は・・</a:t>
            </a:r>
            <a:endParaRPr lang="en-US" altLang="ja-JP" dirty="0" smtClean="0"/>
          </a:p>
          <a:p>
            <a:pPr marL="0" indent="0" algn="ctr">
              <a:buNone/>
            </a:pPr>
            <a:r>
              <a:rPr kumimoji="1" lang="ja-JP" altLang="en-US" sz="4400" dirty="0"/>
              <a:t>２ｘ＋４ｙ＝</a:t>
            </a:r>
            <a:r>
              <a:rPr kumimoji="1" lang="ja-JP" altLang="en-US" sz="4400" dirty="0" smtClean="0"/>
              <a:t>９４</a:t>
            </a:r>
            <a:endParaRPr kumimoji="1" lang="en-US" altLang="ja-JP" sz="4400" dirty="0" smtClean="0"/>
          </a:p>
          <a:p>
            <a:pPr marL="0" indent="0" algn="ctr">
              <a:buNone/>
            </a:pPr>
            <a:r>
              <a:rPr lang="ja-JP" altLang="en-US" sz="4400" dirty="0" smtClean="0"/>
              <a:t>   ｘ＋</a:t>
            </a:r>
            <a:r>
              <a:rPr lang="ja-JP" altLang="en-US" sz="4400" dirty="0"/>
              <a:t>２ｙ＝４７</a:t>
            </a:r>
            <a:endParaRPr kumimoji="1" lang="en-US" altLang="ja-JP" sz="4400" dirty="0" smtClean="0"/>
          </a:p>
          <a:p>
            <a:pPr marL="0" indent="0" algn="ctr">
              <a:buNone/>
            </a:pPr>
            <a:r>
              <a:rPr lang="ja-JP" altLang="en-US" sz="4400" dirty="0">
                <a:solidFill>
                  <a:srgbClr val="FF0000"/>
                </a:solidFill>
              </a:rPr>
              <a:t>二元一次</a:t>
            </a:r>
            <a:r>
              <a:rPr lang="ja-JP" altLang="en-US" sz="4400" dirty="0" smtClean="0">
                <a:solidFill>
                  <a:srgbClr val="FF0000"/>
                </a:solidFill>
              </a:rPr>
              <a:t>方程式</a:t>
            </a:r>
            <a:endParaRPr lang="en-US" altLang="ja-JP" sz="44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kumimoji="1" lang="ja-JP" altLang="en-US" sz="2600" dirty="0"/>
              <a:t>２つの文字をふくむ一次方程式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835696" y="4172572"/>
            <a:ext cx="11079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 err="1" smtClean="0">
                <a:solidFill>
                  <a:srgbClr val="FF0000"/>
                </a:solidFill>
              </a:rPr>
              <a:t>ｘ</a:t>
            </a:r>
            <a:r>
              <a:rPr kumimoji="1" lang="ja-JP" altLang="en-US" sz="4400" dirty="0" smtClean="0"/>
              <a:t>羽</a:t>
            </a:r>
            <a:endParaRPr kumimoji="1" lang="ja-JP" altLang="en-US" sz="44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278152" y="4172572"/>
            <a:ext cx="10919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 err="1" smtClean="0">
                <a:solidFill>
                  <a:srgbClr val="FF0000"/>
                </a:solidFill>
              </a:rPr>
              <a:t>ｙ</a:t>
            </a:r>
            <a:r>
              <a:rPr kumimoji="1" lang="ja-JP" altLang="en-US" sz="4400" dirty="0" smtClean="0"/>
              <a:t>匹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732300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 animBg="1"/>
      <p:bldP spid="3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65327" y="116632"/>
            <a:ext cx="8902485" cy="30243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dirty="0" smtClean="0"/>
              <a:t>鶴が</a:t>
            </a:r>
            <a:r>
              <a:rPr kumimoji="1" lang="ja-JP" altLang="en-US" dirty="0" err="1" smtClean="0"/>
              <a:t>ｘ</a:t>
            </a:r>
            <a:r>
              <a:rPr kumimoji="1" lang="ja-JP" altLang="en-US" dirty="0" smtClean="0"/>
              <a:t>羽、亀がｙ匹いたとすると、</a:t>
            </a:r>
            <a:r>
              <a:rPr lang="ja-JP" altLang="en-US" dirty="0" smtClean="0"/>
              <a:t>足</a:t>
            </a:r>
            <a:r>
              <a:rPr lang="ja-JP" altLang="en-US" dirty="0"/>
              <a:t>の</a:t>
            </a:r>
            <a:r>
              <a:rPr lang="ja-JP" altLang="en-US" dirty="0" smtClean="0"/>
              <a:t>数の関係を表す式は・・</a:t>
            </a:r>
            <a:endParaRPr lang="en-US" altLang="ja-JP" dirty="0" smtClean="0"/>
          </a:p>
          <a:p>
            <a:pPr marL="0" indent="0" algn="ctr">
              <a:buNone/>
            </a:pPr>
            <a:r>
              <a:rPr lang="ja-JP" altLang="en-US" sz="4400" dirty="0" smtClean="0"/>
              <a:t>ｘ＋２ｙ＝４７　・・・①</a:t>
            </a:r>
            <a:endParaRPr kumimoji="1" lang="en-US" altLang="ja-JP" sz="4400" dirty="0" smtClean="0"/>
          </a:p>
          <a:p>
            <a:pPr marL="0" indent="0">
              <a:buNone/>
            </a:pPr>
            <a:r>
              <a:rPr lang="ja-JP" altLang="en-US" sz="3500" dirty="0" err="1" smtClean="0"/>
              <a:t>ｘ</a:t>
            </a:r>
            <a:r>
              <a:rPr lang="ja-JP" altLang="en-US" sz="3500" dirty="0" smtClean="0"/>
              <a:t>の値が０，１，２，３・・・・のとき、この二元</a:t>
            </a:r>
            <a:r>
              <a:rPr lang="ja-JP" altLang="en-US" sz="3500" dirty="0"/>
              <a:t>一次</a:t>
            </a:r>
            <a:r>
              <a:rPr lang="ja-JP" altLang="en-US" sz="3500" dirty="0" smtClean="0"/>
              <a:t>方程式にあてはまるｙの値を求めよう。</a:t>
            </a:r>
            <a:endParaRPr lang="en-US" altLang="ja-JP" sz="3500" dirty="0" smtClean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005310"/>
              </p:ext>
            </p:extLst>
          </p:nvPr>
        </p:nvGraphicFramePr>
        <p:xfrm>
          <a:off x="179512" y="3068960"/>
          <a:ext cx="8712977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0229"/>
                <a:gridCol w="670229"/>
                <a:gridCol w="670229"/>
                <a:gridCol w="670229"/>
                <a:gridCol w="670229"/>
                <a:gridCol w="670229"/>
                <a:gridCol w="670229"/>
                <a:gridCol w="670229"/>
                <a:gridCol w="670229"/>
                <a:gridCol w="670229"/>
                <a:gridCol w="670229"/>
                <a:gridCol w="670229"/>
                <a:gridCol w="670229"/>
              </a:tblGrid>
              <a:tr h="5400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ｘ</a:t>
                      </a:r>
                      <a:endParaRPr kumimoji="1" lang="ja-JP" altLang="en-US" sz="3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０</a:t>
                      </a:r>
                      <a:endParaRPr kumimoji="1" lang="ja-JP" altLang="en-US" sz="3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１</a:t>
                      </a:r>
                      <a:endParaRPr kumimoji="1" lang="ja-JP" altLang="en-US" sz="3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２</a:t>
                      </a:r>
                      <a:endParaRPr kumimoji="1" lang="ja-JP" altLang="en-US" sz="3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３</a:t>
                      </a:r>
                      <a:endParaRPr kumimoji="1" lang="ja-JP" altLang="en-US" sz="3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４</a:t>
                      </a:r>
                      <a:endParaRPr kumimoji="1" lang="ja-JP" altLang="en-US" sz="3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５</a:t>
                      </a:r>
                      <a:endParaRPr kumimoji="1" lang="ja-JP" altLang="en-US" sz="3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６</a:t>
                      </a:r>
                      <a:endParaRPr kumimoji="1" lang="ja-JP" altLang="en-US" sz="3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７</a:t>
                      </a:r>
                      <a:endParaRPr kumimoji="1" lang="ja-JP" altLang="en-US" sz="3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８</a:t>
                      </a:r>
                      <a:endParaRPr kumimoji="1" lang="ja-JP" altLang="en-US" sz="3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９</a:t>
                      </a:r>
                      <a:endParaRPr kumimoji="1" lang="ja-JP" altLang="en-US" sz="3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10</a:t>
                      </a:r>
                      <a:endParaRPr kumimoji="1" lang="ja-JP" altLang="en-US" sz="3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11</a:t>
                      </a:r>
                      <a:endParaRPr kumimoji="1" lang="ja-JP" altLang="en-US" sz="3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ｙ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/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ｘ</a:t>
                      </a:r>
                      <a:endParaRPr kumimoji="1" lang="ja-JP" altLang="en-US" sz="3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12</a:t>
                      </a:r>
                      <a:endParaRPr kumimoji="1" lang="ja-JP" altLang="en-US" sz="3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13</a:t>
                      </a:r>
                      <a:endParaRPr kumimoji="1" lang="ja-JP" altLang="en-US" sz="3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14</a:t>
                      </a:r>
                      <a:endParaRPr kumimoji="1" lang="ja-JP" altLang="en-US" sz="3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15</a:t>
                      </a:r>
                      <a:endParaRPr kumimoji="1" lang="ja-JP" altLang="en-US" sz="3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16</a:t>
                      </a:r>
                      <a:endParaRPr kumimoji="1" lang="ja-JP" altLang="en-US" sz="3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17</a:t>
                      </a:r>
                      <a:endParaRPr kumimoji="1" lang="ja-JP" altLang="en-US" sz="3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18</a:t>
                      </a:r>
                      <a:endParaRPr kumimoji="1" lang="ja-JP" altLang="en-US" sz="3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19</a:t>
                      </a:r>
                      <a:endParaRPr kumimoji="1" lang="ja-JP" altLang="en-US" sz="3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20</a:t>
                      </a:r>
                      <a:endParaRPr kumimoji="1" lang="ja-JP" altLang="en-US" sz="3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21</a:t>
                      </a:r>
                      <a:endParaRPr kumimoji="1" lang="ja-JP" altLang="en-US" sz="3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22</a:t>
                      </a:r>
                      <a:endParaRPr kumimoji="1" lang="ja-JP" altLang="en-US" sz="3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23</a:t>
                      </a:r>
                      <a:endParaRPr kumimoji="1" lang="ja-JP" altLang="en-US" sz="3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ｙ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165097"/>
              </p:ext>
            </p:extLst>
          </p:nvPr>
        </p:nvGraphicFramePr>
        <p:xfrm>
          <a:off x="179512" y="3717032"/>
          <a:ext cx="8712977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0229"/>
                <a:gridCol w="670229"/>
                <a:gridCol w="670229"/>
                <a:gridCol w="670229"/>
                <a:gridCol w="670229"/>
                <a:gridCol w="670229"/>
                <a:gridCol w="670229"/>
                <a:gridCol w="670229"/>
                <a:gridCol w="670229"/>
                <a:gridCol w="670229"/>
                <a:gridCol w="670229"/>
                <a:gridCol w="670229"/>
                <a:gridCol w="670229"/>
              </a:tblGrid>
              <a:tr h="592049"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2000" dirty="0" smtClean="0"/>
                        <a:t>23.5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3600" dirty="0" smtClean="0"/>
                        <a:t>23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2000" dirty="0" smtClean="0"/>
                        <a:t>22.5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3600" dirty="0" smtClean="0"/>
                        <a:t>22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2000" dirty="0" smtClean="0"/>
                        <a:t>21.5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3600" dirty="0" smtClean="0"/>
                        <a:t>21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2000" dirty="0" smtClean="0"/>
                        <a:t>20.5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3600" dirty="0" smtClean="0"/>
                        <a:t>20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2000" dirty="0" smtClean="0"/>
                        <a:t>19.5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3600" dirty="0" smtClean="0"/>
                        <a:t>19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2000" dirty="0" smtClean="0"/>
                        <a:t>18.5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3600" dirty="0" smtClean="0"/>
                        <a:t>18</a:t>
                      </a:r>
                      <a:endParaRPr kumimoji="1" lang="ja-JP" altLang="en-US" sz="3600" dirty="0"/>
                    </a:p>
                  </a:txBody>
                  <a:tcPr/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3600" dirty="0"/>
                    </a:p>
                  </a:txBody>
                  <a:tcPr/>
                </a:tc>
              </a:tr>
              <a:tr h="544363"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2000" dirty="0" smtClean="0"/>
                        <a:t>17.5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3600" dirty="0" smtClean="0"/>
                        <a:t>17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2000" dirty="0" smtClean="0"/>
                        <a:t>16.5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3600" dirty="0" smtClean="0"/>
                        <a:t>16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2000" dirty="0" smtClean="0"/>
                        <a:t>15.5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3600" dirty="0" smtClean="0"/>
                        <a:t>15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2000" dirty="0" smtClean="0"/>
                        <a:t>14.5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3600" dirty="0" smtClean="0"/>
                        <a:t>14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2000" dirty="0" smtClean="0"/>
                        <a:t>13.5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3600" dirty="0" smtClean="0"/>
                        <a:t>13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2000" dirty="0" smtClean="0"/>
                        <a:t>12.5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3600" dirty="0" smtClean="0"/>
                        <a:t>12</a:t>
                      </a:r>
                      <a:endParaRPr kumimoji="1" lang="ja-JP" altLang="en-US" sz="3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683568" y="5691626"/>
            <a:ext cx="7867859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二元一次方程式の、</a:t>
            </a:r>
            <a:r>
              <a:rPr kumimoji="1" lang="en-US" altLang="ja-JP" sz="3200" dirty="0" smtClean="0"/>
              <a:t>2</a:t>
            </a:r>
            <a:r>
              <a:rPr kumimoji="1" lang="ja-JP" altLang="en-US" sz="3200" dirty="0" err="1" smtClean="0"/>
              <a:t>つの</a:t>
            </a:r>
            <a:r>
              <a:rPr kumimoji="1" lang="ja-JP" altLang="en-US" sz="3200" dirty="0" smtClean="0"/>
              <a:t>文字に当てはまる</a:t>
            </a:r>
            <a:endParaRPr kumimoji="1" lang="en-US" altLang="ja-JP" sz="3200" dirty="0" smtClean="0"/>
          </a:p>
          <a:p>
            <a:r>
              <a:rPr kumimoji="1" lang="ja-JP" altLang="en-US" sz="3200" dirty="0" smtClean="0"/>
              <a:t>値の組をその方程式の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解</a:t>
            </a:r>
            <a:r>
              <a:rPr kumimoji="1" lang="ja-JP" altLang="en-US" sz="3200" dirty="0" smtClean="0"/>
              <a:t>という。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966561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65327" y="116632"/>
            <a:ext cx="8902485" cy="30243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dirty="0" smtClean="0"/>
              <a:t>鶴が</a:t>
            </a:r>
            <a:r>
              <a:rPr kumimoji="1" lang="ja-JP" altLang="en-US" dirty="0" err="1" smtClean="0"/>
              <a:t>ｘ</a:t>
            </a:r>
            <a:r>
              <a:rPr kumimoji="1" lang="ja-JP" altLang="en-US" dirty="0" smtClean="0"/>
              <a:t>羽、亀がｙ匹、頭の数は全部で３５という条件を加えると、こ</a:t>
            </a:r>
            <a:r>
              <a:rPr lang="ja-JP" altLang="en-US" dirty="0" smtClean="0"/>
              <a:t>の関係を表す式は・・</a:t>
            </a:r>
            <a:endParaRPr lang="en-US" altLang="ja-JP" dirty="0" smtClean="0"/>
          </a:p>
          <a:p>
            <a:pPr marL="0" indent="0" algn="ctr">
              <a:buNone/>
            </a:pPr>
            <a:r>
              <a:rPr lang="ja-JP" altLang="en-US" sz="4400" dirty="0" smtClean="0"/>
              <a:t>ｘ＋ｙ＝３５　・・・②</a:t>
            </a:r>
            <a:endParaRPr kumimoji="1" lang="en-US" altLang="ja-JP" sz="4400" dirty="0" smtClean="0"/>
          </a:p>
          <a:p>
            <a:pPr marL="0" indent="0">
              <a:buNone/>
            </a:pPr>
            <a:r>
              <a:rPr lang="ja-JP" altLang="en-US" sz="3500" dirty="0" err="1" smtClean="0"/>
              <a:t>ｘ</a:t>
            </a:r>
            <a:r>
              <a:rPr lang="ja-JP" altLang="en-US" sz="3500" dirty="0" smtClean="0"/>
              <a:t>の値が０，１，２，３・・・・のとき、この二元</a:t>
            </a:r>
            <a:r>
              <a:rPr lang="ja-JP" altLang="en-US" sz="3500" dirty="0"/>
              <a:t>一次</a:t>
            </a:r>
            <a:r>
              <a:rPr lang="ja-JP" altLang="en-US" sz="3500" dirty="0" smtClean="0"/>
              <a:t>方程式にあてはまるｙの値を求めよう。</a:t>
            </a:r>
            <a:endParaRPr lang="en-US" altLang="ja-JP" sz="3500" dirty="0" smtClean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748724"/>
              </p:ext>
            </p:extLst>
          </p:nvPr>
        </p:nvGraphicFramePr>
        <p:xfrm>
          <a:off x="179512" y="3068960"/>
          <a:ext cx="8712977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0229"/>
                <a:gridCol w="670229"/>
                <a:gridCol w="670229"/>
                <a:gridCol w="670229"/>
                <a:gridCol w="670229"/>
                <a:gridCol w="670229"/>
                <a:gridCol w="670229"/>
                <a:gridCol w="670229"/>
                <a:gridCol w="670229"/>
                <a:gridCol w="670229"/>
                <a:gridCol w="670229"/>
                <a:gridCol w="670229"/>
                <a:gridCol w="670229"/>
              </a:tblGrid>
              <a:tr h="5400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ｘ</a:t>
                      </a:r>
                      <a:endParaRPr kumimoji="1" lang="ja-JP" altLang="en-US" sz="3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０</a:t>
                      </a:r>
                      <a:endParaRPr kumimoji="1" lang="ja-JP" altLang="en-US" sz="3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１</a:t>
                      </a:r>
                      <a:endParaRPr kumimoji="1" lang="ja-JP" altLang="en-US" sz="3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２</a:t>
                      </a:r>
                      <a:endParaRPr kumimoji="1" lang="ja-JP" altLang="en-US" sz="3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３</a:t>
                      </a:r>
                      <a:endParaRPr kumimoji="1" lang="ja-JP" altLang="en-US" sz="3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４</a:t>
                      </a:r>
                      <a:endParaRPr kumimoji="1" lang="ja-JP" altLang="en-US" sz="3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５</a:t>
                      </a:r>
                      <a:endParaRPr kumimoji="1" lang="ja-JP" altLang="en-US" sz="3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６</a:t>
                      </a:r>
                      <a:endParaRPr kumimoji="1" lang="ja-JP" altLang="en-US" sz="3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７</a:t>
                      </a:r>
                      <a:endParaRPr kumimoji="1" lang="ja-JP" altLang="en-US" sz="3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８</a:t>
                      </a:r>
                      <a:endParaRPr kumimoji="1" lang="ja-JP" altLang="en-US" sz="3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９</a:t>
                      </a:r>
                      <a:endParaRPr kumimoji="1" lang="ja-JP" altLang="en-US" sz="3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10</a:t>
                      </a:r>
                      <a:endParaRPr kumimoji="1" lang="ja-JP" altLang="en-US" sz="3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11</a:t>
                      </a:r>
                      <a:endParaRPr kumimoji="1" lang="ja-JP" altLang="en-US" sz="3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ｙ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/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ｘ</a:t>
                      </a:r>
                      <a:endParaRPr kumimoji="1" lang="ja-JP" altLang="en-US" sz="3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12</a:t>
                      </a:r>
                      <a:endParaRPr kumimoji="1" lang="ja-JP" altLang="en-US" sz="3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13</a:t>
                      </a:r>
                      <a:endParaRPr kumimoji="1" lang="ja-JP" altLang="en-US" sz="3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14</a:t>
                      </a:r>
                      <a:endParaRPr kumimoji="1" lang="ja-JP" altLang="en-US" sz="3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15</a:t>
                      </a:r>
                      <a:endParaRPr kumimoji="1" lang="ja-JP" altLang="en-US" sz="3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16</a:t>
                      </a:r>
                      <a:endParaRPr kumimoji="1" lang="ja-JP" altLang="en-US" sz="3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17</a:t>
                      </a:r>
                      <a:endParaRPr kumimoji="1" lang="ja-JP" altLang="en-US" sz="3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18</a:t>
                      </a:r>
                      <a:endParaRPr kumimoji="1" lang="ja-JP" altLang="en-US" sz="3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19</a:t>
                      </a:r>
                      <a:endParaRPr kumimoji="1" lang="ja-JP" altLang="en-US" sz="3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20</a:t>
                      </a:r>
                      <a:endParaRPr kumimoji="1" lang="ja-JP" altLang="en-US" sz="3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21</a:t>
                      </a:r>
                      <a:endParaRPr kumimoji="1" lang="ja-JP" altLang="en-US" sz="3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22</a:t>
                      </a:r>
                      <a:endParaRPr kumimoji="1" lang="ja-JP" altLang="en-US" sz="3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23</a:t>
                      </a:r>
                      <a:endParaRPr kumimoji="1" lang="ja-JP" altLang="en-US" sz="3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ｙ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222253"/>
              </p:ext>
            </p:extLst>
          </p:nvPr>
        </p:nvGraphicFramePr>
        <p:xfrm>
          <a:off x="179512" y="3717032"/>
          <a:ext cx="8712977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0229"/>
                <a:gridCol w="670229"/>
                <a:gridCol w="670229"/>
                <a:gridCol w="670229"/>
                <a:gridCol w="670229"/>
                <a:gridCol w="670229"/>
                <a:gridCol w="670229"/>
                <a:gridCol w="670229"/>
                <a:gridCol w="670229"/>
                <a:gridCol w="670229"/>
                <a:gridCol w="670229"/>
                <a:gridCol w="670229"/>
                <a:gridCol w="670229"/>
              </a:tblGrid>
              <a:tr h="592049"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3600" smtClean="0"/>
                        <a:t>35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3600" dirty="0" smtClean="0"/>
                        <a:t>34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3600" dirty="0" smtClean="0"/>
                        <a:t>33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3600" dirty="0" smtClean="0"/>
                        <a:t>32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3600" dirty="0" smtClean="0"/>
                        <a:t>31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3600" dirty="0" smtClean="0"/>
                        <a:t>30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3600" dirty="0" smtClean="0"/>
                        <a:t>29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3600" dirty="0" smtClean="0"/>
                        <a:t>28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3600" dirty="0" smtClean="0"/>
                        <a:t>27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3600" dirty="0" smtClean="0"/>
                        <a:t>26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3600" dirty="0" smtClean="0"/>
                        <a:t>25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3600" dirty="0" smtClean="0"/>
                        <a:t>24</a:t>
                      </a:r>
                      <a:endParaRPr kumimoji="1" lang="ja-JP" altLang="en-US" sz="3600" dirty="0"/>
                    </a:p>
                  </a:txBody>
                  <a:tcPr/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3600" dirty="0"/>
                    </a:p>
                  </a:txBody>
                  <a:tcPr/>
                </a:tc>
              </a:tr>
              <a:tr h="544363"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3600" dirty="0" smtClean="0"/>
                        <a:t>23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3600" dirty="0" smtClean="0"/>
                        <a:t>22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3600" dirty="0" smtClean="0"/>
                        <a:t>21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3600" dirty="0" smtClean="0"/>
                        <a:t>20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3600" dirty="0" smtClean="0"/>
                        <a:t>19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3600" dirty="0" smtClean="0"/>
                        <a:t>18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3600" dirty="0" smtClean="0"/>
                        <a:t>17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3600" dirty="0" smtClean="0"/>
                        <a:t>16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3600" dirty="0" smtClean="0"/>
                        <a:t>15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3600" dirty="0" smtClean="0"/>
                        <a:t>14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3600" dirty="0" smtClean="0"/>
                        <a:t>13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3600" dirty="0" smtClean="0"/>
                        <a:t>12</a:t>
                      </a:r>
                      <a:endParaRPr kumimoji="1" lang="ja-JP" altLang="en-US" sz="3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467544" y="5691626"/>
            <a:ext cx="8034572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二つの二元一次方程式①と②で、両方に当て</a:t>
            </a:r>
            <a:endParaRPr kumimoji="1" lang="en-US" altLang="ja-JP" sz="3200" dirty="0" smtClean="0"/>
          </a:p>
          <a:p>
            <a:r>
              <a:rPr kumimoji="1" lang="ja-JP" altLang="en-US" sz="3200" dirty="0" smtClean="0"/>
              <a:t>はまるｘ、</a:t>
            </a:r>
            <a:r>
              <a:rPr kumimoji="1" lang="ja-JP" altLang="en-US" sz="3200" dirty="0" err="1" smtClean="0"/>
              <a:t>ｙ</a:t>
            </a:r>
            <a:r>
              <a:rPr kumimoji="1" lang="ja-JP" altLang="en-US" sz="3200" dirty="0" smtClean="0"/>
              <a:t>の値の組は（　　　，　　　）になる。</a:t>
            </a:r>
          </a:p>
        </p:txBody>
      </p:sp>
    </p:spTree>
    <p:extLst>
      <p:ext uri="{BB962C8B-B14F-4D97-AF65-F5344CB8AC3E}">
        <p14:creationId xmlns:p14="http://schemas.microsoft.com/office/powerpoint/2010/main" val="703923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6264696" cy="936104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200" dirty="0" smtClean="0"/>
              <a:t>これまでに調べたことから・・・２つの二元一次方程式の組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7504" y="2996952"/>
            <a:ext cx="8748464" cy="2553147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の両方の式に当てはまる</a:t>
            </a:r>
            <a:r>
              <a:rPr kumimoji="1" lang="ja-JP" altLang="en-US" dirty="0" err="1" smtClean="0"/>
              <a:t>ｘ</a:t>
            </a:r>
            <a:r>
              <a:rPr kumimoji="1" lang="ja-JP" altLang="en-US" dirty="0" smtClean="0"/>
              <a:t>、</a:t>
            </a:r>
            <a:r>
              <a:rPr kumimoji="1" lang="ja-JP" altLang="en-US" dirty="0" err="1" smtClean="0"/>
              <a:t>ｙ</a:t>
            </a:r>
            <a:r>
              <a:rPr kumimoji="1" lang="ja-JP" altLang="en-US" dirty="0" smtClean="0"/>
              <a:t>の値の組</a:t>
            </a:r>
            <a:endParaRPr kumimoji="1" lang="en-US" altLang="ja-JP" dirty="0" smtClean="0"/>
          </a:p>
          <a:p>
            <a:pPr marL="0" indent="0" algn="ctr">
              <a:buNone/>
            </a:pPr>
            <a:r>
              <a:rPr kumimoji="1" lang="ja-JP" altLang="en-US" sz="4000" dirty="0" smtClean="0">
                <a:solidFill>
                  <a:srgbClr val="FF0000"/>
                </a:solidFill>
              </a:rPr>
              <a:t>（２３，１２）</a:t>
            </a:r>
            <a:endParaRPr kumimoji="1" lang="en-US" altLang="ja-JP" sz="4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 smtClean="0"/>
              <a:t>が得られる。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ja-JP" altLang="en-US" dirty="0" smtClean="0"/>
              <a:t>　　　　　　　解を求めることを</a:t>
            </a:r>
            <a:endParaRPr kumimoji="1" lang="ja-JP" altLang="en-US" dirty="0"/>
          </a:p>
        </p:txBody>
      </p:sp>
      <p:sp>
        <p:nvSpPr>
          <p:cNvPr id="4" name="左中かっこ 3"/>
          <p:cNvSpPr/>
          <p:nvPr/>
        </p:nvSpPr>
        <p:spPr>
          <a:xfrm>
            <a:off x="405556" y="1313598"/>
            <a:ext cx="403829" cy="1391840"/>
          </a:xfrm>
          <a:prstGeom prst="leftBrace">
            <a:avLst>
              <a:gd name="adj1" fmla="val 35107"/>
              <a:gd name="adj2" fmla="val 50987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809385" y="1228130"/>
            <a:ext cx="39853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3600" dirty="0" smtClean="0"/>
              <a:t>ｘ＋２ｙ＝４７　・・・①</a:t>
            </a:r>
            <a:endParaRPr lang="en-US" altLang="ja-JP" sz="3600" dirty="0"/>
          </a:p>
        </p:txBody>
      </p:sp>
      <p:sp>
        <p:nvSpPr>
          <p:cNvPr id="6" name="正方形/長方形 5"/>
          <p:cNvSpPr/>
          <p:nvPr/>
        </p:nvSpPr>
        <p:spPr>
          <a:xfrm>
            <a:off x="1115616" y="2059107"/>
            <a:ext cx="366959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3600" dirty="0" smtClean="0"/>
              <a:t>ｘ＋ｙ＝３５　・・・②</a:t>
            </a:r>
            <a:endParaRPr lang="en-US" altLang="ja-JP" sz="36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678758" y="1520518"/>
            <a:ext cx="2749471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連立方程式</a:t>
            </a:r>
            <a:endParaRPr kumimoji="1" lang="ja-JP" altLang="en-US" sz="40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648290" y="3645024"/>
            <a:ext cx="3057247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連立方程式の解</a:t>
            </a:r>
            <a:endParaRPr kumimoji="1" lang="ja-JP" altLang="en-US" sz="32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648289" y="4914608"/>
            <a:ext cx="3239990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連立方程式を解く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002247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/>
      <p:bldP spid="6" grpId="0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537</Words>
  <Application>Microsoft Office PowerPoint</Application>
  <PresentationFormat>画面に合わせる (4:3)</PresentationFormat>
  <Paragraphs>155</Paragraphs>
  <Slides>8</Slides>
  <Notes>7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Office ​​テーマ</vt:lpstr>
      <vt:lpstr>連立方程式</vt:lpstr>
      <vt:lpstr>ある池に鶴と亀がいました。頭の数を数えると全部で３５、足の数を数えると全部で９４でした。鶴と亀はそれぞれ何匹いるでしょうか?</vt:lpstr>
      <vt:lpstr>ある池に鶴と亀がいました。頭の数を数えると全部で３５、足の数を数えると全部で９４でした。鶴と亀はそれぞれ何匹いるでしょうか?</vt:lpstr>
      <vt:lpstr>ある池に鶴と亀がいました。頭の数を数えると全部で３５、足の数を数えると全部で９４でした。鶴と亀はそれぞれ何匹いるでしょうか?</vt:lpstr>
      <vt:lpstr>ある池に鶴と亀がいました。頭の数を数えると全部で３５、足の数を数えると全部で９４でした。鶴と亀はそれぞれ何匹いるでしょうか?</vt:lpstr>
      <vt:lpstr>PowerPoint プレゼンテーション</vt:lpstr>
      <vt:lpstr>PowerPoint プレゼンテーション</vt:lpstr>
      <vt:lpstr>これまでに調べたことから・・・２つの二元一次方程式の組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連立方程式</dc:title>
  <dc:creator>kajukun</dc:creator>
  <cp:lastModifiedBy>kajukun</cp:lastModifiedBy>
  <cp:revision>15</cp:revision>
  <cp:lastPrinted>2015-05-17T20:50:50Z</cp:lastPrinted>
  <dcterms:created xsi:type="dcterms:W3CDTF">2015-05-17T11:40:10Z</dcterms:created>
  <dcterms:modified xsi:type="dcterms:W3CDTF">2015-05-17T21:33:26Z</dcterms:modified>
</cp:coreProperties>
</file>