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5" r:id="rId4"/>
    <p:sldId id="274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01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連立方程式とグラフ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496944" cy="576064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「連立方程式とグラフの関係について理解する。」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二つの方程式の直線をかく。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この方程式の連立方程式の解を</a:t>
            </a:r>
            <a:r>
              <a:rPr lang="ja-JP" altLang="en-US" sz="2800" dirty="0" smtClean="0">
                <a:solidFill>
                  <a:schemeClr val="tx1"/>
                </a:solidFill>
              </a:rPr>
              <a:t>求める。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気づいたことを発表する</a:t>
            </a:r>
            <a:r>
              <a:rPr lang="ja-JP" altLang="en-US" sz="2800" dirty="0" smtClean="0">
                <a:solidFill>
                  <a:schemeClr val="tx1"/>
                </a:solidFill>
              </a:rPr>
              <a:t>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練習</a:t>
            </a:r>
            <a:r>
              <a:rPr lang="ja-JP" altLang="en-US" sz="2800" dirty="0">
                <a:solidFill>
                  <a:schemeClr val="tx1"/>
                </a:solidFill>
              </a:rPr>
              <a:t>問題をする</a:t>
            </a:r>
            <a:r>
              <a:rPr lang="ja-JP" altLang="en-US" sz="2800" dirty="0" smtClean="0">
                <a:solidFill>
                  <a:schemeClr val="tx1"/>
                </a:solidFill>
              </a:rPr>
              <a:t>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本時</a:t>
            </a:r>
            <a:r>
              <a:rPr lang="ja-JP" altLang="en-US" sz="28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する。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6606" y="1017289"/>
            <a:ext cx="4935665" cy="5740131"/>
            <a:chOff x="4211960" y="885793"/>
            <a:chExt cx="4935665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18144" y="4661253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22509" y="4260460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64518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04657" y="4614403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43793" y="458362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98056" y="279010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92285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55744" y="432514"/>
            <a:ext cx="8401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ｘ＋ｙ＝７と２ｘ＋ｙ＝１０のグラフをかいてみよう。</a:t>
            </a:r>
            <a:endParaRPr lang="en-US" altLang="ja-JP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251521" y="1288984"/>
            <a:ext cx="38020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連立方程式を解こう</a:t>
            </a:r>
            <a:endParaRPr lang="en-US" altLang="ja-JP" sz="3200" dirty="0"/>
          </a:p>
          <a:p>
            <a:r>
              <a:rPr lang="ja-JP" altLang="en-US" sz="3200" dirty="0" smtClean="0"/>
              <a:t>　ｘ</a:t>
            </a:r>
            <a:r>
              <a:rPr lang="ja-JP" altLang="en-US" sz="3200" dirty="0"/>
              <a:t>＋ｙ＝</a:t>
            </a:r>
            <a:r>
              <a:rPr lang="ja-JP" altLang="en-US" sz="3200" dirty="0" smtClean="0"/>
              <a:t>７</a:t>
            </a:r>
            <a:endParaRPr lang="en-US" altLang="ja-JP" sz="3200" dirty="0" smtClean="0"/>
          </a:p>
          <a:p>
            <a:r>
              <a:rPr lang="ja-JP" altLang="en-US" sz="3200" dirty="0" smtClean="0"/>
              <a:t>　２ｘ</a:t>
            </a:r>
            <a:r>
              <a:rPr lang="ja-JP" altLang="en-US" sz="3200" dirty="0"/>
              <a:t>＋ｙ＝</a:t>
            </a:r>
            <a:r>
              <a:rPr lang="ja-JP" altLang="en-US" sz="3200" dirty="0" smtClean="0"/>
              <a:t>１０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ja-JP" altLang="en-US" sz="3200" dirty="0" smtClean="0"/>
              <a:t>　ｘ＝３</a:t>
            </a:r>
            <a:endParaRPr lang="en-US" altLang="ja-JP" sz="3200" dirty="0" smtClean="0"/>
          </a:p>
          <a:p>
            <a:r>
              <a:rPr lang="ja-JP" altLang="en-US" sz="3200" dirty="0" smtClean="0"/>
              <a:t>　ｙ＝４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en-US" altLang="ja-JP" sz="3200" dirty="0" smtClean="0"/>
              <a:t>2</a:t>
            </a:r>
            <a:r>
              <a:rPr lang="ja-JP" altLang="en-US" sz="3200" dirty="0" smtClean="0"/>
              <a:t>直線の</a:t>
            </a:r>
            <a:r>
              <a:rPr lang="ja-JP" altLang="en-US" sz="3200" dirty="0" smtClean="0">
                <a:solidFill>
                  <a:srgbClr val="FF0000"/>
                </a:solidFill>
              </a:rPr>
              <a:t>交点の座標</a:t>
            </a:r>
            <a:r>
              <a:rPr lang="ja-JP" altLang="en-US" sz="3200" dirty="0" smtClean="0"/>
              <a:t>は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直線の式の</a:t>
            </a:r>
            <a:r>
              <a:rPr lang="ja-JP" altLang="en-US" sz="3200" dirty="0" smtClean="0">
                <a:solidFill>
                  <a:srgbClr val="FF0000"/>
                </a:solidFill>
              </a:rPr>
              <a:t>連立方程式の解</a:t>
            </a:r>
            <a:r>
              <a:rPr lang="ja-JP" altLang="en-US" sz="3200" dirty="0" smtClean="0"/>
              <a:t>に等しい</a:t>
            </a:r>
            <a:endParaRPr lang="en-US" altLang="ja-JP" sz="3200" dirty="0" smtClean="0"/>
          </a:p>
        </p:txBody>
      </p:sp>
      <p:cxnSp>
        <p:nvCxnSpPr>
          <p:cNvPr id="6" name="直線コネクタ 5"/>
          <p:cNvCxnSpPr/>
          <p:nvPr/>
        </p:nvCxnSpPr>
        <p:spPr>
          <a:xfrm flipH="1" flipV="1">
            <a:off x="5580112" y="1682161"/>
            <a:ext cx="3097044" cy="31105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endCxn id="13" idx="2"/>
          </p:cNvCxnSpPr>
          <p:nvPr/>
        </p:nvCxnSpPr>
        <p:spPr>
          <a:xfrm flipH="1" flipV="1">
            <a:off x="6491013" y="1663620"/>
            <a:ext cx="2186142" cy="439073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4652973" y="1163485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ｘ＋ｙ＝７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576742" y="1158941"/>
            <a:ext cx="2002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２ｘ</a:t>
            </a:r>
            <a:r>
              <a:rPr lang="ja-JP" altLang="en-US" sz="2800" dirty="0">
                <a:solidFill>
                  <a:srgbClr val="00B050"/>
                </a:solidFill>
              </a:rPr>
              <a:t>＋ｙ＝１０</a:t>
            </a:r>
          </a:p>
        </p:txBody>
      </p:sp>
      <p:sp>
        <p:nvSpPr>
          <p:cNvPr id="7" name="左中かっこ 6"/>
          <p:cNvSpPr/>
          <p:nvPr/>
        </p:nvSpPr>
        <p:spPr>
          <a:xfrm>
            <a:off x="265125" y="1873441"/>
            <a:ext cx="356416" cy="907941"/>
          </a:xfrm>
          <a:prstGeom prst="leftBrace">
            <a:avLst>
              <a:gd name="adj1" fmla="val 307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左中かっこ 20"/>
          <p:cNvSpPr/>
          <p:nvPr/>
        </p:nvSpPr>
        <p:spPr>
          <a:xfrm>
            <a:off x="265125" y="3288787"/>
            <a:ext cx="356416" cy="1017151"/>
          </a:xfrm>
          <a:prstGeom prst="leftBrace">
            <a:avLst>
              <a:gd name="adj1" fmla="val 307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408859" y="2775939"/>
            <a:ext cx="12682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200" dirty="0">
                <a:solidFill>
                  <a:prstClr val="black"/>
                </a:solidFill>
              </a:rPr>
              <a:t>(</a:t>
            </a:r>
            <a:r>
              <a:rPr lang="ja-JP" altLang="en-US" sz="3200" dirty="0">
                <a:solidFill>
                  <a:prstClr val="black"/>
                </a:solidFill>
              </a:rPr>
              <a:t>３，４</a:t>
            </a:r>
            <a:r>
              <a:rPr lang="en-US" altLang="ja-JP" sz="3200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258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30" grpId="0" uiExpand="1" build="p"/>
      <p:bldP spid="3" grpId="0"/>
      <p:bldP spid="4" grpId="0"/>
      <p:bldP spid="7" grpId="0" animBg="1"/>
      <p:bldP spid="21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6606" y="1017289"/>
            <a:ext cx="4935665" cy="5740131"/>
            <a:chOff x="4211960" y="885793"/>
            <a:chExt cx="4935665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18144" y="4661253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22509" y="4260460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64518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04657" y="4614403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43793" y="458362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98056" y="279010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02987" y="5994251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51521" y="204150"/>
            <a:ext cx="8292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次の連立方程式を、グラフを使って解きなさい。</a:t>
            </a:r>
            <a:endParaRPr lang="en-US" altLang="ja-JP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251521" y="1182666"/>
            <a:ext cx="38020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　　ｘ＋２ｙ＝２</a:t>
            </a:r>
            <a:endParaRPr lang="en-US" altLang="ja-JP" sz="3200" dirty="0" smtClean="0"/>
          </a:p>
          <a:p>
            <a:r>
              <a:rPr lang="ja-JP" altLang="en-US" sz="3200" dirty="0" smtClean="0"/>
              <a:t>　２ｘ</a:t>
            </a:r>
            <a:r>
              <a:rPr lang="ja-JP" altLang="en-US" sz="3200" dirty="0"/>
              <a:t>＋ｙ</a:t>
            </a:r>
            <a:r>
              <a:rPr lang="ja-JP" altLang="en-US" sz="3200" dirty="0" smtClean="0"/>
              <a:t>＝－２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ja-JP" altLang="en-US" sz="3200" dirty="0" smtClean="0"/>
              <a:t>　ｘ＝－２</a:t>
            </a:r>
            <a:endParaRPr lang="en-US" altLang="ja-JP" sz="3200" dirty="0" smtClean="0"/>
          </a:p>
          <a:p>
            <a:r>
              <a:rPr lang="ja-JP" altLang="en-US" sz="3200" dirty="0" smtClean="0"/>
              <a:t>　ｙ＝２</a:t>
            </a:r>
            <a:endParaRPr lang="en-US" altLang="ja-JP" sz="3200" dirty="0" smtClean="0"/>
          </a:p>
          <a:p>
            <a:endParaRPr lang="en-US" altLang="ja-JP" sz="3200" dirty="0"/>
          </a:p>
        </p:txBody>
      </p:sp>
      <p:cxnSp>
        <p:nvCxnSpPr>
          <p:cNvPr id="6" name="直線コネクタ 5"/>
          <p:cNvCxnSpPr/>
          <p:nvPr/>
        </p:nvCxnSpPr>
        <p:spPr>
          <a:xfrm flipH="1" flipV="1">
            <a:off x="4272790" y="3344689"/>
            <a:ext cx="4404366" cy="22285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4629965" y="1660560"/>
            <a:ext cx="2488576" cy="49962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986487" y="2807861"/>
            <a:ext cx="1757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ｘ</a:t>
            </a:r>
            <a:r>
              <a:rPr lang="ja-JP" altLang="en-US" sz="2800" dirty="0" smtClean="0">
                <a:solidFill>
                  <a:srgbClr val="FF0000"/>
                </a:solidFill>
              </a:rPr>
              <a:t>＋２ｙ＝２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854428" y="1140400"/>
            <a:ext cx="2116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２ｘ</a:t>
            </a:r>
            <a:r>
              <a:rPr lang="ja-JP" altLang="en-US" sz="2800" dirty="0">
                <a:solidFill>
                  <a:srgbClr val="00B050"/>
                </a:solidFill>
              </a:rPr>
              <a:t>＋ｙ</a:t>
            </a:r>
            <a:r>
              <a:rPr lang="ja-JP" altLang="en-US" sz="2800" dirty="0" smtClean="0">
                <a:solidFill>
                  <a:srgbClr val="00B050"/>
                </a:solidFill>
              </a:rPr>
              <a:t>＝－２</a:t>
            </a:r>
            <a:endParaRPr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7" name="左中かっこ 6"/>
          <p:cNvSpPr/>
          <p:nvPr/>
        </p:nvSpPr>
        <p:spPr>
          <a:xfrm>
            <a:off x="265125" y="1340454"/>
            <a:ext cx="356416" cy="907941"/>
          </a:xfrm>
          <a:prstGeom prst="leftBrace">
            <a:avLst>
              <a:gd name="adj1" fmla="val 307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左中かっこ 20"/>
          <p:cNvSpPr/>
          <p:nvPr/>
        </p:nvSpPr>
        <p:spPr>
          <a:xfrm>
            <a:off x="285377" y="2728880"/>
            <a:ext cx="356416" cy="1017151"/>
          </a:xfrm>
          <a:prstGeom prst="leftBrace">
            <a:avLst>
              <a:gd name="adj1" fmla="val 307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99312" y="3570893"/>
            <a:ext cx="1678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200" dirty="0" smtClean="0">
                <a:solidFill>
                  <a:prstClr val="black"/>
                </a:solidFill>
              </a:rPr>
              <a:t>(</a:t>
            </a:r>
            <a:r>
              <a:rPr lang="ja-JP" altLang="en-US" sz="3200" dirty="0" smtClean="0">
                <a:solidFill>
                  <a:prstClr val="black"/>
                </a:solidFill>
              </a:rPr>
              <a:t>－２，２</a:t>
            </a:r>
            <a:r>
              <a:rPr lang="en-US" altLang="ja-JP" sz="3200" dirty="0" smtClean="0">
                <a:solidFill>
                  <a:prstClr val="black"/>
                </a:solidFill>
              </a:rPr>
              <a:t>)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2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3" grpId="0"/>
      <p:bldP spid="4" grpId="0"/>
      <p:bldP spid="21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62228" y="1017289"/>
            <a:ext cx="5024324" cy="5740131"/>
            <a:chOff x="4211960" y="885793"/>
            <a:chExt cx="4919946" cy="57401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直線コネクタ 4"/>
            <p:cNvCxnSpPr/>
            <p:nvPr/>
          </p:nvCxnSpPr>
          <p:spPr>
            <a:xfrm>
              <a:off x="4307180" y="4347394"/>
              <a:ext cx="450479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6329419" y="885793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706790" y="4029629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29653" y="433001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927792" y="4352794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572000" y="4337034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8631" y="252849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824106" y="5661248"/>
              <a:ext cx="692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―5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485149" y="409019"/>
            <a:ext cx="7370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二つのグラフの交点</a:t>
            </a:r>
            <a:r>
              <a:rPr lang="ja-JP" altLang="en-US" sz="3200" dirty="0" smtClean="0">
                <a:solidFill>
                  <a:srgbClr val="FF0000"/>
                </a:solidFill>
              </a:rPr>
              <a:t>Ｍ</a:t>
            </a:r>
            <a:r>
              <a:rPr lang="ja-JP" altLang="en-US" sz="3200" dirty="0" smtClean="0"/>
              <a:t>の座標を求めよう。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162889" y="1571246"/>
                <a:ext cx="3899339" cy="319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arenBoth"/>
                </a:pPr>
                <a:r>
                  <a:rPr lang="ja-JP" altLang="en-US" sz="2800" dirty="0" smtClean="0"/>
                  <a:t>　ｙ＝－ｘ＋１</a:t>
                </a:r>
                <a:endParaRPr lang="en-US" altLang="ja-JP" sz="2800" dirty="0" smtClean="0"/>
              </a:p>
              <a:p>
                <a:r>
                  <a:rPr lang="ja-JP" altLang="en-US" sz="2800" dirty="0"/>
                  <a:t>　</a:t>
                </a:r>
                <a:r>
                  <a:rPr lang="ja-JP" altLang="en-US" sz="2800" dirty="0" smtClean="0"/>
                  <a:t>　　　　</a:t>
                </a:r>
                <a:endParaRPr lang="en-US" altLang="ja-JP" sz="2800" dirty="0" smtClean="0"/>
              </a:p>
              <a:p>
                <a:pPr marL="514350" indent="-514350">
                  <a:buAutoNum type="arabicParenBoth" startAt="2"/>
                </a:pPr>
                <a:r>
                  <a:rPr lang="ja-JP" altLang="en-US" sz="2800" smtClean="0"/>
                  <a:t>　ｙ</a:t>
                </a:r>
                <a:r>
                  <a:rPr lang="ja-JP" altLang="en-US" sz="28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/>
                  <a:t>ｘ</a:t>
                </a:r>
                <a:r>
                  <a:rPr lang="ja-JP" altLang="en-US" sz="2800" dirty="0" smtClean="0"/>
                  <a:t>－３</a:t>
                </a:r>
                <a:endParaRPr lang="en-US" altLang="ja-JP" sz="2800" dirty="0" smtClean="0"/>
              </a:p>
              <a:p>
                <a:pPr marL="514350" indent="-514350">
                  <a:buAutoNum type="arabicParenBoth" startAt="2"/>
                </a:pPr>
                <a:endParaRPr lang="en-US" altLang="ja-JP" sz="2800" dirty="0"/>
              </a:p>
              <a:p>
                <a:pPr marL="514350" indent="-514350">
                  <a:buAutoNum type="arabicParenBoth" startAt="2"/>
                </a:pPr>
                <a:endParaRPr lang="en-US" altLang="ja-JP" sz="2800" dirty="0" smtClean="0"/>
              </a:p>
              <a:p>
                <a:r>
                  <a:rPr lang="en-US" altLang="ja-JP" sz="28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2800" b="0" i="1" smtClean="0">
                        <a:latin typeface="Cambria Math"/>
                      </a:rPr>
                      <m:t>，</m:t>
                    </m:r>
                    <m:r>
                      <a:rPr lang="en-US" altLang="ja-JP" sz="2800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2800" dirty="0"/>
                  <a:t>)</a:t>
                </a:r>
                <a:endParaRPr lang="en-US" altLang="ja-JP" sz="2800" dirty="0" smtClean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89" y="1571246"/>
                <a:ext cx="3899339" cy="3196644"/>
              </a:xfrm>
              <a:prstGeom prst="rect">
                <a:avLst/>
              </a:prstGeom>
              <a:blipFill rotWithShape="1">
                <a:blip r:embed="rId4"/>
                <a:stretch>
                  <a:fillRect l="-3286" t="-2672" b="-19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コネクタ 5"/>
          <p:cNvCxnSpPr/>
          <p:nvPr/>
        </p:nvCxnSpPr>
        <p:spPr>
          <a:xfrm>
            <a:off x="4175190" y="1935996"/>
            <a:ext cx="4481804" cy="43799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210890" y="4297050"/>
            <a:ext cx="4497524" cy="216024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659789" y="166362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576775" y="395567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(2)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7065627" y="4430730"/>
            <a:ext cx="519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Ｍ</a:t>
            </a:r>
          </a:p>
        </p:txBody>
      </p:sp>
    </p:spTree>
    <p:extLst>
      <p:ext uri="{BB962C8B-B14F-4D97-AF65-F5344CB8AC3E}">
        <p14:creationId xmlns:p14="http://schemas.microsoft.com/office/powerpoint/2010/main" val="29568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166</Words>
  <Application>Microsoft Office PowerPoint</Application>
  <PresentationFormat>画面に合わせる (4:3)</PresentationFormat>
  <Paragraphs>66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連立方程式とグラフ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teacher</cp:lastModifiedBy>
  <cp:revision>100</cp:revision>
  <dcterms:created xsi:type="dcterms:W3CDTF">2013-07-01T05:47:01Z</dcterms:created>
  <dcterms:modified xsi:type="dcterms:W3CDTF">2015-09-27T04:35:37Z</dcterms:modified>
</cp:coreProperties>
</file>