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74" r:id="rId2"/>
    <p:sldId id="270" r:id="rId3"/>
    <p:sldId id="271" r:id="rId4"/>
    <p:sldId id="272" r:id="rId5"/>
    <p:sldId id="27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AE71B1-BCA9-4B93-B9FE-B7FFE2566658}" type="datetimeFigureOut">
              <a:rPr kumimoji="1" lang="ja-JP" altLang="en-US" smtClean="0"/>
              <a:t>2015/6/13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6C6123-F8F8-4949-B361-1B39EBEE6253}" type="slidenum">
              <a:rPr kumimoji="1" lang="ja-JP" altLang="en-US" smtClean="0"/>
              <a:t>‹#›</a:t>
            </a:fld>
            <a:endParaRPr kumimoji="1" lang="ja-JP" altLang="en-US"/>
          </a:p>
        </p:txBody>
      </p:sp>
    </p:spTree>
    <p:extLst>
      <p:ext uri="{BB962C8B-B14F-4D97-AF65-F5344CB8AC3E}">
        <p14:creationId xmlns:p14="http://schemas.microsoft.com/office/powerpoint/2010/main" val="1988949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8E44FC-060E-4123-AFC9-0A89F37FB9D0}" type="datetimeFigureOut">
              <a:rPr kumimoji="1" lang="ja-JP" altLang="en-US" smtClean="0"/>
              <a:t>2015/6/13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60B559-11A5-46FD-AB14-E5780BE772AF}" type="slidenum">
              <a:rPr kumimoji="1" lang="ja-JP" altLang="en-US" smtClean="0"/>
              <a:t>‹#›</a:t>
            </a:fld>
            <a:endParaRPr kumimoji="1" lang="ja-JP" altLang="en-US"/>
          </a:p>
        </p:txBody>
      </p:sp>
    </p:spTree>
    <p:extLst>
      <p:ext uri="{BB962C8B-B14F-4D97-AF65-F5344CB8AC3E}">
        <p14:creationId xmlns:p14="http://schemas.microsoft.com/office/powerpoint/2010/main" val="3334906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60B559-11A5-46FD-AB14-E5780BE772AF}" type="slidenum">
              <a:rPr kumimoji="1" lang="ja-JP" altLang="en-US" smtClean="0"/>
              <a:t>2</a:t>
            </a:fld>
            <a:endParaRPr kumimoji="1" lang="ja-JP" altLang="en-US"/>
          </a:p>
        </p:txBody>
      </p:sp>
    </p:spTree>
    <p:extLst>
      <p:ext uri="{BB962C8B-B14F-4D97-AF65-F5344CB8AC3E}">
        <p14:creationId xmlns:p14="http://schemas.microsoft.com/office/powerpoint/2010/main" val="2675465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60B559-11A5-46FD-AB14-E5780BE772AF}" type="slidenum">
              <a:rPr kumimoji="1" lang="ja-JP" altLang="en-US" smtClean="0"/>
              <a:t>3</a:t>
            </a:fld>
            <a:endParaRPr kumimoji="1" lang="ja-JP" altLang="en-US"/>
          </a:p>
        </p:txBody>
      </p:sp>
    </p:spTree>
    <p:extLst>
      <p:ext uri="{BB962C8B-B14F-4D97-AF65-F5344CB8AC3E}">
        <p14:creationId xmlns:p14="http://schemas.microsoft.com/office/powerpoint/2010/main" val="2675465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60B559-11A5-46FD-AB14-E5780BE772AF}" type="slidenum">
              <a:rPr kumimoji="1" lang="ja-JP" altLang="en-US" smtClean="0"/>
              <a:t>4</a:t>
            </a:fld>
            <a:endParaRPr kumimoji="1" lang="ja-JP" altLang="en-US"/>
          </a:p>
        </p:txBody>
      </p:sp>
    </p:spTree>
    <p:extLst>
      <p:ext uri="{BB962C8B-B14F-4D97-AF65-F5344CB8AC3E}">
        <p14:creationId xmlns:p14="http://schemas.microsoft.com/office/powerpoint/2010/main" val="2675465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60B559-11A5-46FD-AB14-E5780BE772AF}" type="slidenum">
              <a:rPr kumimoji="1" lang="ja-JP" altLang="en-US" smtClean="0"/>
              <a:t>5</a:t>
            </a:fld>
            <a:endParaRPr kumimoji="1" lang="ja-JP" altLang="en-US"/>
          </a:p>
        </p:txBody>
      </p:sp>
    </p:spTree>
    <p:extLst>
      <p:ext uri="{BB962C8B-B14F-4D97-AF65-F5344CB8AC3E}">
        <p14:creationId xmlns:p14="http://schemas.microsoft.com/office/powerpoint/2010/main" val="267546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129176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206396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115309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3731959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318959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298436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4117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4193410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356643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375901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48C2D5-D338-4E94-BD7D-2B3A966EAF87}" type="datetimeFigureOut">
              <a:rPr kumimoji="1" lang="ja-JP" altLang="en-US" smtClean="0"/>
              <a:t>2015/6/13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3052772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48C2D5-D338-4E94-BD7D-2B3A966EAF87}" type="datetimeFigureOut">
              <a:rPr kumimoji="1" lang="ja-JP" altLang="en-US" smtClean="0"/>
              <a:t>2015/6/13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FAE23-D9C3-42E7-B8BB-E45DF4DBC3EB}" type="slidenum">
              <a:rPr kumimoji="1" lang="ja-JP" altLang="en-US" smtClean="0"/>
              <a:t>‹#›</a:t>
            </a:fld>
            <a:endParaRPr kumimoji="1" lang="ja-JP" altLang="en-US"/>
          </a:p>
        </p:txBody>
      </p:sp>
    </p:spTree>
    <p:extLst>
      <p:ext uri="{BB962C8B-B14F-4D97-AF65-F5344CB8AC3E}">
        <p14:creationId xmlns:p14="http://schemas.microsoft.com/office/powerpoint/2010/main" val="2842353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764704"/>
            <a:ext cx="8352928" cy="1470025"/>
          </a:xfrm>
        </p:spPr>
        <p:txBody>
          <a:bodyPr>
            <a:normAutofit/>
          </a:bodyPr>
          <a:lstStyle/>
          <a:p>
            <a:r>
              <a:rPr kumimoji="1" lang="ja-JP" altLang="en-US" sz="6600" dirty="0" smtClean="0"/>
              <a:t>いろいろな連立方程式</a:t>
            </a:r>
            <a:endParaRPr kumimoji="1" lang="ja-JP" altLang="en-US" sz="6600" dirty="0"/>
          </a:p>
        </p:txBody>
      </p:sp>
      <p:sp>
        <p:nvSpPr>
          <p:cNvPr id="3" name="サブタイトル 2"/>
          <p:cNvSpPr>
            <a:spLocks noGrp="1"/>
          </p:cNvSpPr>
          <p:nvPr>
            <p:ph type="subTitle" idx="1"/>
          </p:nvPr>
        </p:nvSpPr>
        <p:spPr>
          <a:xfrm>
            <a:off x="395536" y="2780928"/>
            <a:ext cx="8352928" cy="3312368"/>
          </a:xfrm>
          <a:solidFill>
            <a:srgbClr val="FFFF00"/>
          </a:solidFill>
        </p:spPr>
        <p:txBody>
          <a:bodyPr>
            <a:noAutofit/>
          </a:bodyPr>
          <a:lstStyle/>
          <a:p>
            <a:r>
              <a:rPr kumimoji="1" lang="ja-JP" altLang="en-US" sz="4800" dirty="0" smtClean="0">
                <a:solidFill>
                  <a:schemeClr val="tx1"/>
                </a:solidFill>
              </a:rPr>
              <a:t>本時の目標</a:t>
            </a:r>
            <a:endParaRPr kumimoji="1" lang="en-US" altLang="ja-JP" sz="4800" dirty="0" smtClean="0">
              <a:solidFill>
                <a:schemeClr val="tx1"/>
              </a:solidFill>
            </a:endParaRPr>
          </a:p>
          <a:p>
            <a:pPr algn="l"/>
            <a:r>
              <a:rPr kumimoji="1" lang="ja-JP" altLang="en-US" sz="4800" dirty="0" smtClean="0">
                <a:solidFill>
                  <a:schemeClr val="tx1"/>
                </a:solidFill>
              </a:rPr>
              <a:t>いろいろな形の連立方程式を加減法または代入法を使って解くことができる。</a:t>
            </a:r>
            <a:endParaRPr kumimoji="1" lang="ja-JP" altLang="en-US" sz="4800" dirty="0">
              <a:solidFill>
                <a:schemeClr val="tx1"/>
              </a:solidFill>
            </a:endParaRPr>
          </a:p>
        </p:txBody>
      </p:sp>
    </p:spTree>
    <p:extLst>
      <p:ext uri="{BB962C8B-B14F-4D97-AF65-F5344CB8AC3E}">
        <p14:creationId xmlns:p14="http://schemas.microsoft.com/office/powerpoint/2010/main" val="3097683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436" y="2836180"/>
            <a:ext cx="9036496" cy="548680"/>
          </a:xfrm>
        </p:spPr>
        <p:txBody>
          <a:bodyPr>
            <a:noAutofit/>
          </a:bodyPr>
          <a:lstStyle/>
          <a:p>
            <a:pPr algn="l"/>
            <a:r>
              <a:rPr kumimoji="1" lang="ja-JP" altLang="en-US" sz="2400" dirty="0" smtClean="0"/>
              <a:t>問８　次の連立方程式を解きなさい。</a:t>
            </a:r>
            <a:endParaRPr kumimoji="1" lang="ja-JP" altLang="en-US" sz="2400" dirty="0"/>
          </a:p>
        </p:txBody>
      </p:sp>
      <p:sp>
        <p:nvSpPr>
          <p:cNvPr id="4" name="左中かっこ 3"/>
          <p:cNvSpPr/>
          <p:nvPr/>
        </p:nvSpPr>
        <p:spPr>
          <a:xfrm>
            <a:off x="212644" y="3479308"/>
            <a:ext cx="241599" cy="687470"/>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5" name="正方形/長方形 4"/>
          <p:cNvSpPr/>
          <p:nvPr/>
        </p:nvSpPr>
        <p:spPr>
          <a:xfrm>
            <a:off x="400541" y="3354612"/>
            <a:ext cx="2157963" cy="461665"/>
          </a:xfrm>
          <a:prstGeom prst="rect">
            <a:avLst/>
          </a:prstGeom>
        </p:spPr>
        <p:txBody>
          <a:bodyPr wrap="none">
            <a:spAutoFit/>
          </a:bodyPr>
          <a:lstStyle/>
          <a:p>
            <a:pPr algn="ctr"/>
            <a:r>
              <a:rPr lang="ja-JP" altLang="en-US" sz="2400" dirty="0" smtClean="0"/>
              <a:t>４ｘ＋７ｙ＝</a:t>
            </a:r>
            <a:r>
              <a:rPr lang="ja-JP" altLang="en-US" sz="2400" dirty="0"/>
              <a:t>３９</a:t>
            </a:r>
            <a:r>
              <a:rPr lang="ja-JP" altLang="en-US" sz="2400" dirty="0" smtClean="0"/>
              <a:t>　</a:t>
            </a:r>
            <a:endParaRPr lang="en-US" altLang="ja-JP" sz="2400" dirty="0"/>
          </a:p>
        </p:txBody>
      </p:sp>
      <p:sp>
        <p:nvSpPr>
          <p:cNvPr id="6" name="正方形/長方形 5"/>
          <p:cNvSpPr/>
          <p:nvPr/>
        </p:nvSpPr>
        <p:spPr>
          <a:xfrm>
            <a:off x="439505" y="3796397"/>
            <a:ext cx="2670924" cy="461665"/>
          </a:xfrm>
          <a:prstGeom prst="rect">
            <a:avLst/>
          </a:prstGeom>
        </p:spPr>
        <p:txBody>
          <a:bodyPr wrap="none">
            <a:spAutoFit/>
          </a:bodyPr>
          <a:lstStyle/>
          <a:p>
            <a:pPr algn="ctr"/>
            <a:r>
              <a:rPr lang="ja-JP" altLang="en-US" sz="2400" dirty="0" smtClean="0"/>
              <a:t>２（ｘ－ｙ）＝３ｘ＋３ｙ</a:t>
            </a:r>
            <a:endParaRPr lang="en-US" altLang="ja-JP" sz="2400" dirty="0"/>
          </a:p>
        </p:txBody>
      </p:sp>
      <p:sp>
        <p:nvSpPr>
          <p:cNvPr id="21" name="左中かっこ 20"/>
          <p:cNvSpPr/>
          <p:nvPr/>
        </p:nvSpPr>
        <p:spPr>
          <a:xfrm>
            <a:off x="4441614" y="3462494"/>
            <a:ext cx="191241" cy="707186"/>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22" name="正方形/長方形 21"/>
          <p:cNvSpPr/>
          <p:nvPr/>
        </p:nvSpPr>
        <p:spPr>
          <a:xfrm>
            <a:off x="4611580" y="3376967"/>
            <a:ext cx="2723823" cy="461665"/>
          </a:xfrm>
          <a:prstGeom prst="rect">
            <a:avLst/>
          </a:prstGeom>
        </p:spPr>
        <p:txBody>
          <a:bodyPr wrap="none">
            <a:spAutoFit/>
          </a:bodyPr>
          <a:lstStyle/>
          <a:p>
            <a:pPr algn="ctr"/>
            <a:r>
              <a:rPr lang="ja-JP" altLang="en-US" sz="2400" dirty="0" smtClean="0"/>
              <a:t>３（ｘ＋ｙ）＝２ｘ－１　</a:t>
            </a:r>
            <a:endParaRPr lang="en-US" altLang="ja-JP" sz="2400" dirty="0"/>
          </a:p>
        </p:txBody>
      </p:sp>
      <p:sp>
        <p:nvSpPr>
          <p:cNvPr id="23" name="正方形/長方形 22"/>
          <p:cNvSpPr/>
          <p:nvPr/>
        </p:nvSpPr>
        <p:spPr>
          <a:xfrm>
            <a:off x="4896195" y="3796587"/>
            <a:ext cx="1670649" cy="461665"/>
          </a:xfrm>
          <a:prstGeom prst="rect">
            <a:avLst/>
          </a:prstGeom>
        </p:spPr>
        <p:txBody>
          <a:bodyPr wrap="none">
            <a:spAutoFit/>
          </a:bodyPr>
          <a:lstStyle/>
          <a:p>
            <a:pPr algn="ctr"/>
            <a:r>
              <a:rPr lang="ja-JP" altLang="en-US" sz="2400" dirty="0" smtClean="0"/>
              <a:t>ｘ＋ｙ＝－５</a:t>
            </a:r>
            <a:endParaRPr lang="en-US" altLang="ja-JP" sz="2400" dirty="0"/>
          </a:p>
        </p:txBody>
      </p:sp>
      <p:sp>
        <p:nvSpPr>
          <p:cNvPr id="12" name="タイトル 1"/>
          <p:cNvSpPr txBox="1">
            <a:spLocks/>
          </p:cNvSpPr>
          <p:nvPr/>
        </p:nvSpPr>
        <p:spPr>
          <a:xfrm>
            <a:off x="212644" y="103452"/>
            <a:ext cx="3927308" cy="44522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rPr>
              <a:t>かっこがある連立方程式</a:t>
            </a:r>
            <a:endParaRPr lang="ja-JP" altLang="en-US" sz="2800" dirty="0">
              <a:solidFill>
                <a:schemeClr val="bg1"/>
              </a:solidFill>
            </a:endParaRPr>
          </a:p>
        </p:txBody>
      </p:sp>
      <p:sp>
        <p:nvSpPr>
          <p:cNvPr id="14" name="左中かっこ 13"/>
          <p:cNvSpPr/>
          <p:nvPr/>
        </p:nvSpPr>
        <p:spPr>
          <a:xfrm>
            <a:off x="237591" y="801548"/>
            <a:ext cx="201914" cy="958771"/>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15" name="正方形/長方形 14"/>
          <p:cNvSpPr/>
          <p:nvPr/>
        </p:nvSpPr>
        <p:spPr>
          <a:xfrm>
            <a:off x="506801" y="737660"/>
            <a:ext cx="1569111" cy="461665"/>
          </a:xfrm>
          <a:prstGeom prst="rect">
            <a:avLst/>
          </a:prstGeom>
        </p:spPr>
        <p:txBody>
          <a:bodyPr wrap="square">
            <a:spAutoFit/>
          </a:bodyPr>
          <a:lstStyle/>
          <a:p>
            <a:pPr algn="ctr"/>
            <a:r>
              <a:rPr lang="ja-JP" altLang="en-US" sz="2400" dirty="0" smtClean="0"/>
              <a:t>ｘ－</a:t>
            </a:r>
            <a:r>
              <a:rPr lang="ja-JP" altLang="en-US" sz="2400" dirty="0"/>
              <a:t>ｙ</a:t>
            </a:r>
            <a:r>
              <a:rPr lang="ja-JP" altLang="en-US" sz="2400" dirty="0" smtClean="0"/>
              <a:t>＝４　</a:t>
            </a:r>
            <a:endParaRPr lang="en-US" altLang="ja-JP" sz="2400" dirty="0"/>
          </a:p>
        </p:txBody>
      </p:sp>
      <p:sp>
        <p:nvSpPr>
          <p:cNvPr id="16" name="正方形/長方形 15"/>
          <p:cNvSpPr/>
          <p:nvPr/>
        </p:nvSpPr>
        <p:spPr>
          <a:xfrm>
            <a:off x="348122" y="1280933"/>
            <a:ext cx="2050561" cy="461665"/>
          </a:xfrm>
          <a:prstGeom prst="rect">
            <a:avLst/>
          </a:prstGeom>
        </p:spPr>
        <p:txBody>
          <a:bodyPr wrap="none">
            <a:spAutoFit/>
          </a:bodyPr>
          <a:lstStyle/>
          <a:p>
            <a:pPr algn="ctr"/>
            <a:r>
              <a:rPr lang="ja-JP" altLang="en-US" sz="2400" dirty="0" smtClean="0"/>
              <a:t>２ｘ＝３（１－ｙ）</a:t>
            </a:r>
            <a:endParaRPr lang="en-US" altLang="ja-JP" sz="2400" dirty="0"/>
          </a:p>
        </p:txBody>
      </p:sp>
      <p:sp>
        <p:nvSpPr>
          <p:cNvPr id="17" name="正方形/長方形 16"/>
          <p:cNvSpPr/>
          <p:nvPr/>
        </p:nvSpPr>
        <p:spPr>
          <a:xfrm>
            <a:off x="3465239" y="1056047"/>
            <a:ext cx="1947970" cy="830997"/>
          </a:xfrm>
          <a:prstGeom prst="rect">
            <a:avLst/>
          </a:prstGeom>
        </p:spPr>
        <p:txBody>
          <a:bodyPr wrap="none">
            <a:spAutoFit/>
          </a:bodyPr>
          <a:lstStyle/>
          <a:p>
            <a:pPr algn="ctr"/>
            <a:r>
              <a:rPr lang="ja-JP" altLang="en-US" sz="2400" dirty="0" smtClean="0"/>
              <a:t>２ｘ＝３－３ｙ</a:t>
            </a:r>
            <a:endParaRPr lang="en-US" altLang="ja-JP" sz="2400" dirty="0" smtClean="0"/>
          </a:p>
          <a:p>
            <a:pPr algn="ctr"/>
            <a:r>
              <a:rPr lang="ja-JP" altLang="en-US" sz="2400" dirty="0"/>
              <a:t>２ｘ＋３ｙ＝３</a:t>
            </a:r>
            <a:r>
              <a:rPr lang="ja-JP" altLang="en-US" sz="2400" dirty="0" smtClean="0"/>
              <a:t>　</a:t>
            </a:r>
            <a:endParaRPr lang="en-US" altLang="ja-JP" sz="2400" dirty="0"/>
          </a:p>
        </p:txBody>
      </p:sp>
      <p:sp>
        <p:nvSpPr>
          <p:cNvPr id="18" name="正方形/長方形 17"/>
          <p:cNvSpPr/>
          <p:nvPr/>
        </p:nvSpPr>
        <p:spPr>
          <a:xfrm>
            <a:off x="2596996" y="1760319"/>
            <a:ext cx="2962380" cy="1200329"/>
          </a:xfrm>
          <a:prstGeom prst="rect">
            <a:avLst/>
          </a:prstGeom>
        </p:spPr>
        <p:txBody>
          <a:bodyPr wrap="square">
            <a:spAutoFit/>
          </a:bodyPr>
          <a:lstStyle/>
          <a:p>
            <a:r>
              <a:rPr lang="ja-JP" altLang="en-US" sz="2000" dirty="0" smtClean="0"/>
              <a:t>①</a:t>
            </a:r>
            <a:r>
              <a:rPr lang="en-US" altLang="ja-JP" sz="2000" dirty="0" smtClean="0"/>
              <a:t>×</a:t>
            </a:r>
            <a:r>
              <a:rPr lang="ja-JP" altLang="en-US" sz="2000" dirty="0" smtClean="0"/>
              <a:t>３　</a:t>
            </a:r>
            <a:r>
              <a:rPr lang="ja-JP" altLang="en-US" sz="2400" dirty="0" smtClean="0"/>
              <a:t>３ｘ－３ｙ＝１２</a:t>
            </a:r>
            <a:endParaRPr lang="en-US" altLang="ja-JP" sz="2400" dirty="0" smtClean="0"/>
          </a:p>
          <a:p>
            <a:pPr algn="ctr"/>
            <a:r>
              <a:rPr lang="ja-JP" altLang="en-US" sz="2400" dirty="0" smtClean="0"/>
              <a:t>　　　　　　 ５ｘ＝１５</a:t>
            </a:r>
            <a:endParaRPr lang="en-US" altLang="ja-JP" sz="2400" dirty="0" smtClean="0"/>
          </a:p>
          <a:p>
            <a:pPr algn="ctr"/>
            <a:r>
              <a:rPr lang="ja-JP" altLang="en-US" sz="2400" dirty="0" smtClean="0"/>
              <a:t>　　　　　　　 ｘ＝３</a:t>
            </a:r>
            <a:endParaRPr lang="en-US" altLang="ja-JP" sz="2400" dirty="0"/>
          </a:p>
        </p:txBody>
      </p:sp>
      <p:sp>
        <p:nvSpPr>
          <p:cNvPr id="29" name="テキスト ボックス 28"/>
          <p:cNvSpPr txBox="1"/>
          <p:nvPr/>
        </p:nvSpPr>
        <p:spPr>
          <a:xfrm>
            <a:off x="2401765" y="783827"/>
            <a:ext cx="761747" cy="369332"/>
          </a:xfrm>
          <a:prstGeom prst="rect">
            <a:avLst/>
          </a:prstGeom>
          <a:noFill/>
        </p:spPr>
        <p:txBody>
          <a:bodyPr wrap="none" rtlCol="0">
            <a:spAutoFit/>
          </a:bodyPr>
          <a:lstStyle/>
          <a:p>
            <a:r>
              <a:rPr kumimoji="1" lang="ja-JP" altLang="en-US" dirty="0" smtClean="0"/>
              <a:t>・・・①</a:t>
            </a:r>
            <a:endParaRPr kumimoji="1" lang="ja-JP" altLang="en-US" dirty="0"/>
          </a:p>
        </p:txBody>
      </p:sp>
      <p:sp>
        <p:nvSpPr>
          <p:cNvPr id="30" name="テキスト ボックス 29"/>
          <p:cNvSpPr txBox="1"/>
          <p:nvPr/>
        </p:nvSpPr>
        <p:spPr>
          <a:xfrm>
            <a:off x="2401765" y="1350027"/>
            <a:ext cx="761747" cy="369332"/>
          </a:xfrm>
          <a:prstGeom prst="rect">
            <a:avLst/>
          </a:prstGeom>
          <a:noFill/>
        </p:spPr>
        <p:txBody>
          <a:bodyPr wrap="none" rtlCol="0">
            <a:spAutoFit/>
          </a:bodyPr>
          <a:lstStyle/>
          <a:p>
            <a:r>
              <a:rPr kumimoji="1" lang="ja-JP" altLang="en-US" dirty="0" smtClean="0"/>
              <a:t>・・・②</a:t>
            </a:r>
            <a:endParaRPr kumimoji="1" lang="ja-JP" altLang="en-US" dirty="0"/>
          </a:p>
        </p:txBody>
      </p:sp>
      <p:sp>
        <p:nvSpPr>
          <p:cNvPr id="33" name="テキスト ボックス 32"/>
          <p:cNvSpPr txBox="1"/>
          <p:nvPr/>
        </p:nvSpPr>
        <p:spPr>
          <a:xfrm>
            <a:off x="6227577" y="1199122"/>
            <a:ext cx="2305439" cy="1138773"/>
          </a:xfrm>
          <a:prstGeom prst="rect">
            <a:avLst/>
          </a:prstGeom>
          <a:noFill/>
        </p:spPr>
        <p:txBody>
          <a:bodyPr wrap="none" rtlCol="0">
            <a:spAutoFit/>
          </a:bodyPr>
          <a:lstStyle/>
          <a:p>
            <a:r>
              <a:rPr lang="ja-JP" altLang="en-US" sz="2000" dirty="0"/>
              <a:t>これ</a:t>
            </a:r>
            <a:r>
              <a:rPr lang="ja-JP" altLang="en-US" sz="2000" dirty="0" smtClean="0"/>
              <a:t>を①に代入して</a:t>
            </a:r>
            <a:endParaRPr lang="en-US" altLang="ja-JP" sz="2000" dirty="0" smtClean="0"/>
          </a:p>
          <a:p>
            <a:r>
              <a:rPr lang="ja-JP" altLang="en-US" sz="2400" dirty="0" smtClean="0"/>
              <a:t>３－ｙ＝４</a:t>
            </a:r>
            <a:endParaRPr lang="en-US" altLang="ja-JP" sz="2400" dirty="0" smtClean="0"/>
          </a:p>
          <a:p>
            <a:r>
              <a:rPr lang="ja-JP" altLang="en-US" sz="2400" dirty="0" smtClean="0"/>
              <a:t>　　  ｙ</a:t>
            </a:r>
            <a:r>
              <a:rPr kumimoji="1" lang="ja-JP" altLang="en-US" sz="2400" dirty="0" smtClean="0"/>
              <a:t>＝－１</a:t>
            </a:r>
            <a:endParaRPr kumimoji="1" lang="ja-JP" altLang="en-US" sz="2400" dirty="0"/>
          </a:p>
        </p:txBody>
      </p:sp>
      <p:sp>
        <p:nvSpPr>
          <p:cNvPr id="34" name="左中かっこ 33"/>
          <p:cNvSpPr/>
          <p:nvPr/>
        </p:nvSpPr>
        <p:spPr>
          <a:xfrm>
            <a:off x="7861532" y="2287672"/>
            <a:ext cx="201914" cy="602032"/>
          </a:xfrm>
          <a:prstGeom prst="leftBrace">
            <a:avLst>
              <a:gd name="adj1" fmla="val 35107"/>
              <a:gd name="adj2" fmla="val 50987"/>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35" name="テキスト ボックス 34"/>
          <p:cNvSpPr txBox="1"/>
          <p:nvPr/>
        </p:nvSpPr>
        <p:spPr>
          <a:xfrm>
            <a:off x="8062374" y="2166557"/>
            <a:ext cx="941283" cy="830997"/>
          </a:xfrm>
          <a:prstGeom prst="rect">
            <a:avLst/>
          </a:prstGeom>
          <a:noFill/>
        </p:spPr>
        <p:txBody>
          <a:bodyPr wrap="none" rtlCol="0">
            <a:spAutoFit/>
          </a:bodyPr>
          <a:lstStyle/>
          <a:p>
            <a:r>
              <a:rPr kumimoji="1" lang="en-US" altLang="ja-JP" sz="2400" dirty="0" smtClean="0">
                <a:solidFill>
                  <a:srgbClr val="FF0000"/>
                </a:solidFill>
              </a:rPr>
              <a:t>x=3</a:t>
            </a:r>
          </a:p>
          <a:p>
            <a:r>
              <a:rPr lang="en-US" altLang="ja-JP" sz="2400" dirty="0" smtClean="0">
                <a:solidFill>
                  <a:srgbClr val="FF0000"/>
                </a:solidFill>
              </a:rPr>
              <a:t>y=</a:t>
            </a:r>
            <a:r>
              <a:rPr lang="ja-JP" altLang="en-US" sz="2400" dirty="0">
                <a:solidFill>
                  <a:srgbClr val="FF0000"/>
                </a:solidFill>
              </a:rPr>
              <a:t>－</a:t>
            </a:r>
            <a:r>
              <a:rPr lang="en-US" altLang="ja-JP" sz="2400" dirty="0">
                <a:solidFill>
                  <a:srgbClr val="FF0000"/>
                </a:solidFill>
              </a:rPr>
              <a:t>1</a:t>
            </a:r>
            <a:endParaRPr lang="en-US" altLang="ja-JP" sz="2400" dirty="0" smtClean="0">
              <a:solidFill>
                <a:srgbClr val="FF0000"/>
              </a:solidFill>
            </a:endParaRPr>
          </a:p>
        </p:txBody>
      </p:sp>
      <p:sp>
        <p:nvSpPr>
          <p:cNvPr id="36" name="テキスト ボックス 35"/>
          <p:cNvSpPr txBox="1"/>
          <p:nvPr/>
        </p:nvSpPr>
        <p:spPr>
          <a:xfrm>
            <a:off x="5905800" y="2525151"/>
            <a:ext cx="1755609" cy="461665"/>
          </a:xfrm>
          <a:prstGeom prst="rect">
            <a:avLst/>
          </a:prstGeom>
          <a:noFill/>
        </p:spPr>
        <p:txBody>
          <a:bodyPr wrap="none" rtlCol="0">
            <a:spAutoFit/>
          </a:bodyPr>
          <a:lstStyle/>
          <a:p>
            <a:r>
              <a:rPr kumimoji="1" lang="en-US" altLang="ja-JP" sz="2400" dirty="0" smtClean="0">
                <a:solidFill>
                  <a:srgbClr val="FF0000"/>
                </a:solidFill>
              </a:rPr>
              <a:t>(</a:t>
            </a:r>
            <a:r>
              <a:rPr kumimoji="1" lang="en-US" altLang="ja-JP" sz="2400" dirty="0" err="1" smtClean="0">
                <a:solidFill>
                  <a:srgbClr val="FF0000"/>
                </a:solidFill>
              </a:rPr>
              <a:t>x,y</a:t>
            </a:r>
            <a:r>
              <a:rPr kumimoji="1" lang="en-US" altLang="ja-JP" sz="2400" dirty="0" smtClean="0">
                <a:solidFill>
                  <a:srgbClr val="FF0000"/>
                </a:solidFill>
              </a:rPr>
              <a:t>)=(3,</a:t>
            </a:r>
            <a:r>
              <a:rPr kumimoji="1" lang="ja-JP" altLang="en-US" sz="2400" dirty="0" smtClean="0">
                <a:solidFill>
                  <a:srgbClr val="FF0000"/>
                </a:solidFill>
              </a:rPr>
              <a:t>－</a:t>
            </a:r>
            <a:r>
              <a:rPr kumimoji="1" lang="en-US" altLang="ja-JP" sz="2400" dirty="0" smtClean="0">
                <a:solidFill>
                  <a:srgbClr val="FF0000"/>
                </a:solidFill>
              </a:rPr>
              <a:t>1)</a:t>
            </a:r>
            <a:endParaRPr kumimoji="1" lang="ja-JP" altLang="en-US" sz="2400" dirty="0">
              <a:solidFill>
                <a:srgbClr val="FF0000"/>
              </a:solidFill>
            </a:endParaRPr>
          </a:p>
        </p:txBody>
      </p:sp>
      <p:sp>
        <p:nvSpPr>
          <p:cNvPr id="7" name="正方形/長方形 6"/>
          <p:cNvSpPr/>
          <p:nvPr/>
        </p:nvSpPr>
        <p:spPr>
          <a:xfrm>
            <a:off x="3324736" y="640548"/>
            <a:ext cx="2986715" cy="461665"/>
          </a:xfrm>
          <a:prstGeom prst="rect">
            <a:avLst/>
          </a:prstGeom>
        </p:spPr>
        <p:txBody>
          <a:bodyPr wrap="none">
            <a:spAutoFit/>
          </a:bodyPr>
          <a:lstStyle/>
          <a:p>
            <a:pPr lvl="0"/>
            <a:r>
              <a:rPr lang="ja-JP" altLang="en-US" sz="2400" dirty="0" smtClean="0">
                <a:solidFill>
                  <a:prstClr val="black"/>
                </a:solidFill>
              </a:rPr>
              <a:t>②の</a:t>
            </a:r>
            <a:r>
              <a:rPr lang="ja-JP" altLang="en-US" sz="2400" dirty="0">
                <a:solidFill>
                  <a:prstClr val="black"/>
                </a:solidFill>
              </a:rPr>
              <a:t>かっこ</a:t>
            </a:r>
            <a:r>
              <a:rPr lang="ja-JP" altLang="en-US" sz="2400" dirty="0" smtClean="0">
                <a:solidFill>
                  <a:prstClr val="black"/>
                </a:solidFill>
              </a:rPr>
              <a:t>をはずして</a:t>
            </a:r>
            <a:endParaRPr lang="en-US" altLang="ja-JP" sz="2400" dirty="0">
              <a:solidFill>
                <a:srgbClr val="FF0000"/>
              </a:solidFill>
            </a:endParaRPr>
          </a:p>
        </p:txBody>
      </p:sp>
      <p:sp>
        <p:nvSpPr>
          <p:cNvPr id="38" name="テキスト ボックス 37"/>
          <p:cNvSpPr txBox="1"/>
          <p:nvPr/>
        </p:nvSpPr>
        <p:spPr>
          <a:xfrm>
            <a:off x="5292939" y="1471545"/>
            <a:ext cx="877163" cy="369332"/>
          </a:xfrm>
          <a:prstGeom prst="rect">
            <a:avLst/>
          </a:prstGeom>
          <a:noFill/>
        </p:spPr>
        <p:txBody>
          <a:bodyPr wrap="none" rtlCol="0">
            <a:spAutoFit/>
          </a:bodyPr>
          <a:lstStyle/>
          <a:p>
            <a:r>
              <a:rPr kumimoji="1" lang="ja-JP" altLang="en-US" dirty="0" smtClean="0"/>
              <a:t>・・・②</a:t>
            </a:r>
            <a:r>
              <a:rPr kumimoji="1" lang="en-US" altLang="ja-JP" dirty="0" smtClean="0"/>
              <a:t>´</a:t>
            </a:r>
            <a:endParaRPr kumimoji="1" lang="ja-JP" altLang="en-US" dirty="0"/>
          </a:p>
        </p:txBody>
      </p:sp>
      <p:sp>
        <p:nvSpPr>
          <p:cNvPr id="24" name="正方形/長方形 23"/>
          <p:cNvSpPr/>
          <p:nvPr/>
        </p:nvSpPr>
        <p:spPr>
          <a:xfrm>
            <a:off x="4212475" y="105022"/>
            <a:ext cx="4895892" cy="461665"/>
          </a:xfrm>
          <a:prstGeom prst="rect">
            <a:avLst/>
          </a:prstGeom>
        </p:spPr>
        <p:txBody>
          <a:bodyPr wrap="none">
            <a:spAutoFit/>
          </a:bodyPr>
          <a:lstStyle/>
          <a:p>
            <a:pPr lvl="0"/>
            <a:r>
              <a:rPr lang="ja-JP" altLang="en-US" sz="2400" dirty="0" smtClean="0"/>
              <a:t>かっこをはずし移項して簡単にする。</a:t>
            </a:r>
            <a:endParaRPr lang="en-US" altLang="ja-JP" sz="2400" dirty="0"/>
          </a:p>
        </p:txBody>
      </p:sp>
      <p:sp>
        <p:nvSpPr>
          <p:cNvPr id="25" name="テキスト ボックス 24"/>
          <p:cNvSpPr txBox="1"/>
          <p:nvPr/>
        </p:nvSpPr>
        <p:spPr>
          <a:xfrm>
            <a:off x="5292939" y="1797225"/>
            <a:ext cx="877163" cy="369332"/>
          </a:xfrm>
          <a:prstGeom prst="rect">
            <a:avLst/>
          </a:prstGeom>
          <a:noFill/>
        </p:spPr>
        <p:txBody>
          <a:bodyPr wrap="none" rtlCol="0">
            <a:spAutoFit/>
          </a:bodyPr>
          <a:lstStyle/>
          <a:p>
            <a:r>
              <a:rPr kumimoji="1" lang="ja-JP" altLang="en-US" dirty="0" smtClean="0"/>
              <a:t>・・・①</a:t>
            </a:r>
            <a:r>
              <a:rPr kumimoji="1" lang="en-US" altLang="ja-JP" dirty="0" smtClean="0"/>
              <a:t>´</a:t>
            </a:r>
            <a:endParaRPr kumimoji="1" lang="ja-JP" altLang="en-US" dirty="0"/>
          </a:p>
        </p:txBody>
      </p:sp>
    </p:spTree>
    <p:extLst>
      <p:ext uri="{BB962C8B-B14F-4D97-AF65-F5344CB8AC3E}">
        <p14:creationId xmlns:p14="http://schemas.microsoft.com/office/powerpoint/2010/main" val="56260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fade">
                                      <p:cBhvr>
                                        <p:cTn id="22" dur="500"/>
                                        <p:tgtEl>
                                          <p:spTgt spid="1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xEl>
                                              <p:pRg st="1" end="1"/>
                                            </p:txEl>
                                          </p:spTgt>
                                        </p:tgtEl>
                                        <p:attrNameLst>
                                          <p:attrName>style.visibility</p:attrName>
                                        </p:attrNameLst>
                                      </p:cBhvr>
                                      <p:to>
                                        <p:strVal val="visible"/>
                                      </p:to>
                                    </p:set>
                                    <p:animEffect transition="in" filter="fade">
                                      <p:cBhvr>
                                        <p:cTn id="27" dur="500"/>
                                        <p:tgtEl>
                                          <p:spTgt spid="1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xEl>
                                              <p:pRg st="2" end="2"/>
                                            </p:txEl>
                                          </p:spTgt>
                                        </p:tgtEl>
                                        <p:attrNameLst>
                                          <p:attrName>style.visibility</p:attrName>
                                        </p:attrNameLst>
                                      </p:cBhvr>
                                      <p:to>
                                        <p:strVal val="visible"/>
                                      </p:to>
                                    </p:set>
                                    <p:animEffect transition="in" filter="fade">
                                      <p:cBhvr>
                                        <p:cTn id="32" dur="500"/>
                                        <p:tgtEl>
                                          <p:spTgt spid="1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3">
                                            <p:txEl>
                                              <p:pRg st="0" end="0"/>
                                            </p:txEl>
                                          </p:spTgt>
                                        </p:tgtEl>
                                        <p:attrNameLst>
                                          <p:attrName>style.visibility</p:attrName>
                                        </p:attrNameLst>
                                      </p:cBhvr>
                                      <p:to>
                                        <p:strVal val="visible"/>
                                      </p:to>
                                    </p:set>
                                    <p:animEffect transition="in" filter="fade">
                                      <p:cBhvr>
                                        <p:cTn id="37" dur="500"/>
                                        <p:tgtEl>
                                          <p:spTgt spid="3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3">
                                            <p:txEl>
                                              <p:pRg st="1" end="1"/>
                                            </p:txEl>
                                          </p:spTgt>
                                        </p:tgtEl>
                                        <p:attrNameLst>
                                          <p:attrName>style.visibility</p:attrName>
                                        </p:attrNameLst>
                                      </p:cBhvr>
                                      <p:to>
                                        <p:strVal val="visible"/>
                                      </p:to>
                                    </p:set>
                                    <p:animEffect transition="in" filter="fade">
                                      <p:cBhvr>
                                        <p:cTn id="42" dur="500"/>
                                        <p:tgtEl>
                                          <p:spTgt spid="3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3">
                                            <p:txEl>
                                              <p:pRg st="2" end="2"/>
                                            </p:txEl>
                                          </p:spTgt>
                                        </p:tgtEl>
                                        <p:attrNameLst>
                                          <p:attrName>style.visibility</p:attrName>
                                        </p:attrNameLst>
                                      </p:cBhvr>
                                      <p:to>
                                        <p:strVal val="visible"/>
                                      </p:to>
                                    </p:set>
                                    <p:animEffect transition="in" filter="fade">
                                      <p:cBhvr>
                                        <p:cTn id="47" dur="500"/>
                                        <p:tgtEl>
                                          <p:spTgt spid="3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5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fade">
                                      <p:cBhvr>
                                        <p:cTn id="7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build="p"/>
      <p:bldP spid="33" grpId="0" build="p"/>
      <p:bldP spid="34" grpId="0" animBg="1"/>
      <p:bldP spid="35" grpId="0"/>
      <p:bldP spid="36" grpId="0"/>
      <p:bldP spid="7" grpId="0"/>
      <p:bldP spid="38" grpId="0"/>
      <p:bldP spid="24"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986" y="2800721"/>
            <a:ext cx="9036496" cy="548680"/>
          </a:xfrm>
        </p:spPr>
        <p:txBody>
          <a:bodyPr>
            <a:noAutofit/>
          </a:bodyPr>
          <a:lstStyle/>
          <a:p>
            <a:pPr algn="l"/>
            <a:r>
              <a:rPr kumimoji="1" lang="ja-JP" altLang="en-US" sz="2400" dirty="0" smtClean="0"/>
              <a:t>問９　次の連立方程式を解きなさい。</a:t>
            </a:r>
            <a:endParaRPr kumimoji="1" lang="ja-JP" altLang="en-US" sz="2400" dirty="0"/>
          </a:p>
        </p:txBody>
      </p:sp>
      <p:sp>
        <p:nvSpPr>
          <p:cNvPr id="4" name="左中かっこ 3"/>
          <p:cNvSpPr/>
          <p:nvPr/>
        </p:nvSpPr>
        <p:spPr>
          <a:xfrm>
            <a:off x="212644" y="3479308"/>
            <a:ext cx="241599" cy="687470"/>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6" name="正方形/長方形 5"/>
          <p:cNvSpPr/>
          <p:nvPr/>
        </p:nvSpPr>
        <p:spPr>
          <a:xfrm>
            <a:off x="506801" y="3834293"/>
            <a:ext cx="2260555" cy="461665"/>
          </a:xfrm>
          <a:prstGeom prst="rect">
            <a:avLst/>
          </a:prstGeom>
        </p:spPr>
        <p:txBody>
          <a:bodyPr wrap="none">
            <a:spAutoFit/>
          </a:bodyPr>
          <a:lstStyle/>
          <a:p>
            <a:pPr algn="ctr"/>
            <a:r>
              <a:rPr lang="ja-JP" altLang="en-US" sz="2400" dirty="0" smtClean="0"/>
              <a:t>３ｘ＋４ｙ＝－５２</a:t>
            </a:r>
            <a:endParaRPr lang="en-US" altLang="ja-JP" sz="2400" dirty="0"/>
          </a:p>
        </p:txBody>
      </p:sp>
      <p:sp>
        <p:nvSpPr>
          <p:cNvPr id="21" name="左中かっこ 20"/>
          <p:cNvSpPr/>
          <p:nvPr/>
        </p:nvSpPr>
        <p:spPr>
          <a:xfrm>
            <a:off x="4441614" y="3462494"/>
            <a:ext cx="191241" cy="707186"/>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22" name="正方形/長方形 21"/>
          <p:cNvSpPr/>
          <p:nvPr/>
        </p:nvSpPr>
        <p:spPr>
          <a:xfrm>
            <a:off x="4697264" y="3248475"/>
            <a:ext cx="1737976" cy="461665"/>
          </a:xfrm>
          <a:prstGeom prst="rect">
            <a:avLst/>
          </a:prstGeom>
        </p:spPr>
        <p:txBody>
          <a:bodyPr wrap="none">
            <a:spAutoFit/>
          </a:bodyPr>
          <a:lstStyle/>
          <a:p>
            <a:pPr algn="ctr"/>
            <a:r>
              <a:rPr lang="ja-JP" altLang="en-US" sz="2400" dirty="0" smtClean="0"/>
              <a:t>ｘ＋ｙ＝１１　</a:t>
            </a:r>
            <a:endParaRPr lang="en-US" altLang="ja-JP" sz="2400" dirty="0"/>
          </a:p>
        </p:txBody>
      </p:sp>
      <p:sp>
        <p:nvSpPr>
          <p:cNvPr id="12" name="タイトル 1"/>
          <p:cNvSpPr txBox="1">
            <a:spLocks/>
          </p:cNvSpPr>
          <p:nvPr/>
        </p:nvSpPr>
        <p:spPr>
          <a:xfrm>
            <a:off x="212644" y="103452"/>
            <a:ext cx="3927308" cy="44522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rPr>
              <a:t>分数がある連立方程式</a:t>
            </a:r>
            <a:endParaRPr lang="ja-JP" altLang="en-US" sz="2800" dirty="0">
              <a:solidFill>
                <a:schemeClr val="bg1"/>
              </a:solidFill>
            </a:endParaRPr>
          </a:p>
        </p:txBody>
      </p:sp>
      <p:sp>
        <p:nvSpPr>
          <p:cNvPr id="14" name="左中かっこ 13"/>
          <p:cNvSpPr/>
          <p:nvPr/>
        </p:nvSpPr>
        <p:spPr>
          <a:xfrm>
            <a:off x="237591" y="801548"/>
            <a:ext cx="201914" cy="958771"/>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15" name="正方形/長方形 14"/>
          <p:cNvSpPr/>
          <p:nvPr/>
        </p:nvSpPr>
        <p:spPr>
          <a:xfrm>
            <a:off x="506801" y="737660"/>
            <a:ext cx="1569111" cy="461665"/>
          </a:xfrm>
          <a:prstGeom prst="rect">
            <a:avLst/>
          </a:prstGeom>
        </p:spPr>
        <p:txBody>
          <a:bodyPr wrap="square">
            <a:spAutoFit/>
          </a:bodyPr>
          <a:lstStyle/>
          <a:p>
            <a:pPr algn="ctr"/>
            <a:r>
              <a:rPr lang="ja-JP" altLang="en-US" sz="2400" dirty="0" smtClean="0"/>
              <a:t>ｘ＝２ｙ＋５　</a:t>
            </a:r>
            <a:endParaRPr lang="en-US" altLang="ja-JP" sz="2400" dirty="0"/>
          </a:p>
        </p:txBody>
      </p:sp>
      <mc:AlternateContent xmlns:mc="http://schemas.openxmlformats.org/markup-compatibility/2006" xmlns:a14="http://schemas.microsoft.com/office/drawing/2010/main">
        <mc:Choice Requires="a14">
          <p:sp>
            <p:nvSpPr>
              <p:cNvPr id="16" name="正方形/長方形 15"/>
              <p:cNvSpPr/>
              <p:nvPr/>
            </p:nvSpPr>
            <p:spPr>
              <a:xfrm>
                <a:off x="480646" y="1280933"/>
                <a:ext cx="1430200" cy="585930"/>
              </a:xfrm>
              <a:prstGeom prst="rect">
                <a:avLst/>
              </a:prstGeom>
            </p:spPr>
            <p:txBody>
              <a:bodyPr wrap="none">
                <a:spAutoFit/>
              </a:bodyPr>
              <a:lstStyle/>
              <a:p>
                <a:pPr algn="ctr"/>
                <a14:m>
                  <m:oMath xmlns:m="http://schemas.openxmlformats.org/officeDocument/2006/math">
                    <m:f>
                      <m:fPr>
                        <m:ctrlPr>
                          <a:rPr lang="en-US" altLang="ja-JP" sz="2400" i="1" smtClean="0">
                            <a:latin typeface="Cambria Math"/>
                          </a:rPr>
                        </m:ctrlPr>
                      </m:fPr>
                      <m:num>
                        <m:r>
                          <a:rPr lang="ja-JP" altLang="en-US" sz="2400" b="0" i="1" smtClean="0">
                            <a:latin typeface="Cambria Math"/>
                          </a:rPr>
                          <m:t>𝑥</m:t>
                        </m:r>
                      </m:num>
                      <m:den>
                        <m:r>
                          <a:rPr lang="ja-JP" altLang="en-US" sz="2400" b="0" i="1" smtClean="0">
                            <a:latin typeface="Cambria Math"/>
                          </a:rPr>
                          <m:t>３</m:t>
                        </m:r>
                      </m:den>
                    </m:f>
                  </m:oMath>
                </a14:m>
                <a:r>
                  <a:rPr lang="ja-JP" altLang="en-US" sz="2400" dirty="0" smtClean="0"/>
                  <a:t>－</a:t>
                </a:r>
                <a14:m>
                  <m:oMath xmlns:m="http://schemas.openxmlformats.org/officeDocument/2006/math">
                    <m:f>
                      <m:fPr>
                        <m:ctrlPr>
                          <a:rPr lang="en-US" altLang="ja-JP" sz="2400" i="1" dirty="0" smtClean="0">
                            <a:latin typeface="Cambria Math"/>
                          </a:rPr>
                        </m:ctrlPr>
                      </m:fPr>
                      <m:num>
                        <m:r>
                          <a:rPr lang="ja-JP" altLang="en-US" sz="2400" b="0" i="1" dirty="0" smtClean="0">
                            <a:latin typeface="Cambria Math"/>
                          </a:rPr>
                          <m:t>𝑦</m:t>
                        </m:r>
                      </m:num>
                      <m:den>
                        <m:r>
                          <a:rPr lang="ja-JP" altLang="en-US" sz="2400" b="0" i="1" dirty="0" smtClean="0">
                            <a:latin typeface="Cambria Math"/>
                          </a:rPr>
                          <m:t>２</m:t>
                        </m:r>
                      </m:den>
                    </m:f>
                  </m:oMath>
                </a14:m>
                <a:r>
                  <a:rPr lang="ja-JP" altLang="en-US" sz="2400" dirty="0" smtClean="0"/>
                  <a:t>＝２</a:t>
                </a:r>
                <a:endParaRPr lang="en-US" altLang="ja-JP" sz="2400" dirty="0"/>
              </a:p>
            </p:txBody>
          </p:sp>
        </mc:Choice>
        <mc:Fallback xmlns="">
          <p:sp>
            <p:nvSpPr>
              <p:cNvPr id="16" name="正方形/長方形 15"/>
              <p:cNvSpPr>
                <a:spLocks noRot="1" noChangeAspect="1" noMove="1" noResize="1" noEditPoints="1" noAdjustHandles="1" noChangeArrowheads="1" noChangeShapeType="1" noTextEdit="1"/>
              </p:cNvSpPr>
              <p:nvPr/>
            </p:nvSpPr>
            <p:spPr>
              <a:xfrm>
                <a:off x="480646" y="1280933"/>
                <a:ext cx="1430200" cy="585930"/>
              </a:xfrm>
              <a:prstGeom prst="rect">
                <a:avLst/>
              </a:prstGeom>
              <a:blipFill rotWithShape="1">
                <a:blip r:embed="rId3"/>
                <a:stretch>
                  <a:fillRect t="-5208" r="-5983" b="-5208"/>
                </a:stretch>
              </a:blipFill>
            </p:spPr>
            <p:txBody>
              <a:bodyPr/>
              <a:lstStyle/>
              <a:p>
                <a:r>
                  <a:rPr lang="ja-JP" altLang="en-US">
                    <a:noFill/>
                  </a:rPr>
                  <a:t> </a:t>
                </a:r>
              </a:p>
            </p:txBody>
          </p:sp>
        </mc:Fallback>
      </mc:AlternateContent>
      <p:sp>
        <p:nvSpPr>
          <p:cNvPr id="17" name="正方形/長方形 16"/>
          <p:cNvSpPr/>
          <p:nvPr/>
        </p:nvSpPr>
        <p:spPr>
          <a:xfrm>
            <a:off x="3745117" y="703226"/>
            <a:ext cx="2157963" cy="461665"/>
          </a:xfrm>
          <a:prstGeom prst="rect">
            <a:avLst/>
          </a:prstGeom>
        </p:spPr>
        <p:txBody>
          <a:bodyPr wrap="none">
            <a:spAutoFit/>
          </a:bodyPr>
          <a:lstStyle/>
          <a:p>
            <a:pPr algn="ctr"/>
            <a:r>
              <a:rPr lang="ja-JP" altLang="en-US" sz="2400" dirty="0" smtClean="0"/>
              <a:t>２ｘ－３ｙ＝１２　</a:t>
            </a:r>
            <a:endParaRPr lang="en-US" altLang="ja-JP" sz="2400" dirty="0"/>
          </a:p>
        </p:txBody>
      </p:sp>
      <p:sp>
        <p:nvSpPr>
          <p:cNvPr id="18" name="正方形/長方形 17"/>
          <p:cNvSpPr/>
          <p:nvPr/>
        </p:nvSpPr>
        <p:spPr>
          <a:xfrm>
            <a:off x="2829231" y="1173528"/>
            <a:ext cx="3261837" cy="1508105"/>
          </a:xfrm>
          <a:prstGeom prst="rect">
            <a:avLst/>
          </a:prstGeom>
        </p:spPr>
        <p:txBody>
          <a:bodyPr wrap="square">
            <a:spAutoFit/>
          </a:bodyPr>
          <a:lstStyle/>
          <a:p>
            <a:r>
              <a:rPr lang="ja-JP" altLang="en-US" sz="2000" dirty="0" smtClean="0"/>
              <a:t>①を</a:t>
            </a:r>
            <a:r>
              <a:rPr lang="ja-JP" altLang="en-US" sz="2000" dirty="0"/>
              <a:t>②</a:t>
            </a:r>
            <a:r>
              <a:rPr lang="en-US" altLang="ja-JP" sz="2000" dirty="0" smtClean="0"/>
              <a:t>´</a:t>
            </a:r>
            <a:r>
              <a:rPr lang="ja-JP" altLang="en-US" sz="2000" dirty="0" smtClean="0"/>
              <a:t>に代入</a:t>
            </a:r>
            <a:endParaRPr lang="ja-JP" altLang="en-US" sz="2000" dirty="0"/>
          </a:p>
          <a:p>
            <a:r>
              <a:rPr lang="ja-JP" altLang="en-US" sz="2000" dirty="0" smtClean="0"/>
              <a:t>　</a:t>
            </a:r>
            <a:r>
              <a:rPr lang="ja-JP" altLang="en-US" sz="2400" dirty="0" smtClean="0"/>
              <a:t>２（２ｙ＋５）－３ｙ＝１２</a:t>
            </a:r>
            <a:endParaRPr lang="en-US" altLang="ja-JP" sz="2400" dirty="0" smtClean="0"/>
          </a:p>
          <a:p>
            <a:r>
              <a:rPr lang="ja-JP" altLang="en-US" sz="2400" dirty="0" smtClean="0"/>
              <a:t>　　 ４ｙ＋１０－３ｙ＝１２</a:t>
            </a:r>
            <a:endParaRPr lang="en-US" altLang="ja-JP" sz="2400" dirty="0" smtClean="0"/>
          </a:p>
          <a:p>
            <a:pPr algn="ctr"/>
            <a:r>
              <a:rPr lang="ja-JP" altLang="en-US" sz="2400" dirty="0" smtClean="0"/>
              <a:t>　　　　　　　　　ｙ＝２</a:t>
            </a:r>
            <a:endParaRPr lang="en-US" altLang="ja-JP" sz="2400" dirty="0"/>
          </a:p>
        </p:txBody>
      </p:sp>
      <p:sp>
        <p:nvSpPr>
          <p:cNvPr id="29" name="テキスト ボックス 28"/>
          <p:cNvSpPr txBox="1"/>
          <p:nvPr/>
        </p:nvSpPr>
        <p:spPr>
          <a:xfrm>
            <a:off x="2067486" y="783827"/>
            <a:ext cx="761747" cy="369332"/>
          </a:xfrm>
          <a:prstGeom prst="rect">
            <a:avLst/>
          </a:prstGeom>
          <a:noFill/>
        </p:spPr>
        <p:txBody>
          <a:bodyPr wrap="none" rtlCol="0">
            <a:spAutoFit/>
          </a:bodyPr>
          <a:lstStyle/>
          <a:p>
            <a:r>
              <a:rPr kumimoji="1" lang="ja-JP" altLang="en-US" dirty="0" smtClean="0"/>
              <a:t>・・・①</a:t>
            </a:r>
            <a:endParaRPr kumimoji="1" lang="ja-JP" altLang="en-US" dirty="0"/>
          </a:p>
        </p:txBody>
      </p:sp>
      <p:sp>
        <p:nvSpPr>
          <p:cNvPr id="30" name="テキスト ボックス 29"/>
          <p:cNvSpPr txBox="1"/>
          <p:nvPr/>
        </p:nvSpPr>
        <p:spPr>
          <a:xfrm>
            <a:off x="2067485" y="1350027"/>
            <a:ext cx="761747" cy="369332"/>
          </a:xfrm>
          <a:prstGeom prst="rect">
            <a:avLst/>
          </a:prstGeom>
          <a:noFill/>
        </p:spPr>
        <p:txBody>
          <a:bodyPr wrap="none" rtlCol="0">
            <a:spAutoFit/>
          </a:bodyPr>
          <a:lstStyle/>
          <a:p>
            <a:r>
              <a:rPr kumimoji="1" lang="ja-JP" altLang="en-US" dirty="0" smtClean="0"/>
              <a:t>・・・②</a:t>
            </a:r>
            <a:endParaRPr kumimoji="1" lang="ja-JP" altLang="en-US" dirty="0"/>
          </a:p>
        </p:txBody>
      </p:sp>
      <p:sp>
        <p:nvSpPr>
          <p:cNvPr id="33" name="テキスト ボックス 32"/>
          <p:cNvSpPr txBox="1"/>
          <p:nvPr/>
        </p:nvSpPr>
        <p:spPr>
          <a:xfrm>
            <a:off x="6227577" y="1199122"/>
            <a:ext cx="2305439" cy="1138773"/>
          </a:xfrm>
          <a:prstGeom prst="rect">
            <a:avLst/>
          </a:prstGeom>
          <a:noFill/>
        </p:spPr>
        <p:txBody>
          <a:bodyPr wrap="none" rtlCol="0">
            <a:spAutoFit/>
          </a:bodyPr>
          <a:lstStyle/>
          <a:p>
            <a:r>
              <a:rPr lang="ja-JP" altLang="en-US" sz="2000" dirty="0"/>
              <a:t>これ</a:t>
            </a:r>
            <a:r>
              <a:rPr lang="ja-JP" altLang="en-US" sz="2000" dirty="0" smtClean="0"/>
              <a:t>を①に代入して</a:t>
            </a:r>
            <a:endParaRPr lang="en-US" altLang="ja-JP" sz="2000" dirty="0" smtClean="0"/>
          </a:p>
          <a:p>
            <a:r>
              <a:rPr lang="ja-JP" altLang="en-US" sz="2400" dirty="0" smtClean="0"/>
              <a:t>ｘ＝２</a:t>
            </a:r>
            <a:r>
              <a:rPr lang="en-US" altLang="ja-JP" sz="2400" dirty="0" smtClean="0"/>
              <a:t>×</a:t>
            </a:r>
            <a:r>
              <a:rPr lang="ja-JP" altLang="en-US" sz="2400" dirty="0" smtClean="0"/>
              <a:t>２＋５</a:t>
            </a:r>
            <a:endParaRPr lang="en-US" altLang="ja-JP" sz="2400" dirty="0" smtClean="0"/>
          </a:p>
          <a:p>
            <a:r>
              <a:rPr lang="ja-JP" altLang="en-US" sz="2400" dirty="0" smtClean="0"/>
              <a:t>　　  ｘ</a:t>
            </a:r>
            <a:r>
              <a:rPr kumimoji="1" lang="ja-JP" altLang="en-US" sz="2400" dirty="0" smtClean="0"/>
              <a:t>＝９</a:t>
            </a:r>
            <a:endParaRPr kumimoji="1" lang="ja-JP" altLang="en-US" sz="2400" dirty="0"/>
          </a:p>
        </p:txBody>
      </p:sp>
      <p:sp>
        <p:nvSpPr>
          <p:cNvPr id="34" name="左中かっこ 33"/>
          <p:cNvSpPr/>
          <p:nvPr/>
        </p:nvSpPr>
        <p:spPr>
          <a:xfrm>
            <a:off x="7861532" y="2287672"/>
            <a:ext cx="201914" cy="602032"/>
          </a:xfrm>
          <a:prstGeom prst="leftBrace">
            <a:avLst>
              <a:gd name="adj1" fmla="val 35107"/>
              <a:gd name="adj2" fmla="val 50987"/>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35" name="テキスト ボックス 34"/>
          <p:cNvSpPr txBox="1"/>
          <p:nvPr/>
        </p:nvSpPr>
        <p:spPr>
          <a:xfrm>
            <a:off x="8062374" y="2166557"/>
            <a:ext cx="633507" cy="830997"/>
          </a:xfrm>
          <a:prstGeom prst="rect">
            <a:avLst/>
          </a:prstGeom>
          <a:noFill/>
        </p:spPr>
        <p:txBody>
          <a:bodyPr wrap="none" rtlCol="0">
            <a:spAutoFit/>
          </a:bodyPr>
          <a:lstStyle/>
          <a:p>
            <a:r>
              <a:rPr kumimoji="1" lang="en-US" altLang="ja-JP" sz="2400" dirty="0" smtClean="0">
                <a:solidFill>
                  <a:srgbClr val="FF0000"/>
                </a:solidFill>
              </a:rPr>
              <a:t>x=9</a:t>
            </a:r>
          </a:p>
          <a:p>
            <a:r>
              <a:rPr lang="en-US" altLang="ja-JP" sz="2400" dirty="0" smtClean="0">
                <a:solidFill>
                  <a:srgbClr val="FF0000"/>
                </a:solidFill>
              </a:rPr>
              <a:t>y=2</a:t>
            </a:r>
          </a:p>
        </p:txBody>
      </p:sp>
      <p:sp>
        <p:nvSpPr>
          <p:cNvPr id="36" name="テキスト ボックス 35"/>
          <p:cNvSpPr txBox="1"/>
          <p:nvPr/>
        </p:nvSpPr>
        <p:spPr>
          <a:xfrm>
            <a:off x="6300192" y="2493066"/>
            <a:ext cx="1447832" cy="461665"/>
          </a:xfrm>
          <a:prstGeom prst="rect">
            <a:avLst/>
          </a:prstGeom>
          <a:noFill/>
        </p:spPr>
        <p:txBody>
          <a:bodyPr wrap="none" rtlCol="0">
            <a:spAutoFit/>
          </a:bodyPr>
          <a:lstStyle/>
          <a:p>
            <a:r>
              <a:rPr kumimoji="1" lang="en-US" altLang="ja-JP" sz="2400" dirty="0" smtClean="0">
                <a:solidFill>
                  <a:srgbClr val="FF0000"/>
                </a:solidFill>
              </a:rPr>
              <a:t>(</a:t>
            </a:r>
            <a:r>
              <a:rPr kumimoji="1" lang="en-US" altLang="ja-JP" sz="2400" dirty="0" err="1" smtClean="0">
                <a:solidFill>
                  <a:srgbClr val="FF0000"/>
                </a:solidFill>
              </a:rPr>
              <a:t>x,y</a:t>
            </a:r>
            <a:r>
              <a:rPr kumimoji="1" lang="en-US" altLang="ja-JP" sz="2400" dirty="0" smtClean="0">
                <a:solidFill>
                  <a:srgbClr val="FF0000"/>
                </a:solidFill>
              </a:rPr>
              <a:t>)=(9,2)</a:t>
            </a:r>
            <a:endParaRPr kumimoji="1" lang="ja-JP" altLang="en-US" sz="2400" dirty="0">
              <a:solidFill>
                <a:srgbClr val="FF0000"/>
              </a:solidFill>
            </a:endParaRPr>
          </a:p>
        </p:txBody>
      </p:sp>
      <p:sp>
        <p:nvSpPr>
          <p:cNvPr id="7" name="正方形/長方形 6"/>
          <p:cNvSpPr/>
          <p:nvPr/>
        </p:nvSpPr>
        <p:spPr>
          <a:xfrm>
            <a:off x="2872762" y="737660"/>
            <a:ext cx="872355" cy="400110"/>
          </a:xfrm>
          <a:prstGeom prst="rect">
            <a:avLst/>
          </a:prstGeom>
        </p:spPr>
        <p:txBody>
          <a:bodyPr wrap="none">
            <a:spAutoFit/>
          </a:bodyPr>
          <a:lstStyle/>
          <a:p>
            <a:pPr lvl="0"/>
            <a:r>
              <a:rPr lang="ja-JP" altLang="en-US" sz="2000" dirty="0" smtClean="0">
                <a:solidFill>
                  <a:prstClr val="black"/>
                </a:solidFill>
              </a:rPr>
              <a:t>②</a:t>
            </a:r>
            <a:r>
              <a:rPr lang="en-US" altLang="ja-JP" sz="2000" dirty="0" smtClean="0">
                <a:solidFill>
                  <a:prstClr val="black"/>
                </a:solidFill>
              </a:rPr>
              <a:t>×</a:t>
            </a:r>
            <a:r>
              <a:rPr lang="ja-JP" altLang="en-US" sz="2000" dirty="0" smtClean="0">
                <a:solidFill>
                  <a:prstClr val="black"/>
                </a:solidFill>
              </a:rPr>
              <a:t>６</a:t>
            </a:r>
            <a:endParaRPr lang="en-US" altLang="ja-JP" sz="2000" dirty="0">
              <a:solidFill>
                <a:srgbClr val="FF0000"/>
              </a:solidFill>
            </a:endParaRPr>
          </a:p>
        </p:txBody>
      </p:sp>
      <p:sp>
        <p:nvSpPr>
          <p:cNvPr id="38" name="テキスト ボックス 37"/>
          <p:cNvSpPr txBox="1"/>
          <p:nvPr/>
        </p:nvSpPr>
        <p:spPr>
          <a:xfrm>
            <a:off x="5652488" y="749392"/>
            <a:ext cx="877163" cy="369332"/>
          </a:xfrm>
          <a:prstGeom prst="rect">
            <a:avLst/>
          </a:prstGeom>
          <a:noFill/>
        </p:spPr>
        <p:txBody>
          <a:bodyPr wrap="none" rtlCol="0">
            <a:spAutoFit/>
          </a:bodyPr>
          <a:lstStyle/>
          <a:p>
            <a:r>
              <a:rPr kumimoji="1" lang="ja-JP" altLang="en-US" dirty="0" smtClean="0"/>
              <a:t>・・・②</a:t>
            </a:r>
            <a:r>
              <a:rPr kumimoji="1" lang="en-US" altLang="ja-JP" dirty="0" smtClean="0"/>
              <a:t>´</a:t>
            </a:r>
            <a:endParaRPr kumimoji="1" lang="ja-JP" altLang="en-US" dirty="0"/>
          </a:p>
        </p:txBody>
      </p:sp>
      <p:sp>
        <p:nvSpPr>
          <p:cNvPr id="24" name="正方形/長方形 23"/>
          <p:cNvSpPr/>
          <p:nvPr/>
        </p:nvSpPr>
        <p:spPr>
          <a:xfrm>
            <a:off x="4212475" y="105022"/>
            <a:ext cx="3818674" cy="461665"/>
          </a:xfrm>
          <a:prstGeom prst="rect">
            <a:avLst/>
          </a:prstGeom>
        </p:spPr>
        <p:txBody>
          <a:bodyPr wrap="none">
            <a:spAutoFit/>
          </a:bodyPr>
          <a:lstStyle/>
          <a:p>
            <a:pPr lvl="0"/>
            <a:r>
              <a:rPr lang="ja-JP" altLang="en-US" sz="2400" dirty="0" smtClean="0"/>
              <a:t>分母をはらって簡単にする。</a:t>
            </a:r>
            <a:endParaRPr lang="en-US" altLang="ja-JP" sz="2400" dirty="0"/>
          </a:p>
        </p:txBody>
      </p:sp>
      <mc:AlternateContent xmlns:mc="http://schemas.openxmlformats.org/markup-compatibility/2006" xmlns:a14="http://schemas.microsoft.com/office/drawing/2010/main">
        <mc:Choice Requires="a14">
          <p:sp>
            <p:nvSpPr>
              <p:cNvPr id="26" name="正方形/長方形 25"/>
              <p:cNvSpPr/>
              <p:nvPr/>
            </p:nvSpPr>
            <p:spPr>
              <a:xfrm>
                <a:off x="506801" y="3272446"/>
                <a:ext cx="1430200" cy="584584"/>
              </a:xfrm>
              <a:prstGeom prst="rect">
                <a:avLst/>
              </a:prstGeom>
            </p:spPr>
            <p:txBody>
              <a:bodyPr wrap="none">
                <a:spAutoFit/>
              </a:bodyPr>
              <a:lstStyle/>
              <a:p>
                <a:pPr algn="ctr"/>
                <a14:m>
                  <m:oMath xmlns:m="http://schemas.openxmlformats.org/officeDocument/2006/math">
                    <m:f>
                      <m:fPr>
                        <m:ctrlPr>
                          <a:rPr lang="en-US" altLang="ja-JP" sz="2400" i="1" smtClean="0">
                            <a:latin typeface="Cambria Math"/>
                          </a:rPr>
                        </m:ctrlPr>
                      </m:fPr>
                      <m:num>
                        <m:r>
                          <a:rPr lang="ja-JP" altLang="en-US" sz="2400" b="0" i="1" smtClean="0">
                            <a:latin typeface="Cambria Math"/>
                          </a:rPr>
                          <m:t>𝑥</m:t>
                        </m:r>
                      </m:num>
                      <m:den>
                        <m:r>
                          <a:rPr lang="ja-JP" altLang="en-US" sz="2400" b="0" i="1" smtClean="0">
                            <a:latin typeface="Cambria Math"/>
                          </a:rPr>
                          <m:t>４</m:t>
                        </m:r>
                      </m:den>
                    </m:f>
                  </m:oMath>
                </a14:m>
                <a:r>
                  <a:rPr lang="ja-JP" altLang="en-US" sz="2400" dirty="0" smtClean="0"/>
                  <a:t>－</a:t>
                </a:r>
                <a14:m>
                  <m:oMath xmlns:m="http://schemas.openxmlformats.org/officeDocument/2006/math">
                    <m:f>
                      <m:fPr>
                        <m:ctrlPr>
                          <a:rPr lang="en-US" altLang="ja-JP" sz="2400" i="1" dirty="0" smtClean="0">
                            <a:latin typeface="Cambria Math"/>
                          </a:rPr>
                        </m:ctrlPr>
                      </m:fPr>
                      <m:num>
                        <m:r>
                          <a:rPr lang="ja-JP" altLang="en-US" sz="2400" b="0" i="1" dirty="0" smtClean="0">
                            <a:latin typeface="Cambria Math"/>
                          </a:rPr>
                          <m:t>𝑦</m:t>
                        </m:r>
                      </m:num>
                      <m:den>
                        <m:r>
                          <a:rPr lang="ja-JP" altLang="en-US" sz="2400" b="0" i="1" dirty="0" smtClean="0">
                            <a:latin typeface="Cambria Math"/>
                          </a:rPr>
                          <m:t>５</m:t>
                        </m:r>
                      </m:den>
                    </m:f>
                  </m:oMath>
                </a14:m>
                <a:r>
                  <a:rPr lang="ja-JP" altLang="en-US" sz="2400" dirty="0" smtClean="0"/>
                  <a:t>＝１</a:t>
                </a:r>
                <a:endParaRPr lang="en-US" altLang="ja-JP" sz="2400" dirty="0"/>
              </a:p>
            </p:txBody>
          </p:sp>
        </mc:Choice>
        <mc:Fallback xmlns="">
          <p:sp>
            <p:nvSpPr>
              <p:cNvPr id="26" name="正方形/長方形 25"/>
              <p:cNvSpPr>
                <a:spLocks noRot="1" noChangeAspect="1" noMove="1" noResize="1" noEditPoints="1" noAdjustHandles="1" noChangeArrowheads="1" noChangeShapeType="1" noTextEdit="1"/>
              </p:cNvSpPr>
              <p:nvPr/>
            </p:nvSpPr>
            <p:spPr>
              <a:xfrm>
                <a:off x="506801" y="3272446"/>
                <a:ext cx="1430200" cy="584584"/>
              </a:xfrm>
              <a:prstGeom prst="rect">
                <a:avLst/>
              </a:prstGeom>
              <a:blipFill rotWithShape="1">
                <a:blip r:embed="rId4"/>
                <a:stretch>
                  <a:fillRect t="-5208" r="-5957" b="-520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正方形/長方形 26"/>
              <p:cNvSpPr/>
              <p:nvPr/>
            </p:nvSpPr>
            <p:spPr>
              <a:xfrm>
                <a:off x="4583170" y="3618164"/>
                <a:ext cx="2582758" cy="684290"/>
              </a:xfrm>
              <a:prstGeom prst="rect">
                <a:avLst/>
              </a:prstGeom>
            </p:spPr>
            <p:txBody>
              <a:bodyPr wrap="none">
                <a:spAutoFit/>
              </a:bodyPr>
              <a:lstStyle/>
              <a:p>
                <a:pPr algn="ctr"/>
                <a14:m>
                  <m:oMath xmlns:m="http://schemas.openxmlformats.org/officeDocument/2006/math">
                    <m:f>
                      <m:fPr>
                        <m:ctrlPr>
                          <a:rPr lang="en-US" altLang="ja-JP" sz="2400" i="1" smtClean="0">
                            <a:latin typeface="Cambria Math"/>
                          </a:rPr>
                        </m:ctrlPr>
                      </m:fPr>
                      <m:num>
                        <m:r>
                          <a:rPr lang="ja-JP" altLang="en-US" sz="2400" b="0" i="1" smtClean="0">
                            <a:latin typeface="Cambria Math"/>
                          </a:rPr>
                          <m:t>８</m:t>
                        </m:r>
                      </m:num>
                      <m:den>
                        <m:r>
                          <a:rPr lang="ja-JP" altLang="en-US" sz="2400" i="1">
                            <a:latin typeface="Cambria Math"/>
                          </a:rPr>
                          <m:t>１００</m:t>
                        </m:r>
                      </m:den>
                    </m:f>
                  </m:oMath>
                </a14:m>
                <a:r>
                  <a:rPr lang="ja-JP" altLang="en-US" sz="2400" dirty="0" smtClean="0"/>
                  <a:t>ｘ＋</a:t>
                </a:r>
                <a14:m>
                  <m:oMath xmlns:m="http://schemas.openxmlformats.org/officeDocument/2006/math">
                    <m:f>
                      <m:fPr>
                        <m:ctrlPr>
                          <a:rPr lang="en-US" altLang="ja-JP" sz="2400" i="1" dirty="0" smtClean="0">
                            <a:latin typeface="Cambria Math"/>
                          </a:rPr>
                        </m:ctrlPr>
                      </m:fPr>
                      <m:num>
                        <m:r>
                          <a:rPr lang="ja-JP" altLang="en-US" sz="2400" b="0" i="1" dirty="0" smtClean="0">
                            <a:latin typeface="Cambria Math"/>
                          </a:rPr>
                          <m:t>９</m:t>
                        </m:r>
                      </m:num>
                      <m:den>
                        <m:r>
                          <a:rPr lang="ja-JP" altLang="en-US" sz="2400" i="1" dirty="0">
                            <a:latin typeface="Cambria Math"/>
                          </a:rPr>
                          <m:t>１００</m:t>
                        </m:r>
                      </m:den>
                    </m:f>
                  </m:oMath>
                </a14:m>
                <a:r>
                  <a:rPr lang="ja-JP" altLang="en-US" sz="2400" dirty="0" smtClean="0"/>
                  <a:t>ｙ＝１</a:t>
                </a:r>
                <a:endParaRPr lang="en-US" altLang="ja-JP" sz="2400" dirty="0"/>
              </a:p>
            </p:txBody>
          </p:sp>
        </mc:Choice>
        <mc:Fallback xmlns="">
          <p:sp>
            <p:nvSpPr>
              <p:cNvPr id="27" name="正方形/長方形 26"/>
              <p:cNvSpPr>
                <a:spLocks noRot="1" noChangeAspect="1" noMove="1" noResize="1" noEditPoints="1" noAdjustHandles="1" noChangeArrowheads="1" noChangeShapeType="1" noTextEdit="1"/>
              </p:cNvSpPr>
              <p:nvPr/>
            </p:nvSpPr>
            <p:spPr>
              <a:xfrm>
                <a:off x="4583170" y="3618164"/>
                <a:ext cx="2582758" cy="684290"/>
              </a:xfrm>
              <a:prstGeom prst="rect">
                <a:avLst/>
              </a:prstGeom>
              <a:blipFill rotWithShape="1">
                <a:blip r:embed="rId5"/>
                <a:stretch>
                  <a:fillRect r="-2830" b="-446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8447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fade">
                                      <p:cBhvr>
                                        <p:cTn id="22" dur="500"/>
                                        <p:tgtEl>
                                          <p:spTgt spid="1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xEl>
                                              <p:pRg st="1" end="1"/>
                                            </p:txEl>
                                          </p:spTgt>
                                        </p:tgtEl>
                                        <p:attrNameLst>
                                          <p:attrName>style.visibility</p:attrName>
                                        </p:attrNameLst>
                                      </p:cBhvr>
                                      <p:to>
                                        <p:strVal val="visible"/>
                                      </p:to>
                                    </p:set>
                                    <p:animEffect transition="in" filter="fade">
                                      <p:cBhvr>
                                        <p:cTn id="27" dur="500"/>
                                        <p:tgtEl>
                                          <p:spTgt spid="1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xEl>
                                              <p:pRg st="2" end="2"/>
                                            </p:txEl>
                                          </p:spTgt>
                                        </p:tgtEl>
                                        <p:attrNameLst>
                                          <p:attrName>style.visibility</p:attrName>
                                        </p:attrNameLst>
                                      </p:cBhvr>
                                      <p:to>
                                        <p:strVal val="visible"/>
                                      </p:to>
                                    </p:set>
                                    <p:animEffect transition="in" filter="fade">
                                      <p:cBhvr>
                                        <p:cTn id="32" dur="500"/>
                                        <p:tgtEl>
                                          <p:spTgt spid="1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xEl>
                                              <p:pRg st="3" end="3"/>
                                            </p:txEl>
                                          </p:spTgt>
                                        </p:tgtEl>
                                        <p:attrNameLst>
                                          <p:attrName>style.visibility</p:attrName>
                                        </p:attrNameLst>
                                      </p:cBhvr>
                                      <p:to>
                                        <p:strVal val="visible"/>
                                      </p:to>
                                    </p:set>
                                    <p:animEffect transition="in" filter="fade">
                                      <p:cBhvr>
                                        <p:cTn id="37" dur="500"/>
                                        <p:tgtEl>
                                          <p:spTgt spid="1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3">
                                            <p:txEl>
                                              <p:pRg st="0" end="0"/>
                                            </p:txEl>
                                          </p:spTgt>
                                        </p:tgtEl>
                                        <p:attrNameLst>
                                          <p:attrName>style.visibility</p:attrName>
                                        </p:attrNameLst>
                                      </p:cBhvr>
                                      <p:to>
                                        <p:strVal val="visible"/>
                                      </p:to>
                                    </p:set>
                                    <p:animEffect transition="in" filter="fade">
                                      <p:cBhvr>
                                        <p:cTn id="42" dur="500"/>
                                        <p:tgtEl>
                                          <p:spTgt spid="3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3">
                                            <p:txEl>
                                              <p:pRg st="1" end="1"/>
                                            </p:txEl>
                                          </p:spTgt>
                                        </p:tgtEl>
                                        <p:attrNameLst>
                                          <p:attrName>style.visibility</p:attrName>
                                        </p:attrNameLst>
                                      </p:cBhvr>
                                      <p:to>
                                        <p:strVal val="visible"/>
                                      </p:to>
                                    </p:set>
                                    <p:animEffect transition="in" filter="fade">
                                      <p:cBhvr>
                                        <p:cTn id="47" dur="500"/>
                                        <p:tgtEl>
                                          <p:spTgt spid="33">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3">
                                            <p:txEl>
                                              <p:pRg st="2" end="2"/>
                                            </p:txEl>
                                          </p:spTgt>
                                        </p:tgtEl>
                                        <p:attrNameLst>
                                          <p:attrName>style.visibility</p:attrName>
                                        </p:attrNameLst>
                                      </p:cBhvr>
                                      <p:to>
                                        <p:strVal val="visible"/>
                                      </p:to>
                                    </p:set>
                                    <p:animEffect transition="in" filter="fade">
                                      <p:cBhvr>
                                        <p:cTn id="52" dur="500"/>
                                        <p:tgtEl>
                                          <p:spTgt spid="33">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500"/>
                                        <p:tgtEl>
                                          <p:spTgt spid="3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left)">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build="p"/>
      <p:bldP spid="33" grpId="0" build="p"/>
      <p:bldP spid="34" grpId="0" animBg="1"/>
      <p:bldP spid="35" grpId="0"/>
      <p:bldP spid="36" grpId="0"/>
      <p:bldP spid="7" grpId="0"/>
      <p:bldP spid="38"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7749"/>
            <a:ext cx="9036496" cy="548680"/>
          </a:xfrm>
        </p:spPr>
        <p:txBody>
          <a:bodyPr>
            <a:noAutofit/>
          </a:bodyPr>
          <a:lstStyle/>
          <a:p>
            <a:pPr algn="l"/>
            <a:r>
              <a:rPr kumimoji="1" lang="ja-JP" altLang="en-US" sz="2400" dirty="0" smtClean="0"/>
              <a:t>問９　次の連立方程式を解きなさい。</a:t>
            </a:r>
            <a:endParaRPr kumimoji="1" lang="ja-JP" altLang="en-US" sz="2400" dirty="0"/>
          </a:p>
        </p:txBody>
      </p:sp>
      <p:sp>
        <p:nvSpPr>
          <p:cNvPr id="4" name="左中かっこ 3"/>
          <p:cNvSpPr/>
          <p:nvPr/>
        </p:nvSpPr>
        <p:spPr>
          <a:xfrm>
            <a:off x="304847" y="1306037"/>
            <a:ext cx="241599" cy="687470"/>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6" name="正方形/長方形 5"/>
          <p:cNvSpPr/>
          <p:nvPr/>
        </p:nvSpPr>
        <p:spPr>
          <a:xfrm>
            <a:off x="546446" y="1630428"/>
            <a:ext cx="1840567" cy="461665"/>
          </a:xfrm>
          <a:prstGeom prst="rect">
            <a:avLst/>
          </a:prstGeom>
        </p:spPr>
        <p:txBody>
          <a:bodyPr wrap="none">
            <a:spAutoFit/>
          </a:bodyPr>
          <a:lstStyle/>
          <a:p>
            <a:pPr algn="ctr"/>
            <a:r>
              <a:rPr lang="ja-JP" altLang="en-US" sz="2400" dirty="0" smtClean="0"/>
              <a:t>ｘ－２ｙ＝－５</a:t>
            </a:r>
            <a:endParaRPr lang="en-US" altLang="ja-JP" sz="2400" dirty="0"/>
          </a:p>
        </p:txBody>
      </p:sp>
      <p:sp>
        <p:nvSpPr>
          <p:cNvPr id="21" name="左中かっこ 20"/>
          <p:cNvSpPr/>
          <p:nvPr/>
        </p:nvSpPr>
        <p:spPr>
          <a:xfrm>
            <a:off x="4530132" y="1349522"/>
            <a:ext cx="191241" cy="707186"/>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22" name="正方形/長方形 21"/>
          <p:cNvSpPr/>
          <p:nvPr/>
        </p:nvSpPr>
        <p:spPr>
          <a:xfrm>
            <a:off x="4686359" y="1158302"/>
            <a:ext cx="2669320" cy="461665"/>
          </a:xfrm>
          <a:prstGeom prst="rect">
            <a:avLst/>
          </a:prstGeom>
        </p:spPr>
        <p:txBody>
          <a:bodyPr wrap="none">
            <a:spAutoFit/>
          </a:bodyPr>
          <a:lstStyle/>
          <a:p>
            <a:pPr algn="ctr"/>
            <a:r>
              <a:rPr lang="en-US" altLang="ja-JP" sz="2400" dirty="0" smtClean="0"/>
              <a:t>0.1</a:t>
            </a:r>
            <a:r>
              <a:rPr lang="ja-JP" altLang="en-US" sz="2400" dirty="0" smtClean="0"/>
              <a:t>ｘ＋</a:t>
            </a:r>
            <a:r>
              <a:rPr lang="en-US" altLang="ja-JP" sz="2400" dirty="0" smtClean="0"/>
              <a:t>0.04</a:t>
            </a:r>
            <a:r>
              <a:rPr lang="ja-JP" altLang="en-US" sz="2400" dirty="0" smtClean="0"/>
              <a:t>ｙ＝１</a:t>
            </a:r>
            <a:r>
              <a:rPr lang="ja-JP" altLang="en-US" sz="2400" dirty="0"/>
              <a:t>５</a:t>
            </a:r>
            <a:r>
              <a:rPr lang="ja-JP" altLang="en-US" sz="2400" dirty="0" smtClean="0"/>
              <a:t>　</a:t>
            </a:r>
            <a:endParaRPr lang="en-US" altLang="ja-JP" sz="2400" dirty="0"/>
          </a:p>
        </p:txBody>
      </p:sp>
      <p:sp>
        <p:nvSpPr>
          <p:cNvPr id="12" name="タイトル 1"/>
          <p:cNvSpPr txBox="1">
            <a:spLocks/>
          </p:cNvSpPr>
          <p:nvPr/>
        </p:nvSpPr>
        <p:spPr>
          <a:xfrm>
            <a:off x="212644" y="103452"/>
            <a:ext cx="3927308" cy="44522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rPr>
              <a:t>小数がある連立方程式</a:t>
            </a:r>
            <a:endParaRPr lang="ja-JP" altLang="en-US" sz="2800" dirty="0">
              <a:solidFill>
                <a:schemeClr val="bg1"/>
              </a:solidFill>
            </a:endParaRPr>
          </a:p>
        </p:txBody>
      </p:sp>
      <p:sp>
        <p:nvSpPr>
          <p:cNvPr id="24" name="正方形/長方形 23"/>
          <p:cNvSpPr/>
          <p:nvPr/>
        </p:nvSpPr>
        <p:spPr>
          <a:xfrm>
            <a:off x="4212475" y="105022"/>
            <a:ext cx="4289957" cy="461665"/>
          </a:xfrm>
          <a:prstGeom prst="rect">
            <a:avLst/>
          </a:prstGeom>
        </p:spPr>
        <p:txBody>
          <a:bodyPr wrap="none">
            <a:spAutoFit/>
          </a:bodyPr>
          <a:lstStyle/>
          <a:p>
            <a:pPr lvl="0"/>
            <a:r>
              <a:rPr lang="ja-JP" altLang="en-US" sz="2400" dirty="0" smtClean="0"/>
              <a:t>両辺を何倍かして小数点を消す</a:t>
            </a:r>
            <a:endParaRPr lang="en-US" altLang="ja-JP" sz="2400" dirty="0"/>
          </a:p>
        </p:txBody>
      </p:sp>
      <p:sp>
        <p:nvSpPr>
          <p:cNvPr id="26" name="正方形/長方形 25"/>
          <p:cNvSpPr/>
          <p:nvPr/>
        </p:nvSpPr>
        <p:spPr>
          <a:xfrm>
            <a:off x="546446" y="1188107"/>
            <a:ext cx="2276585" cy="461665"/>
          </a:xfrm>
          <a:prstGeom prst="rect">
            <a:avLst/>
          </a:prstGeom>
        </p:spPr>
        <p:txBody>
          <a:bodyPr wrap="none">
            <a:spAutoFit/>
          </a:bodyPr>
          <a:lstStyle/>
          <a:p>
            <a:pPr algn="ctr"/>
            <a:r>
              <a:rPr lang="en-US" altLang="ja-JP" sz="2400" dirty="0" smtClean="0"/>
              <a:t>0.3</a:t>
            </a:r>
            <a:r>
              <a:rPr lang="ja-JP" altLang="en-US" sz="2400" dirty="0" smtClean="0"/>
              <a:t>ｘ＋</a:t>
            </a:r>
            <a:r>
              <a:rPr lang="en-US" altLang="ja-JP" sz="2400" dirty="0" smtClean="0"/>
              <a:t>0.4</a:t>
            </a:r>
            <a:r>
              <a:rPr lang="ja-JP" altLang="en-US" sz="2400" dirty="0" smtClean="0"/>
              <a:t>ｙ＝</a:t>
            </a:r>
            <a:r>
              <a:rPr lang="en-US" altLang="ja-JP" sz="2400" dirty="0"/>
              <a:t>0.5</a:t>
            </a:r>
          </a:p>
        </p:txBody>
      </p:sp>
      <p:sp>
        <p:nvSpPr>
          <p:cNvPr id="27" name="正方形/長方形 26"/>
          <p:cNvSpPr/>
          <p:nvPr/>
        </p:nvSpPr>
        <p:spPr>
          <a:xfrm>
            <a:off x="4733654" y="1630428"/>
            <a:ext cx="1952779" cy="461665"/>
          </a:xfrm>
          <a:prstGeom prst="rect">
            <a:avLst/>
          </a:prstGeom>
        </p:spPr>
        <p:txBody>
          <a:bodyPr wrap="none">
            <a:spAutoFit/>
          </a:bodyPr>
          <a:lstStyle/>
          <a:p>
            <a:pPr algn="ctr"/>
            <a:r>
              <a:rPr lang="ja-JP" altLang="en-US" sz="2400" dirty="0" smtClean="0"/>
              <a:t>３ｘ－２ｙ＝５０</a:t>
            </a:r>
            <a:endParaRPr lang="en-US" altLang="ja-JP" sz="2400" dirty="0"/>
          </a:p>
        </p:txBody>
      </p:sp>
    </p:spTree>
    <p:extLst>
      <p:ext uri="{BB962C8B-B14F-4D97-AF65-F5344CB8AC3E}">
        <p14:creationId xmlns:p14="http://schemas.microsoft.com/office/powerpoint/2010/main" val="255436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597561"/>
            <a:ext cx="6768752" cy="548680"/>
          </a:xfrm>
        </p:spPr>
        <p:txBody>
          <a:bodyPr>
            <a:noAutofit/>
          </a:bodyPr>
          <a:lstStyle/>
          <a:p>
            <a:pPr algn="l"/>
            <a:r>
              <a:rPr kumimoji="1" lang="ja-JP" altLang="en-US" sz="2400" dirty="0" smtClean="0"/>
              <a:t>方程式　３ｘ－２ｙ＝ｘ＋ｙ－２０＝５　を解きなさい。</a:t>
            </a:r>
            <a:endParaRPr kumimoji="1" lang="ja-JP" altLang="en-US" sz="2400" dirty="0"/>
          </a:p>
        </p:txBody>
      </p:sp>
      <p:sp>
        <p:nvSpPr>
          <p:cNvPr id="4" name="左中かっこ 3"/>
          <p:cNvSpPr/>
          <p:nvPr/>
        </p:nvSpPr>
        <p:spPr>
          <a:xfrm>
            <a:off x="394986" y="2074517"/>
            <a:ext cx="241599" cy="687470"/>
          </a:xfrm>
          <a:prstGeom prst="leftBrace">
            <a:avLst>
              <a:gd name="adj1" fmla="val 35107"/>
              <a:gd name="adj2" fmla="val 509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6" name="正方形/長方形 5"/>
          <p:cNvSpPr/>
          <p:nvPr/>
        </p:nvSpPr>
        <p:spPr>
          <a:xfrm>
            <a:off x="687890" y="2388447"/>
            <a:ext cx="2050561" cy="461665"/>
          </a:xfrm>
          <a:prstGeom prst="rect">
            <a:avLst/>
          </a:prstGeom>
        </p:spPr>
        <p:txBody>
          <a:bodyPr wrap="none">
            <a:spAutoFit/>
          </a:bodyPr>
          <a:lstStyle/>
          <a:p>
            <a:pPr algn="ctr"/>
            <a:r>
              <a:rPr lang="ja-JP" altLang="en-US" sz="2400" dirty="0" smtClean="0"/>
              <a:t>ｘ＋ｙ－２０＝５</a:t>
            </a:r>
            <a:endParaRPr lang="en-US" altLang="ja-JP" sz="2400" dirty="0"/>
          </a:p>
        </p:txBody>
      </p:sp>
      <p:sp>
        <p:nvSpPr>
          <p:cNvPr id="12" name="タイトル 1"/>
          <p:cNvSpPr txBox="1">
            <a:spLocks/>
          </p:cNvSpPr>
          <p:nvPr/>
        </p:nvSpPr>
        <p:spPr>
          <a:xfrm>
            <a:off x="212644" y="103452"/>
            <a:ext cx="3207228" cy="44522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rPr>
              <a:t>Ａ＝Ｂ＝Ｃの方程式</a:t>
            </a:r>
            <a:endParaRPr lang="ja-JP" altLang="en-US" sz="2800" dirty="0">
              <a:solidFill>
                <a:schemeClr val="bg1"/>
              </a:solidFill>
            </a:endParaRPr>
          </a:p>
        </p:txBody>
      </p:sp>
      <p:sp>
        <p:nvSpPr>
          <p:cNvPr id="24" name="正方形/長方形 23"/>
          <p:cNvSpPr/>
          <p:nvPr/>
        </p:nvSpPr>
        <p:spPr>
          <a:xfrm>
            <a:off x="567091" y="1133306"/>
            <a:ext cx="3417923" cy="830997"/>
          </a:xfrm>
          <a:prstGeom prst="rect">
            <a:avLst/>
          </a:prstGeom>
        </p:spPr>
        <p:txBody>
          <a:bodyPr wrap="none">
            <a:spAutoFit/>
          </a:bodyPr>
          <a:lstStyle/>
          <a:p>
            <a:pPr lvl="0"/>
            <a:r>
              <a:rPr lang="ja-JP" altLang="en-US" sz="2400" dirty="0" smtClean="0">
                <a:solidFill>
                  <a:srgbClr val="FF0000"/>
                </a:solidFill>
              </a:rPr>
              <a:t>Ａ＝Ｃ</a:t>
            </a:r>
            <a:r>
              <a:rPr lang="ja-JP" altLang="en-US" sz="2400" dirty="0">
                <a:solidFill>
                  <a:srgbClr val="FF0000"/>
                </a:solidFill>
              </a:rPr>
              <a:t>　</a:t>
            </a:r>
            <a:r>
              <a:rPr lang="ja-JP" altLang="en-US" sz="2400" dirty="0" smtClean="0">
                <a:solidFill>
                  <a:srgbClr val="FF0000"/>
                </a:solidFill>
              </a:rPr>
              <a:t>の形にわけて解く</a:t>
            </a:r>
            <a:endParaRPr lang="en-US" altLang="ja-JP" sz="2400" dirty="0" smtClean="0">
              <a:solidFill>
                <a:srgbClr val="FF0000"/>
              </a:solidFill>
            </a:endParaRPr>
          </a:p>
          <a:p>
            <a:pPr lvl="0"/>
            <a:r>
              <a:rPr lang="ja-JP" altLang="en-US" sz="2400" dirty="0" smtClean="0">
                <a:solidFill>
                  <a:srgbClr val="FF0000"/>
                </a:solidFill>
              </a:rPr>
              <a:t>Ｂ＝Ｃ</a:t>
            </a:r>
            <a:endParaRPr lang="en-US" altLang="ja-JP" sz="2400" dirty="0">
              <a:solidFill>
                <a:srgbClr val="FF0000"/>
              </a:solidFill>
            </a:endParaRPr>
          </a:p>
        </p:txBody>
      </p:sp>
      <p:sp>
        <p:nvSpPr>
          <p:cNvPr id="26" name="正方形/長方形 25"/>
          <p:cNvSpPr/>
          <p:nvPr/>
        </p:nvSpPr>
        <p:spPr>
          <a:xfrm>
            <a:off x="720978" y="1956587"/>
            <a:ext cx="1742786" cy="461665"/>
          </a:xfrm>
          <a:prstGeom prst="rect">
            <a:avLst/>
          </a:prstGeom>
        </p:spPr>
        <p:txBody>
          <a:bodyPr wrap="none">
            <a:spAutoFit/>
          </a:bodyPr>
          <a:lstStyle/>
          <a:p>
            <a:pPr algn="ctr"/>
            <a:r>
              <a:rPr lang="ja-JP" altLang="en-US" sz="2400" dirty="0" smtClean="0"/>
              <a:t>３ｘ－２ｙ＝５</a:t>
            </a:r>
            <a:endParaRPr lang="en-US" altLang="ja-JP" sz="2400" dirty="0"/>
          </a:p>
        </p:txBody>
      </p:sp>
      <p:sp>
        <p:nvSpPr>
          <p:cNvPr id="11" name="左中かっこ 10"/>
          <p:cNvSpPr/>
          <p:nvPr/>
        </p:nvSpPr>
        <p:spPr>
          <a:xfrm>
            <a:off x="394986" y="1205069"/>
            <a:ext cx="241599" cy="687470"/>
          </a:xfrm>
          <a:prstGeom prst="leftBrace">
            <a:avLst>
              <a:gd name="adj1" fmla="val 35107"/>
              <a:gd name="adj2" fmla="val 50987"/>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solidFill>
                <a:srgbClr val="FF0000"/>
              </a:solidFill>
            </a:endParaRPr>
          </a:p>
        </p:txBody>
      </p:sp>
      <p:sp>
        <p:nvSpPr>
          <p:cNvPr id="13" name="タイトル 1"/>
          <p:cNvSpPr txBox="1">
            <a:spLocks/>
          </p:cNvSpPr>
          <p:nvPr/>
        </p:nvSpPr>
        <p:spPr>
          <a:xfrm>
            <a:off x="104455" y="3861048"/>
            <a:ext cx="7761117" cy="5486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t>問</a:t>
            </a:r>
            <a:r>
              <a:rPr lang="en-US" altLang="ja-JP" sz="2400" dirty="0" smtClean="0"/>
              <a:t>12</a:t>
            </a:r>
            <a:r>
              <a:rPr lang="ja-JP" altLang="en-US" sz="2400" dirty="0" smtClean="0"/>
              <a:t>　方程式　５ｘ</a:t>
            </a:r>
            <a:r>
              <a:rPr lang="ja-JP" altLang="en-US" sz="2400" dirty="0"/>
              <a:t>＋</a:t>
            </a:r>
            <a:r>
              <a:rPr lang="ja-JP" altLang="en-US" sz="2400" dirty="0" smtClean="0"/>
              <a:t>２ｙ＝－ｘ－ｙ＋３＝</a:t>
            </a:r>
            <a:r>
              <a:rPr lang="ja-JP" altLang="en-US" sz="2400" dirty="0"/>
              <a:t>４</a:t>
            </a:r>
            <a:r>
              <a:rPr lang="ja-JP" altLang="en-US" sz="2400" dirty="0" smtClean="0"/>
              <a:t>　を解きなさい。</a:t>
            </a:r>
            <a:endParaRPr lang="ja-JP" altLang="en-US" sz="2400" dirty="0"/>
          </a:p>
        </p:txBody>
      </p:sp>
    </p:spTree>
    <p:extLst>
      <p:ext uri="{BB962C8B-B14F-4D97-AF65-F5344CB8AC3E}">
        <p14:creationId xmlns:p14="http://schemas.microsoft.com/office/powerpoint/2010/main" val="376287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327</Words>
  <Application>Microsoft Office PowerPoint</Application>
  <PresentationFormat>画面に合わせる (4:3)</PresentationFormat>
  <Paragraphs>70</Paragraphs>
  <Slides>5</Slides>
  <Notes>4</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いろいろな連立方程式</vt:lpstr>
      <vt:lpstr>問８　次の連立方程式を解きなさい。</vt:lpstr>
      <vt:lpstr>問９　次の連立方程式を解きなさい。</vt:lpstr>
      <vt:lpstr>問９　次の連立方程式を解きなさい。</vt:lpstr>
      <vt:lpstr>方程式　３ｘ－２ｙ＝ｘ＋ｙ－２０＝５　を解きなさい。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連立方程式</dc:title>
  <dc:creator>kajukun</dc:creator>
  <cp:lastModifiedBy>teacher</cp:lastModifiedBy>
  <cp:revision>58</cp:revision>
  <cp:lastPrinted>2015-05-17T20:50:50Z</cp:lastPrinted>
  <dcterms:created xsi:type="dcterms:W3CDTF">2015-05-17T11:40:10Z</dcterms:created>
  <dcterms:modified xsi:type="dcterms:W3CDTF">2015-06-13T05:32:51Z</dcterms:modified>
</cp:coreProperties>
</file>