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75" r:id="rId4"/>
    <p:sldId id="276" r:id="rId5"/>
    <p:sldId id="278" r:id="rId6"/>
    <p:sldId id="279" r:id="rId7"/>
    <p:sldId id="280" r:id="rId8"/>
    <p:sldId id="263" r:id="rId9"/>
    <p:sldId id="264" r:id="rId10"/>
    <p:sldId id="265" r:id="rId11"/>
    <p:sldId id="257" r:id="rId12"/>
    <p:sldId id="258" r:id="rId13"/>
    <p:sldId id="266" r:id="rId14"/>
    <p:sldId id="259" r:id="rId15"/>
    <p:sldId id="267" r:id="rId16"/>
    <p:sldId id="270" r:id="rId17"/>
    <p:sldId id="268" r:id="rId18"/>
    <p:sldId id="269" r:id="rId19"/>
    <p:sldId id="271" r:id="rId20"/>
    <p:sldId id="272" r:id="rId21"/>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77" autoAdjust="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AFCE6178-2C92-4986-8898-3CAFFCB1522C}" type="datetimeFigureOut">
              <a:rPr kumimoji="1" lang="ja-JP" altLang="en-US" smtClean="0"/>
              <a:t>2023/6/21</a:t>
            </a:fld>
            <a:endParaRPr kumimoji="1" lang="ja-JP" altLang="en-US"/>
          </a:p>
        </p:txBody>
      </p:sp>
      <p:sp>
        <p:nvSpPr>
          <p:cNvPr id="4" name="フッター プレースホルダー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04617B1D-B90A-4D30-977F-6117ABF9AFFE}" type="slidenum">
              <a:rPr kumimoji="1" lang="ja-JP" altLang="en-US" smtClean="0"/>
              <a:t>‹#›</a:t>
            </a:fld>
            <a:endParaRPr kumimoji="1" lang="ja-JP" altLang="en-US"/>
          </a:p>
        </p:txBody>
      </p:sp>
    </p:spTree>
    <p:extLst>
      <p:ext uri="{BB962C8B-B14F-4D97-AF65-F5344CB8AC3E}">
        <p14:creationId xmlns:p14="http://schemas.microsoft.com/office/powerpoint/2010/main" val="1132140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4871" cy="500936"/>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8" y="0"/>
            <a:ext cx="2984871" cy="500936"/>
          </a:xfrm>
          <a:prstGeom prst="rect">
            <a:avLst/>
          </a:prstGeom>
        </p:spPr>
        <p:txBody>
          <a:bodyPr vert="horz" lIns="93113" tIns="46557" rIns="93113" bIns="46557" rtlCol="0"/>
          <a:lstStyle>
            <a:lvl1pPr algn="r">
              <a:defRPr sz="1200"/>
            </a:lvl1pPr>
          </a:lstStyle>
          <a:p>
            <a:fld id="{F3021CD1-5A4B-4E75-B151-82393345F503}" type="datetimeFigureOut">
              <a:rPr kumimoji="1" lang="ja-JP" altLang="en-US" smtClean="0"/>
              <a:t>2023/6/21</a:t>
            </a:fld>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3113" tIns="46557" rIns="93113" bIns="46557" rtlCol="0" anchor="ctr"/>
          <a:lstStyle/>
          <a:p>
            <a:endParaRPr lang="ja-JP" altLang="en-US"/>
          </a:p>
        </p:txBody>
      </p:sp>
      <p:sp>
        <p:nvSpPr>
          <p:cNvPr id="5" name="ノート プレースホルダー 4"/>
          <p:cNvSpPr>
            <a:spLocks noGrp="1"/>
          </p:cNvSpPr>
          <p:nvPr>
            <p:ph type="body" sz="quarter" idx="3"/>
          </p:nvPr>
        </p:nvSpPr>
        <p:spPr>
          <a:xfrm>
            <a:off x="688817" y="4758890"/>
            <a:ext cx="5510530" cy="4508421"/>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6039"/>
            <a:ext cx="2984871" cy="500936"/>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0936"/>
          </a:xfrm>
          <a:prstGeom prst="rect">
            <a:avLst/>
          </a:prstGeom>
        </p:spPr>
        <p:txBody>
          <a:bodyPr vert="horz" lIns="93113" tIns="46557" rIns="93113" bIns="46557" rtlCol="0" anchor="b"/>
          <a:lstStyle>
            <a:lvl1pPr algn="r">
              <a:defRPr sz="1200"/>
            </a:lvl1pPr>
          </a:lstStyle>
          <a:p>
            <a:fld id="{39289752-E120-41D9-B2E6-EB343FA7DB99}" type="slidenum">
              <a:rPr kumimoji="1" lang="ja-JP" altLang="en-US" smtClean="0"/>
              <a:t>‹#›</a:t>
            </a:fld>
            <a:endParaRPr kumimoji="1" lang="ja-JP" altLang="en-US"/>
          </a:p>
        </p:txBody>
      </p:sp>
    </p:spTree>
    <p:extLst>
      <p:ext uri="{BB962C8B-B14F-4D97-AF65-F5344CB8AC3E}">
        <p14:creationId xmlns:p14="http://schemas.microsoft.com/office/powerpoint/2010/main" val="1670393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1</a:t>
            </a:fld>
            <a:endParaRPr kumimoji="1" lang="ja-JP" altLang="en-US"/>
          </a:p>
        </p:txBody>
      </p:sp>
    </p:spTree>
    <p:extLst>
      <p:ext uri="{BB962C8B-B14F-4D97-AF65-F5344CB8AC3E}">
        <p14:creationId xmlns:p14="http://schemas.microsoft.com/office/powerpoint/2010/main" val="323213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11</a:t>
            </a:fld>
            <a:endParaRPr kumimoji="1" lang="ja-JP" altLang="en-US"/>
          </a:p>
        </p:txBody>
      </p:sp>
    </p:spTree>
    <p:extLst>
      <p:ext uri="{BB962C8B-B14F-4D97-AF65-F5344CB8AC3E}">
        <p14:creationId xmlns:p14="http://schemas.microsoft.com/office/powerpoint/2010/main" val="182908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2</a:t>
            </a:fld>
            <a:endParaRPr kumimoji="1" lang="ja-JP" altLang="en-US"/>
          </a:p>
        </p:txBody>
      </p:sp>
    </p:spTree>
    <p:extLst>
      <p:ext uri="{BB962C8B-B14F-4D97-AF65-F5344CB8AC3E}">
        <p14:creationId xmlns:p14="http://schemas.microsoft.com/office/powerpoint/2010/main" val="393907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3</a:t>
            </a:fld>
            <a:endParaRPr kumimoji="1" lang="ja-JP" altLang="en-US"/>
          </a:p>
        </p:txBody>
      </p:sp>
    </p:spTree>
    <p:extLst>
      <p:ext uri="{BB962C8B-B14F-4D97-AF65-F5344CB8AC3E}">
        <p14:creationId xmlns:p14="http://schemas.microsoft.com/office/powerpoint/2010/main" val="343806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4</a:t>
            </a:fld>
            <a:endParaRPr kumimoji="1" lang="ja-JP" altLang="en-US"/>
          </a:p>
        </p:txBody>
      </p:sp>
    </p:spTree>
    <p:extLst>
      <p:ext uri="{BB962C8B-B14F-4D97-AF65-F5344CB8AC3E}">
        <p14:creationId xmlns:p14="http://schemas.microsoft.com/office/powerpoint/2010/main" val="394953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5</a:t>
            </a:fld>
            <a:endParaRPr kumimoji="1" lang="ja-JP" altLang="en-US"/>
          </a:p>
        </p:txBody>
      </p:sp>
    </p:spTree>
    <p:extLst>
      <p:ext uri="{BB962C8B-B14F-4D97-AF65-F5344CB8AC3E}">
        <p14:creationId xmlns:p14="http://schemas.microsoft.com/office/powerpoint/2010/main" val="226060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6</a:t>
            </a:fld>
            <a:endParaRPr kumimoji="1" lang="ja-JP" altLang="en-US"/>
          </a:p>
        </p:txBody>
      </p:sp>
    </p:spTree>
    <p:extLst>
      <p:ext uri="{BB962C8B-B14F-4D97-AF65-F5344CB8AC3E}">
        <p14:creationId xmlns:p14="http://schemas.microsoft.com/office/powerpoint/2010/main" val="196400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289752-E120-41D9-B2E6-EB343FA7DB99}" type="slidenum">
              <a:rPr kumimoji="1" lang="ja-JP" altLang="en-US" smtClean="0"/>
              <a:t>7</a:t>
            </a:fld>
            <a:endParaRPr kumimoji="1" lang="ja-JP" altLang="en-US"/>
          </a:p>
        </p:txBody>
      </p:sp>
    </p:spTree>
    <p:extLst>
      <p:ext uri="{BB962C8B-B14F-4D97-AF65-F5344CB8AC3E}">
        <p14:creationId xmlns:p14="http://schemas.microsoft.com/office/powerpoint/2010/main" val="213306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5460F1-7E7A-40CB-ADB1-35FA101A4A55}" type="slidenum">
              <a:rPr kumimoji="1" lang="ja-JP" altLang="en-US" smtClean="0"/>
              <a:t>8</a:t>
            </a:fld>
            <a:endParaRPr kumimoji="1" lang="ja-JP" altLang="en-US"/>
          </a:p>
        </p:txBody>
      </p:sp>
    </p:spTree>
    <p:extLst>
      <p:ext uri="{BB962C8B-B14F-4D97-AF65-F5344CB8AC3E}">
        <p14:creationId xmlns:p14="http://schemas.microsoft.com/office/powerpoint/2010/main" val="106018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5460F1-7E7A-40CB-ADB1-35FA101A4A55}" type="slidenum">
              <a:rPr kumimoji="1" lang="ja-JP" altLang="en-US" smtClean="0"/>
              <a:t>9</a:t>
            </a:fld>
            <a:endParaRPr kumimoji="1" lang="ja-JP" altLang="en-US"/>
          </a:p>
        </p:txBody>
      </p:sp>
    </p:spTree>
    <p:extLst>
      <p:ext uri="{BB962C8B-B14F-4D97-AF65-F5344CB8AC3E}">
        <p14:creationId xmlns:p14="http://schemas.microsoft.com/office/powerpoint/2010/main" val="106018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231618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5006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153357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13966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74952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181283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17316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149935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338082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126905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D5B7D9-9C9B-44DB-B315-2311A28BBD9A}" type="datetimeFigureOut">
              <a:rPr kumimoji="1" lang="ja-JP" altLang="en-US" smtClean="0"/>
              <a:t>2023/6/21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338991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5B7D9-9C9B-44DB-B315-2311A28BBD9A}" type="datetimeFigureOut">
              <a:rPr kumimoji="1" lang="ja-JP" altLang="en-US" smtClean="0"/>
              <a:t>2023/6/21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6BF5-8F00-4700-825E-DCA3FFE692C3}" type="slidenum">
              <a:rPr kumimoji="1" lang="ja-JP" altLang="en-US" smtClean="0"/>
              <a:t>‹#›</a:t>
            </a:fld>
            <a:endParaRPr kumimoji="1" lang="ja-JP" altLang="en-US"/>
          </a:p>
        </p:txBody>
      </p:sp>
    </p:spTree>
    <p:extLst>
      <p:ext uri="{BB962C8B-B14F-4D97-AF65-F5344CB8AC3E}">
        <p14:creationId xmlns:p14="http://schemas.microsoft.com/office/powerpoint/2010/main" val="11385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hyperlink" Target="http://www.google.co.jp/url?sa=i&amp;rct=j&amp;q=&amp;esrc=s&amp;source=images&amp;cd=&amp;cad=rja&amp;uact=8&amp;ved=0CAcQjRw&amp;url=http://otona-bukatsu.blog.so-net.ne.jp/2010-06-09&amp;ei=6nV1VajAGcXamAWOpYKAAg&amp;bvm=bv.95039771,d.dGY&amp;psig=AFQjCNHxUMQ3fXNhjZvTfVhgsXswxTfNmA&amp;ust=1433847619829529"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hyperlink" Target="http://www.google.co.jp/url?sa=i&amp;rct=j&amp;q=&amp;source=images&amp;cd=&amp;cad=rja&amp;docid=NF7hkpkMKX9kvM&amp;tbnid=MJR_kDHWV_4oLM:&amp;ved=0CAUQjRw&amp;url=http://www.winbell-7.com/winbellgk/sanzyutu/html/winbellgk/sanzyutu/bunpai/bunpai-1.html&amp;ei=Ss-3Ub3DLYmCkwXO-4H4Dg&amp;bvm=bv.47810305,d.dGI&amp;psig=AFQjCNFeqagRNAvWx851UzDYhNmlJzoRPg&amp;ust=137108690350304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jp/url?sa=i&amp;rct=j&amp;q=&amp;source=images&amp;cd=&amp;cad=rja&amp;docid=NF7hkpkMKX9kvM&amp;tbnid=MJR_kDHWV_4oLM:&amp;ved=0CAUQjRw&amp;url=http://www.winbell-7.com/winbellgk/sanzyutu/html/winbellgk/sanzyutu/bunpai/bunpai-1.html&amp;ei=Ss-3Ub3DLYmCkwXO-4H4Dg&amp;bvm=bv.47810305,d.dGI&amp;psig=AFQjCNFeqagRNAvWx851UzDYhNmlJzoRPg&amp;ust=137108690350304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4.jpe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7.jpe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CAcQjRw&amp;url=http://japaneseclass.jp/trends/about/%E8%BB%8A%E3%81%84%E3%81%99%E3%83%90%E3%82%B9%E3%82%B1&amp;ei=-bpvVdndE5K78gXVpIDICw&amp;bvm=bv.94911696,d.dGc&amp;psig=AFQjCNGHmCNpUNwAnOxE7wm2JHYRR610iA&amp;ust=143347202186226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892" y="260649"/>
            <a:ext cx="7772400" cy="1152127"/>
          </a:xfrm>
        </p:spPr>
        <p:txBody>
          <a:bodyPr>
            <a:normAutofit/>
          </a:bodyPr>
          <a:lstStyle/>
          <a:p>
            <a:r>
              <a:rPr kumimoji="1" lang="ja-JP" altLang="en-US" sz="6600" dirty="0"/>
              <a:t>連立方程式の利用</a:t>
            </a:r>
          </a:p>
        </p:txBody>
      </p:sp>
      <p:sp>
        <p:nvSpPr>
          <p:cNvPr id="3" name="サブタイトル 2"/>
          <p:cNvSpPr>
            <a:spLocks noGrp="1"/>
          </p:cNvSpPr>
          <p:nvPr>
            <p:ph type="subTitle" idx="1"/>
          </p:nvPr>
        </p:nvSpPr>
        <p:spPr>
          <a:xfrm>
            <a:off x="467544" y="1484784"/>
            <a:ext cx="8280920" cy="2400672"/>
          </a:xfrm>
          <a:solidFill>
            <a:srgbClr val="FFFF00"/>
          </a:solidFill>
        </p:spPr>
        <p:txBody>
          <a:bodyPr>
            <a:normAutofit/>
          </a:bodyPr>
          <a:lstStyle/>
          <a:p>
            <a:r>
              <a:rPr kumimoji="1" lang="ja-JP" altLang="en-US" sz="4000" dirty="0">
                <a:solidFill>
                  <a:schemeClr val="tx1"/>
                </a:solidFill>
              </a:rPr>
              <a:t>本時の目標</a:t>
            </a:r>
            <a:endParaRPr kumimoji="1" lang="en-US" altLang="ja-JP" sz="4000" dirty="0">
              <a:solidFill>
                <a:schemeClr val="tx1"/>
              </a:solidFill>
            </a:endParaRPr>
          </a:p>
          <a:p>
            <a:pPr algn="l"/>
            <a:r>
              <a:rPr kumimoji="1" lang="ja-JP" altLang="en-US" sz="4000" dirty="0">
                <a:solidFill>
                  <a:schemeClr val="tx1"/>
                </a:solidFill>
              </a:rPr>
              <a:t>連立方程式を利用して、身の回りの問題を解決することができる。</a:t>
            </a:r>
          </a:p>
        </p:txBody>
      </p:sp>
      <p:pic>
        <p:nvPicPr>
          <p:cNvPr id="3075" name="Picture 3" descr="C:\Users\teacher\AppData\Local\Microsoft\Windows\Temporary Internet Files\Content.IE5\9IPCJ38I\MC90044633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56992"/>
            <a:ext cx="720080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eacher\AppData\Local\Microsoft\Windows\Temporary Internet Files\Content.IE5\EJDYMF9W\MC9000569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565" y="4943966"/>
            <a:ext cx="1687068" cy="161574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eacher\AppData\Local\Microsoft\Windows\Temporary Internet Files\Content.IE5\9IPCJ38I\MC90019173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261" y="4943966"/>
            <a:ext cx="1865369" cy="170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5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41" y="-28285"/>
            <a:ext cx="6294182" cy="3645024"/>
          </a:xfrm>
        </p:spPr>
        <p:txBody>
          <a:bodyPr>
            <a:normAutofit/>
          </a:bodyPr>
          <a:lstStyle/>
          <a:p>
            <a:pPr algn="l"/>
            <a:r>
              <a:rPr kumimoji="1" lang="ja-JP" altLang="en-US" sz="2800" dirty="0"/>
              <a:t>全長</a:t>
            </a:r>
            <a:r>
              <a:rPr kumimoji="1" lang="en-US" altLang="ja-JP" sz="2800" dirty="0"/>
              <a:t>100㎞</a:t>
            </a:r>
            <a:r>
              <a:rPr kumimoji="1" lang="ja-JP" altLang="en-US" sz="2800" dirty="0"/>
              <a:t>のコースを、スタートから</a:t>
            </a:r>
            <a:r>
              <a:rPr kumimoji="1" lang="en-US" altLang="ja-JP" sz="2800" dirty="0"/>
              <a:t>A</a:t>
            </a:r>
            <a:r>
              <a:rPr kumimoji="1" lang="ja-JP" altLang="en-US" sz="2800" dirty="0"/>
              <a:t>地点までは自転車で進み、</a:t>
            </a:r>
            <a:r>
              <a:rPr kumimoji="1" lang="en-US" altLang="ja-JP" sz="2800" dirty="0"/>
              <a:t>A</a:t>
            </a:r>
            <a:r>
              <a:rPr kumimoji="1" lang="ja-JP" altLang="en-US" sz="2800" dirty="0"/>
              <a:t>地点から先は、自転車を降りて走りました。</a:t>
            </a:r>
            <a:br>
              <a:rPr kumimoji="1" lang="en-US" altLang="ja-JP" sz="2800" dirty="0"/>
            </a:br>
            <a:r>
              <a:rPr lang="ja-JP" altLang="en-US" sz="2800" dirty="0"/>
              <a:t>　</a:t>
            </a:r>
            <a:r>
              <a:rPr kumimoji="1" lang="ja-JP" altLang="en-US" sz="2800" dirty="0"/>
              <a:t>自転車では時速</a:t>
            </a:r>
            <a:r>
              <a:rPr kumimoji="1" lang="en-US" altLang="ja-JP" sz="2800" dirty="0"/>
              <a:t>20㎞</a:t>
            </a:r>
            <a:r>
              <a:rPr kumimoji="1" lang="ja-JP" altLang="en-US" sz="2800" dirty="0" err="1"/>
              <a:t>、</a:t>
            </a:r>
            <a:r>
              <a:rPr kumimoji="1" lang="ja-JP" altLang="en-US" sz="2800" dirty="0"/>
              <a:t>降りてからは時速</a:t>
            </a:r>
            <a:r>
              <a:rPr kumimoji="1" lang="en-US" altLang="ja-JP" sz="2800" dirty="0"/>
              <a:t>12㎞</a:t>
            </a:r>
            <a:r>
              <a:rPr kumimoji="1" lang="ja-JP" altLang="en-US" sz="2800" dirty="0"/>
              <a:t>で走って、</a:t>
            </a:r>
            <a:r>
              <a:rPr lang="en-US" altLang="ja-JP" sz="2800" dirty="0"/>
              <a:t>6</a:t>
            </a:r>
            <a:r>
              <a:rPr kumimoji="1" lang="ja-JP" altLang="en-US" sz="2800" dirty="0"/>
              <a:t>時間でゴールしました。</a:t>
            </a:r>
            <a:br>
              <a:rPr kumimoji="1" lang="en-US" altLang="ja-JP" sz="2800" dirty="0"/>
            </a:br>
            <a:r>
              <a:rPr lang="ja-JP" altLang="en-US" sz="2800" dirty="0"/>
              <a:t>　自転車で進んだ道のりと、走った道のりを求めなさい。</a:t>
            </a:r>
            <a:endParaRPr kumimoji="1" lang="ja-JP" altLang="en-US" sz="2800" dirty="0"/>
          </a:p>
        </p:txBody>
      </p:sp>
      <p:pic>
        <p:nvPicPr>
          <p:cNvPr id="1026" name="Picture 2" descr="http://otona-bukatsu.c.blog.so-net.ne.jp/_images/blog/_3ec/otona-bukatsu/E38393E3839BE383AD_0001.jpg?c=a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823" y="13772"/>
            <a:ext cx="2802177" cy="39330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225724" y="3388301"/>
            <a:ext cx="6524958" cy="1683648"/>
            <a:chOff x="1385737" y="2700987"/>
            <a:chExt cx="6524958" cy="1683648"/>
          </a:xfrm>
        </p:grpSpPr>
        <p:pic>
          <p:nvPicPr>
            <p:cNvPr id="6" name="Picture 2" descr="http://www.winbell-7.com/winbellgk/sanzyutu/html/winbellgk/sanzyutu/bunpai/bunpai-1.gi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47" t="9494" r="27803" b="72000"/>
            <a:stretch/>
          </p:blipFill>
          <p:spPr bwMode="auto">
            <a:xfrm>
              <a:off x="1385737" y="2914063"/>
              <a:ext cx="6524958" cy="122413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779448" y="3799860"/>
              <a:ext cx="421910" cy="584775"/>
            </a:xfrm>
            <a:prstGeom prst="rect">
              <a:avLst/>
            </a:prstGeom>
            <a:noFill/>
          </p:spPr>
          <p:txBody>
            <a:bodyPr wrap="none" rtlCol="0">
              <a:spAutoFit/>
            </a:bodyPr>
            <a:lstStyle/>
            <a:p>
              <a:r>
                <a:rPr kumimoji="1" lang="en-US" altLang="ja-JP" sz="3200" dirty="0"/>
                <a:t>A</a:t>
              </a:r>
              <a:endParaRPr kumimoji="1" lang="ja-JP" altLang="en-US" sz="3200" dirty="0"/>
            </a:p>
          </p:txBody>
        </p:sp>
        <p:cxnSp>
          <p:nvCxnSpPr>
            <p:cNvPr id="10" name="直線コネクタ 9"/>
            <p:cNvCxnSpPr/>
            <p:nvPr/>
          </p:nvCxnSpPr>
          <p:spPr>
            <a:xfrm>
              <a:off x="3995953" y="3441948"/>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26296" y="2700987"/>
              <a:ext cx="1324402" cy="584775"/>
            </a:xfrm>
            <a:prstGeom prst="rect">
              <a:avLst/>
            </a:prstGeom>
            <a:solidFill>
              <a:schemeClr val="bg1"/>
            </a:solidFill>
          </p:spPr>
          <p:txBody>
            <a:bodyPr wrap="none" rtlCol="0">
              <a:spAutoFit/>
            </a:bodyPr>
            <a:lstStyle/>
            <a:p>
              <a:r>
                <a:rPr kumimoji="1" lang="en-US" altLang="ja-JP" sz="3200" dirty="0"/>
                <a:t>100km</a:t>
              </a:r>
              <a:endParaRPr kumimoji="1" lang="ja-JP" altLang="en-US" sz="3200" dirty="0"/>
            </a:p>
          </p:txBody>
        </p:sp>
      </p:grpSp>
      <p:cxnSp>
        <p:nvCxnSpPr>
          <p:cNvPr id="12" name="直線コネクタ 11"/>
          <p:cNvCxnSpPr/>
          <p:nvPr/>
        </p:nvCxnSpPr>
        <p:spPr>
          <a:xfrm>
            <a:off x="387327" y="5100031"/>
            <a:ext cx="59476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766283" y="4913244"/>
            <a:ext cx="1148071" cy="523220"/>
          </a:xfrm>
          <a:prstGeom prst="rect">
            <a:avLst/>
          </a:prstGeom>
          <a:solidFill>
            <a:schemeClr val="bg1"/>
          </a:solidFill>
        </p:spPr>
        <p:txBody>
          <a:bodyPr wrap="none" rtlCol="0">
            <a:spAutoFit/>
          </a:bodyPr>
          <a:lstStyle/>
          <a:p>
            <a:r>
              <a:rPr lang="ja-JP" altLang="en-US" sz="2800" dirty="0">
                <a:solidFill>
                  <a:srgbClr val="FF0000"/>
                </a:solidFill>
              </a:rPr>
              <a:t>６</a:t>
            </a:r>
            <a:r>
              <a:rPr kumimoji="1" lang="ja-JP" altLang="en-US" sz="2800">
                <a:solidFill>
                  <a:srgbClr val="FF0000"/>
                </a:solidFill>
              </a:rPr>
              <a:t>時間</a:t>
            </a:r>
            <a:endParaRPr kumimoji="1" lang="ja-JP" altLang="en-US" sz="2800" dirty="0">
              <a:solidFill>
                <a:srgbClr val="FF0000"/>
              </a:solidFill>
            </a:endParaRPr>
          </a:p>
        </p:txBody>
      </p:sp>
      <p:sp>
        <p:nvSpPr>
          <p:cNvPr id="14" name="テキスト ボックス 13"/>
          <p:cNvSpPr txBox="1"/>
          <p:nvPr/>
        </p:nvSpPr>
        <p:spPr>
          <a:xfrm>
            <a:off x="639406" y="4451579"/>
            <a:ext cx="1980029" cy="461665"/>
          </a:xfrm>
          <a:prstGeom prst="rect">
            <a:avLst/>
          </a:prstGeom>
          <a:solidFill>
            <a:schemeClr val="bg1"/>
          </a:solidFill>
        </p:spPr>
        <p:txBody>
          <a:bodyPr wrap="none" rtlCol="0">
            <a:spAutoFit/>
          </a:bodyPr>
          <a:lstStyle/>
          <a:p>
            <a:r>
              <a:rPr kumimoji="1" lang="ja-JP" altLang="en-US" sz="2400" dirty="0"/>
              <a:t>時速</a:t>
            </a:r>
            <a:r>
              <a:rPr kumimoji="1" lang="en-US" altLang="ja-JP" sz="2400" dirty="0"/>
              <a:t>20km</a:t>
            </a:r>
            <a:r>
              <a:rPr kumimoji="1" lang="ja-JP" altLang="en-US" sz="2400" dirty="0"/>
              <a:t>　→</a:t>
            </a:r>
          </a:p>
        </p:txBody>
      </p:sp>
      <p:sp>
        <p:nvSpPr>
          <p:cNvPr id="15" name="テキスト ボックス 14"/>
          <p:cNvSpPr txBox="1"/>
          <p:nvPr/>
        </p:nvSpPr>
        <p:spPr>
          <a:xfrm>
            <a:off x="3189094" y="4467944"/>
            <a:ext cx="1980029" cy="461665"/>
          </a:xfrm>
          <a:prstGeom prst="rect">
            <a:avLst/>
          </a:prstGeom>
          <a:solidFill>
            <a:schemeClr val="bg1"/>
          </a:solidFill>
        </p:spPr>
        <p:txBody>
          <a:bodyPr wrap="none" rtlCol="0">
            <a:spAutoFit/>
          </a:bodyPr>
          <a:lstStyle/>
          <a:p>
            <a:r>
              <a:rPr kumimoji="1" lang="ja-JP" altLang="en-US" sz="2400" dirty="0"/>
              <a:t>時速</a:t>
            </a:r>
            <a:r>
              <a:rPr kumimoji="1" lang="en-US" altLang="ja-JP" sz="2400" dirty="0"/>
              <a:t>12km</a:t>
            </a:r>
            <a:r>
              <a:rPr kumimoji="1" lang="ja-JP" altLang="en-US" sz="2400" dirty="0"/>
              <a:t>　→</a:t>
            </a:r>
          </a:p>
        </p:txBody>
      </p:sp>
      <p:sp>
        <p:nvSpPr>
          <p:cNvPr id="16" name="テキスト ボックス 15"/>
          <p:cNvSpPr txBox="1"/>
          <p:nvPr/>
        </p:nvSpPr>
        <p:spPr>
          <a:xfrm>
            <a:off x="1469761" y="3832252"/>
            <a:ext cx="1149674" cy="584775"/>
          </a:xfrm>
          <a:prstGeom prst="rect">
            <a:avLst/>
          </a:prstGeom>
          <a:noFill/>
        </p:spPr>
        <p:txBody>
          <a:bodyPr wrap="none" rtlCol="0">
            <a:spAutoFit/>
          </a:bodyPr>
          <a:lstStyle/>
          <a:p>
            <a:r>
              <a:rPr kumimoji="1" lang="en-US" altLang="ja-JP" sz="3200" dirty="0">
                <a:solidFill>
                  <a:srgbClr val="FF0000"/>
                </a:solidFill>
              </a:rPr>
              <a:t>x</a:t>
            </a:r>
            <a:r>
              <a:rPr kumimoji="1" lang="ja-JP" altLang="en-US" sz="3200" dirty="0"/>
              <a:t>　</a:t>
            </a:r>
            <a:r>
              <a:rPr kumimoji="1" lang="en-US" altLang="ja-JP" sz="3200" dirty="0"/>
              <a:t>km</a:t>
            </a:r>
            <a:endParaRPr kumimoji="1" lang="ja-JP" altLang="en-US" sz="3200" dirty="0"/>
          </a:p>
        </p:txBody>
      </p:sp>
      <p:sp>
        <p:nvSpPr>
          <p:cNvPr id="17" name="テキスト ボックス 16"/>
          <p:cNvSpPr txBox="1"/>
          <p:nvPr/>
        </p:nvSpPr>
        <p:spPr>
          <a:xfrm>
            <a:off x="3949827" y="3832251"/>
            <a:ext cx="1157689" cy="584775"/>
          </a:xfrm>
          <a:prstGeom prst="rect">
            <a:avLst/>
          </a:prstGeom>
          <a:noFill/>
        </p:spPr>
        <p:txBody>
          <a:bodyPr wrap="none" rtlCol="0">
            <a:spAutoFit/>
          </a:bodyPr>
          <a:lstStyle/>
          <a:p>
            <a:r>
              <a:rPr kumimoji="1" lang="en-US" altLang="ja-JP" sz="3200" dirty="0">
                <a:solidFill>
                  <a:srgbClr val="FF0000"/>
                </a:solidFill>
              </a:rPr>
              <a:t>y</a:t>
            </a:r>
            <a:r>
              <a:rPr kumimoji="1" lang="ja-JP" altLang="en-US" sz="3200" dirty="0"/>
              <a:t>　</a:t>
            </a:r>
            <a:r>
              <a:rPr kumimoji="1" lang="en-US" altLang="ja-JP" sz="3200" dirty="0"/>
              <a:t>km</a:t>
            </a:r>
            <a:endParaRPr kumimoji="1" lang="ja-JP" altLang="en-US" sz="3200" dirty="0"/>
          </a:p>
        </p:txBody>
      </p:sp>
      <p:pic>
        <p:nvPicPr>
          <p:cNvPr id="1027" name="Picture 3" descr="C:\Users\teacher\AppData\Local\Microsoft\Windows\Temporary Internet Files\Content.IE5\RO29ZX8Q\cyclist-black-silhouette-clipart[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387"/>
          <a:stretch/>
        </p:blipFill>
        <p:spPr bwMode="auto">
          <a:xfrm>
            <a:off x="206227" y="3574136"/>
            <a:ext cx="1006458" cy="783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eacher\AppData\Local\Microsoft\Windows\Temporary Internet Files\Content.IE5\4IEGVB0E\gi01e201308210700[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0103"/>
          <a:stretch/>
        </p:blipFill>
        <p:spPr bwMode="auto">
          <a:xfrm flipH="1">
            <a:off x="2481826" y="3468652"/>
            <a:ext cx="559962" cy="93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05556E-6 3.88156E-6 L 0.22777 -0.0044 " pathEditMode="relative" rAng="0" ptsTypes="AA">
                                      <p:cBhvr>
                                        <p:cTn id="31" dur="2000" fill="hold"/>
                                        <p:tgtEl>
                                          <p:spTgt spid="1027"/>
                                        </p:tgtEl>
                                        <p:attrNameLst>
                                          <p:attrName>ppt_x</p:attrName>
                                          <p:attrName>ppt_y</p:attrName>
                                        </p:attrNameLst>
                                      </p:cBhvr>
                                      <p:rCtr x="11389" y="-231"/>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00347 -0.00023 L 0.39271 -0.00046 " pathEditMode="relative" rAng="0" ptsTypes="AA">
                                      <p:cBhvr>
                                        <p:cTn id="40" dur="5000" fill="hold"/>
                                        <p:tgtEl>
                                          <p:spTgt spid="1028"/>
                                        </p:tgtEl>
                                        <p:attrNameLst>
                                          <p:attrName>ppt_x</p:attrName>
                                          <p:attrName>ppt_y</p:attrName>
                                        </p:attrNameLst>
                                      </p:cBhvr>
                                      <p:rCtr x="19462" y="-23"/>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1079755" y="2140128"/>
            <a:ext cx="7026552" cy="1762960"/>
            <a:chOff x="1086282" y="2621675"/>
            <a:chExt cx="7026552" cy="1762960"/>
          </a:xfrm>
        </p:grpSpPr>
        <p:pic>
          <p:nvPicPr>
            <p:cNvPr id="1026" name="Picture 2" descr="http://www.winbell-7.com/winbellgk/sanzyutu/html/winbellgk/sanzyutu/bunpai/bunpai-1.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47" t="9494" r="27803" b="72000"/>
            <a:stretch/>
          </p:blipFill>
          <p:spPr bwMode="auto">
            <a:xfrm>
              <a:off x="1385737" y="2914063"/>
              <a:ext cx="6524958" cy="122413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086282" y="3308569"/>
              <a:ext cx="421910" cy="584775"/>
            </a:xfrm>
            <a:prstGeom prst="rect">
              <a:avLst/>
            </a:prstGeom>
            <a:noFill/>
          </p:spPr>
          <p:txBody>
            <a:bodyPr wrap="none" rtlCol="0">
              <a:spAutoFit/>
            </a:bodyPr>
            <a:lstStyle/>
            <a:p>
              <a:r>
                <a:rPr kumimoji="1" lang="en-US" altLang="ja-JP" sz="3200" dirty="0"/>
                <a:t>A</a:t>
              </a:r>
              <a:endParaRPr kumimoji="1" lang="ja-JP" altLang="en-US" sz="3200" dirty="0"/>
            </a:p>
          </p:txBody>
        </p:sp>
        <p:sp>
          <p:nvSpPr>
            <p:cNvPr id="7" name="テキスト ボックス 6"/>
            <p:cNvSpPr txBox="1"/>
            <p:nvPr/>
          </p:nvSpPr>
          <p:spPr>
            <a:xfrm>
              <a:off x="3779448" y="3799860"/>
              <a:ext cx="407484" cy="584775"/>
            </a:xfrm>
            <a:prstGeom prst="rect">
              <a:avLst/>
            </a:prstGeom>
            <a:noFill/>
          </p:spPr>
          <p:txBody>
            <a:bodyPr wrap="none" rtlCol="0">
              <a:spAutoFit/>
            </a:bodyPr>
            <a:lstStyle/>
            <a:p>
              <a:r>
                <a:rPr kumimoji="1" lang="en-US" altLang="ja-JP" sz="3200" dirty="0"/>
                <a:t>B</a:t>
              </a:r>
              <a:endParaRPr kumimoji="1" lang="ja-JP" altLang="en-US" sz="3200" dirty="0"/>
            </a:p>
          </p:txBody>
        </p:sp>
        <p:sp>
          <p:nvSpPr>
            <p:cNvPr id="8" name="テキスト ボックス 7"/>
            <p:cNvSpPr txBox="1"/>
            <p:nvPr/>
          </p:nvSpPr>
          <p:spPr>
            <a:xfrm>
              <a:off x="7708556" y="3314373"/>
              <a:ext cx="404278" cy="584775"/>
            </a:xfrm>
            <a:prstGeom prst="rect">
              <a:avLst/>
            </a:prstGeom>
            <a:noFill/>
          </p:spPr>
          <p:txBody>
            <a:bodyPr wrap="none" rtlCol="0">
              <a:spAutoFit/>
            </a:bodyPr>
            <a:lstStyle/>
            <a:p>
              <a:r>
                <a:rPr kumimoji="1" lang="en-US" altLang="ja-JP" sz="3200" dirty="0"/>
                <a:t>C</a:t>
              </a:r>
              <a:endParaRPr kumimoji="1" lang="ja-JP" altLang="en-US" sz="3200" dirty="0"/>
            </a:p>
          </p:txBody>
        </p:sp>
        <p:cxnSp>
          <p:nvCxnSpPr>
            <p:cNvPr id="18" name="直線コネクタ 17"/>
            <p:cNvCxnSpPr/>
            <p:nvPr/>
          </p:nvCxnSpPr>
          <p:spPr>
            <a:xfrm>
              <a:off x="3995953" y="3441948"/>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858966" y="2621675"/>
              <a:ext cx="1324402" cy="584775"/>
            </a:xfrm>
            <a:prstGeom prst="rect">
              <a:avLst/>
            </a:prstGeom>
            <a:solidFill>
              <a:schemeClr val="bg1"/>
            </a:solidFill>
          </p:spPr>
          <p:txBody>
            <a:bodyPr wrap="none" rtlCol="0">
              <a:spAutoFit/>
            </a:bodyPr>
            <a:lstStyle/>
            <a:p>
              <a:r>
                <a:rPr kumimoji="1" lang="en-US" altLang="ja-JP" sz="3200" dirty="0"/>
                <a:t>170km</a:t>
              </a:r>
              <a:endParaRPr kumimoji="1" lang="ja-JP" altLang="en-US" sz="3200" dirty="0"/>
            </a:p>
          </p:txBody>
        </p:sp>
      </p:grpSp>
      <p:sp>
        <p:nvSpPr>
          <p:cNvPr id="3" name="コンテンツ プレースホルダー 2"/>
          <p:cNvSpPr>
            <a:spLocks noGrp="1"/>
          </p:cNvSpPr>
          <p:nvPr>
            <p:ph idx="1"/>
          </p:nvPr>
        </p:nvSpPr>
        <p:spPr>
          <a:xfrm>
            <a:off x="107504" y="116633"/>
            <a:ext cx="8928992" cy="2088232"/>
          </a:xfrm>
        </p:spPr>
        <p:txBody>
          <a:bodyPr>
            <a:normAutofit lnSpcReduction="10000"/>
          </a:bodyPr>
          <a:lstStyle/>
          <a:p>
            <a:pPr marL="0" indent="0">
              <a:buNone/>
            </a:pPr>
            <a:r>
              <a:rPr kumimoji="1" lang="ja-JP" altLang="en-US" dirty="0"/>
              <a:t>問</a:t>
            </a:r>
            <a:r>
              <a:rPr kumimoji="1" lang="en-US" altLang="ja-JP" dirty="0"/>
              <a:t>3</a:t>
            </a:r>
            <a:r>
              <a:rPr kumimoji="1" lang="ja-JP" altLang="en-US" dirty="0"/>
              <a:t>　</a:t>
            </a:r>
            <a:r>
              <a:rPr kumimoji="1" lang="en-US" altLang="ja-JP" dirty="0"/>
              <a:t>A</a:t>
            </a:r>
            <a:r>
              <a:rPr kumimoji="1" lang="ja-JP" altLang="en-US" dirty="0"/>
              <a:t>地点から</a:t>
            </a:r>
            <a:r>
              <a:rPr kumimoji="1" lang="en-US" altLang="ja-JP" dirty="0"/>
              <a:t>B</a:t>
            </a:r>
            <a:r>
              <a:rPr kumimoji="1" lang="ja-JP" altLang="en-US" dirty="0"/>
              <a:t>地点を経て</a:t>
            </a:r>
            <a:r>
              <a:rPr kumimoji="1" lang="en-US" altLang="ja-JP" dirty="0"/>
              <a:t>C</a:t>
            </a:r>
            <a:r>
              <a:rPr kumimoji="1" lang="ja-JP" altLang="en-US" dirty="0"/>
              <a:t>地点まで、</a:t>
            </a:r>
            <a:r>
              <a:rPr kumimoji="1" lang="en-US" altLang="ja-JP" dirty="0"/>
              <a:t>170km</a:t>
            </a:r>
            <a:r>
              <a:rPr kumimoji="1" lang="ja-JP" altLang="en-US" dirty="0"/>
              <a:t>の道のりを自動車で行くのに、</a:t>
            </a:r>
            <a:r>
              <a:rPr kumimoji="1" lang="en-US" altLang="ja-JP" dirty="0"/>
              <a:t>A,B</a:t>
            </a:r>
            <a:r>
              <a:rPr kumimoji="1" lang="ja-JP" altLang="en-US" dirty="0"/>
              <a:t>間を時速</a:t>
            </a:r>
            <a:r>
              <a:rPr kumimoji="1" lang="en-US" altLang="ja-JP" dirty="0"/>
              <a:t>30km</a:t>
            </a:r>
            <a:r>
              <a:rPr kumimoji="1" lang="ja-JP" altLang="en-US" dirty="0" err="1"/>
              <a:t>、</a:t>
            </a:r>
            <a:r>
              <a:rPr kumimoji="1" lang="en-US" altLang="ja-JP" dirty="0"/>
              <a:t>B,C</a:t>
            </a:r>
            <a:r>
              <a:rPr lang="ja-JP" altLang="en-US" dirty="0"/>
              <a:t>間</a:t>
            </a:r>
            <a:r>
              <a:rPr kumimoji="1" lang="ja-JP" altLang="en-US" dirty="0"/>
              <a:t>を時速</a:t>
            </a:r>
            <a:r>
              <a:rPr kumimoji="1" lang="en-US" altLang="ja-JP" dirty="0"/>
              <a:t>70km</a:t>
            </a:r>
            <a:r>
              <a:rPr kumimoji="1" lang="ja-JP" altLang="en-US" dirty="0"/>
              <a:t>で進むと、</a:t>
            </a:r>
            <a:r>
              <a:rPr kumimoji="1" lang="en-US" altLang="ja-JP" dirty="0"/>
              <a:t>3</a:t>
            </a:r>
            <a:r>
              <a:rPr kumimoji="1" lang="ja-JP" altLang="en-US" dirty="0"/>
              <a:t>時間かかりました。</a:t>
            </a:r>
            <a:endParaRPr kumimoji="1" lang="en-US" altLang="ja-JP" dirty="0"/>
          </a:p>
          <a:p>
            <a:pPr marL="0" indent="0">
              <a:buNone/>
            </a:pPr>
            <a:r>
              <a:rPr lang="ja-JP" altLang="en-US" dirty="0"/>
              <a:t>　</a:t>
            </a:r>
            <a:r>
              <a:rPr lang="en-US" altLang="ja-JP" dirty="0"/>
              <a:t>A,B</a:t>
            </a:r>
            <a:r>
              <a:rPr lang="ja-JP" altLang="en-US" dirty="0"/>
              <a:t>間、</a:t>
            </a:r>
            <a:r>
              <a:rPr lang="en-US" altLang="ja-JP" dirty="0"/>
              <a:t>B,C</a:t>
            </a:r>
            <a:r>
              <a:rPr lang="ja-JP" altLang="en-US" dirty="0"/>
              <a:t>間の道のりを、それぞれ求めなさい。</a:t>
            </a:r>
            <a:endParaRPr kumimoji="1" lang="ja-JP" altLang="en-US" dirty="0"/>
          </a:p>
        </p:txBody>
      </p:sp>
      <p:cxnSp>
        <p:nvCxnSpPr>
          <p:cNvPr id="10" name="直線コネクタ 9"/>
          <p:cNvCxnSpPr/>
          <p:nvPr/>
        </p:nvCxnSpPr>
        <p:spPr>
          <a:xfrm>
            <a:off x="1540813" y="3931170"/>
            <a:ext cx="59476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919769" y="3744383"/>
            <a:ext cx="1085554" cy="523220"/>
          </a:xfrm>
          <a:prstGeom prst="rect">
            <a:avLst/>
          </a:prstGeom>
          <a:solidFill>
            <a:schemeClr val="bg1"/>
          </a:solidFill>
        </p:spPr>
        <p:txBody>
          <a:bodyPr wrap="none" rtlCol="0">
            <a:spAutoFit/>
          </a:bodyPr>
          <a:lstStyle/>
          <a:p>
            <a:r>
              <a:rPr kumimoji="1" lang="en-US" altLang="ja-JP" sz="2800" dirty="0">
                <a:solidFill>
                  <a:srgbClr val="FF0000"/>
                </a:solidFill>
              </a:rPr>
              <a:t>3</a:t>
            </a:r>
            <a:r>
              <a:rPr kumimoji="1" lang="ja-JP" altLang="en-US" sz="2800" dirty="0">
                <a:solidFill>
                  <a:srgbClr val="FF0000"/>
                </a:solidFill>
              </a:rPr>
              <a:t>時間</a:t>
            </a:r>
          </a:p>
        </p:txBody>
      </p:sp>
      <p:sp>
        <p:nvSpPr>
          <p:cNvPr id="21" name="テキスト ボックス 20"/>
          <p:cNvSpPr txBox="1"/>
          <p:nvPr/>
        </p:nvSpPr>
        <p:spPr>
          <a:xfrm>
            <a:off x="1792892" y="3282718"/>
            <a:ext cx="1980029" cy="461665"/>
          </a:xfrm>
          <a:prstGeom prst="rect">
            <a:avLst/>
          </a:prstGeom>
          <a:solidFill>
            <a:schemeClr val="bg1"/>
          </a:solidFill>
        </p:spPr>
        <p:txBody>
          <a:bodyPr wrap="none" rtlCol="0">
            <a:spAutoFit/>
          </a:bodyPr>
          <a:lstStyle/>
          <a:p>
            <a:r>
              <a:rPr kumimoji="1" lang="ja-JP" altLang="en-US" sz="2400" dirty="0"/>
              <a:t>時速</a:t>
            </a:r>
            <a:r>
              <a:rPr kumimoji="1" lang="en-US" altLang="ja-JP" sz="2400" dirty="0"/>
              <a:t>30km</a:t>
            </a:r>
            <a:r>
              <a:rPr kumimoji="1" lang="ja-JP" altLang="en-US" sz="2400" dirty="0"/>
              <a:t>　→</a:t>
            </a:r>
          </a:p>
        </p:txBody>
      </p:sp>
      <p:sp>
        <p:nvSpPr>
          <p:cNvPr id="22" name="テキスト ボックス 21"/>
          <p:cNvSpPr txBox="1"/>
          <p:nvPr/>
        </p:nvSpPr>
        <p:spPr>
          <a:xfrm>
            <a:off x="4342580" y="3299083"/>
            <a:ext cx="1980029" cy="461665"/>
          </a:xfrm>
          <a:prstGeom prst="rect">
            <a:avLst/>
          </a:prstGeom>
          <a:solidFill>
            <a:schemeClr val="bg1"/>
          </a:solidFill>
        </p:spPr>
        <p:txBody>
          <a:bodyPr wrap="none" rtlCol="0">
            <a:spAutoFit/>
          </a:bodyPr>
          <a:lstStyle/>
          <a:p>
            <a:r>
              <a:rPr kumimoji="1" lang="ja-JP" altLang="en-US" sz="2400" dirty="0"/>
              <a:t>時速</a:t>
            </a:r>
            <a:r>
              <a:rPr kumimoji="1" lang="en-US" altLang="ja-JP" sz="2400" dirty="0"/>
              <a:t>70km</a:t>
            </a:r>
            <a:r>
              <a:rPr kumimoji="1" lang="ja-JP" altLang="en-US" sz="2400" dirty="0"/>
              <a:t>　→</a:t>
            </a:r>
          </a:p>
        </p:txBody>
      </p:sp>
      <p:sp>
        <p:nvSpPr>
          <p:cNvPr id="23" name="テキスト ボックス 22"/>
          <p:cNvSpPr txBox="1"/>
          <p:nvPr/>
        </p:nvSpPr>
        <p:spPr>
          <a:xfrm>
            <a:off x="2623247" y="2663391"/>
            <a:ext cx="1149674" cy="584775"/>
          </a:xfrm>
          <a:prstGeom prst="rect">
            <a:avLst/>
          </a:prstGeom>
          <a:noFill/>
        </p:spPr>
        <p:txBody>
          <a:bodyPr wrap="none" rtlCol="0">
            <a:spAutoFit/>
          </a:bodyPr>
          <a:lstStyle/>
          <a:p>
            <a:r>
              <a:rPr kumimoji="1" lang="en-US" altLang="ja-JP" sz="3200" dirty="0">
                <a:solidFill>
                  <a:srgbClr val="FF0000"/>
                </a:solidFill>
              </a:rPr>
              <a:t>x</a:t>
            </a:r>
            <a:r>
              <a:rPr kumimoji="1" lang="ja-JP" altLang="en-US" sz="3200" dirty="0"/>
              <a:t>　</a:t>
            </a:r>
            <a:r>
              <a:rPr kumimoji="1" lang="en-US" altLang="ja-JP" sz="3200" dirty="0"/>
              <a:t>km</a:t>
            </a:r>
            <a:endParaRPr kumimoji="1" lang="ja-JP" altLang="en-US" sz="3200" dirty="0"/>
          </a:p>
        </p:txBody>
      </p:sp>
      <p:sp>
        <p:nvSpPr>
          <p:cNvPr id="24" name="テキスト ボックス 23"/>
          <p:cNvSpPr txBox="1"/>
          <p:nvPr/>
        </p:nvSpPr>
        <p:spPr>
          <a:xfrm>
            <a:off x="5103313" y="2663390"/>
            <a:ext cx="1157689" cy="584775"/>
          </a:xfrm>
          <a:prstGeom prst="rect">
            <a:avLst/>
          </a:prstGeom>
          <a:noFill/>
        </p:spPr>
        <p:txBody>
          <a:bodyPr wrap="none" rtlCol="0">
            <a:spAutoFit/>
          </a:bodyPr>
          <a:lstStyle/>
          <a:p>
            <a:r>
              <a:rPr kumimoji="1" lang="en-US" altLang="ja-JP" sz="3200" dirty="0">
                <a:solidFill>
                  <a:srgbClr val="FF0000"/>
                </a:solidFill>
              </a:rPr>
              <a:t>y</a:t>
            </a:r>
            <a:r>
              <a:rPr kumimoji="1" lang="ja-JP" altLang="en-US" sz="3200" dirty="0"/>
              <a:t>　</a:t>
            </a:r>
            <a:r>
              <a:rPr kumimoji="1" lang="en-US" altLang="ja-JP" sz="3200" dirty="0"/>
              <a:t>km</a:t>
            </a:r>
            <a:endParaRPr kumimoji="1" lang="ja-JP" altLang="en-US" sz="3200" dirty="0"/>
          </a:p>
        </p:txBody>
      </p:sp>
      <p:sp>
        <p:nvSpPr>
          <p:cNvPr id="20" name="左中かっこ 19"/>
          <p:cNvSpPr/>
          <p:nvPr/>
        </p:nvSpPr>
        <p:spPr>
          <a:xfrm>
            <a:off x="323528" y="4589582"/>
            <a:ext cx="525626" cy="1796880"/>
          </a:xfrm>
          <a:prstGeom prst="leftBrace">
            <a:avLst>
              <a:gd name="adj1" fmla="val 2439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27" name="Picture 3" descr="C:\Users\teacher\AppData\Local\Microsoft\Windows\Temporary Internet Files\Content.IE5\9IPCJ38I\MP90044906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87"/>
          <a:stretch/>
        </p:blipFill>
        <p:spPr bwMode="auto">
          <a:xfrm>
            <a:off x="1377870" y="2432515"/>
            <a:ext cx="1153468" cy="764852"/>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876044" y="4504961"/>
            <a:ext cx="2510624" cy="707886"/>
          </a:xfrm>
          <a:prstGeom prst="rect">
            <a:avLst/>
          </a:prstGeom>
          <a:noFill/>
        </p:spPr>
        <p:txBody>
          <a:bodyPr wrap="none" rtlCol="0">
            <a:spAutoFit/>
          </a:bodyPr>
          <a:lstStyle/>
          <a:p>
            <a:r>
              <a:rPr kumimoji="1" lang="ja-JP" altLang="en-US" sz="4000" dirty="0"/>
              <a:t>ｘ＋ｙ＝</a:t>
            </a:r>
            <a:r>
              <a:rPr kumimoji="1" lang="en-US" altLang="ja-JP" sz="4000" dirty="0"/>
              <a:t>170</a:t>
            </a:r>
            <a:endParaRPr kumimoji="1" lang="ja-JP" altLang="en-US" sz="4000"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876044" y="5350364"/>
                <a:ext cx="2715808" cy="1081386"/>
              </a:xfrm>
              <a:prstGeom prst="rect">
                <a:avLst/>
              </a:prstGeom>
              <a:noFill/>
            </p:spPr>
            <p:txBody>
              <a:bodyPr wrap="none" rtlCol="0">
                <a:spAutoFit/>
              </a:bodyPr>
              <a:lstStyle/>
              <a:p>
                <a14:m>
                  <m:oMath xmlns:m="http://schemas.openxmlformats.org/officeDocument/2006/math">
                    <m:f>
                      <m:fPr>
                        <m:ctrlPr>
                          <a:rPr kumimoji="1" lang="en-US" altLang="ja-JP" sz="4800" i="1" smtClean="0">
                            <a:latin typeface="Cambria Math" panose="02040503050406030204" pitchFamily="18" charset="0"/>
                          </a:rPr>
                        </m:ctrlPr>
                      </m:fPr>
                      <m:num>
                        <m:r>
                          <a:rPr kumimoji="1" lang="ja-JP" altLang="en-US" sz="4800" b="0" i="1" smtClean="0">
                            <a:latin typeface="Cambria Math"/>
                          </a:rPr>
                          <m:t>𝑥</m:t>
                        </m:r>
                      </m:num>
                      <m:den>
                        <m:r>
                          <a:rPr lang="en-US" altLang="ja-JP" sz="4800" b="0" i="1" smtClean="0">
                            <a:latin typeface="Cambria Math"/>
                          </a:rPr>
                          <m:t>3</m:t>
                        </m:r>
                        <m:r>
                          <a:rPr lang="en-US" altLang="ja-JP" sz="4800" i="1">
                            <a:latin typeface="Cambria Math"/>
                          </a:rPr>
                          <m:t>0</m:t>
                        </m:r>
                      </m:den>
                    </m:f>
                  </m:oMath>
                </a14:m>
                <a:r>
                  <a:rPr kumimoji="1" lang="ja-JP" altLang="en-US" sz="4000" dirty="0"/>
                  <a:t>＋</a:t>
                </a:r>
                <a:r>
                  <a:rPr lang="en-US" altLang="ja-JP" sz="4000" dirty="0"/>
                  <a:t> </a:t>
                </a:r>
                <a14:m>
                  <m:oMath xmlns:m="http://schemas.openxmlformats.org/officeDocument/2006/math">
                    <m:f>
                      <m:fPr>
                        <m:ctrlPr>
                          <a:rPr lang="en-US" altLang="ja-JP" sz="4800" i="1">
                            <a:latin typeface="Cambria Math" panose="02040503050406030204" pitchFamily="18" charset="0"/>
                          </a:rPr>
                        </m:ctrlPr>
                      </m:fPr>
                      <m:num>
                        <m:r>
                          <a:rPr lang="ja-JP" altLang="en-US" sz="4800" b="0" i="1" smtClean="0">
                            <a:latin typeface="Cambria Math"/>
                          </a:rPr>
                          <m:t>𝑦</m:t>
                        </m:r>
                      </m:num>
                      <m:den>
                        <m:r>
                          <a:rPr lang="en-US" altLang="ja-JP" sz="4800" b="0" i="1" smtClean="0">
                            <a:latin typeface="Cambria Math"/>
                          </a:rPr>
                          <m:t>7</m:t>
                        </m:r>
                        <m:r>
                          <a:rPr lang="en-US" altLang="ja-JP" sz="4800" i="1">
                            <a:latin typeface="Cambria Math"/>
                          </a:rPr>
                          <m:t>0</m:t>
                        </m:r>
                      </m:den>
                    </m:f>
                  </m:oMath>
                </a14:m>
                <a:r>
                  <a:rPr kumimoji="1" lang="ja-JP" altLang="en-US" sz="4000" dirty="0"/>
                  <a:t>＝３</a:t>
                </a: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876044" y="5350364"/>
                <a:ext cx="2715808" cy="1081386"/>
              </a:xfrm>
              <a:prstGeom prst="rect">
                <a:avLst/>
              </a:prstGeom>
              <a:blipFill rotWithShape="1">
                <a:blip r:embed="rId6"/>
                <a:stretch>
                  <a:fillRect r="-6742" b="-2825"/>
                </a:stretch>
              </a:blipFill>
            </p:spPr>
            <p:txBody>
              <a:bodyPr/>
              <a:lstStyle/>
              <a:p>
                <a:r>
                  <a:rPr lang="ja-JP" altLang="en-US">
                    <a:noFill/>
                  </a:rPr>
                  <a:t> </a:t>
                </a:r>
              </a:p>
            </p:txBody>
          </p:sp>
        </mc:Fallback>
      </mc:AlternateContent>
      <p:sp>
        <p:nvSpPr>
          <p:cNvPr id="29" name="左中かっこ 28"/>
          <p:cNvSpPr/>
          <p:nvPr/>
        </p:nvSpPr>
        <p:spPr>
          <a:xfrm>
            <a:off x="3670133" y="5108622"/>
            <a:ext cx="525626" cy="1310557"/>
          </a:xfrm>
          <a:prstGeom prst="leftBrace">
            <a:avLst>
              <a:gd name="adj1" fmla="val 2439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4114106" y="5186768"/>
            <a:ext cx="1225015" cy="584775"/>
          </a:xfrm>
          <a:prstGeom prst="rect">
            <a:avLst/>
          </a:prstGeom>
          <a:noFill/>
        </p:spPr>
        <p:txBody>
          <a:bodyPr wrap="none" rtlCol="0">
            <a:spAutoFit/>
          </a:bodyPr>
          <a:lstStyle/>
          <a:p>
            <a:r>
              <a:rPr kumimoji="1" lang="ja-JP" altLang="en-US" sz="3200" dirty="0"/>
              <a:t>ｘ＝</a:t>
            </a:r>
            <a:r>
              <a:rPr kumimoji="1" lang="en-US" altLang="ja-JP" sz="3200" dirty="0"/>
              <a:t>30</a:t>
            </a:r>
            <a:endParaRPr kumimoji="1" lang="ja-JP" altLang="en-US" sz="3200" dirty="0"/>
          </a:p>
        </p:txBody>
      </p:sp>
      <p:sp>
        <p:nvSpPr>
          <p:cNvPr id="31" name="テキスト ボックス 30"/>
          <p:cNvSpPr txBox="1"/>
          <p:nvPr/>
        </p:nvSpPr>
        <p:spPr>
          <a:xfrm>
            <a:off x="4083808" y="5801687"/>
            <a:ext cx="1423788" cy="584775"/>
          </a:xfrm>
          <a:prstGeom prst="rect">
            <a:avLst/>
          </a:prstGeom>
          <a:noFill/>
        </p:spPr>
        <p:txBody>
          <a:bodyPr wrap="none" rtlCol="0">
            <a:spAutoFit/>
          </a:bodyPr>
          <a:lstStyle/>
          <a:p>
            <a:r>
              <a:rPr kumimoji="1" lang="ja-JP" altLang="en-US" sz="3200" dirty="0"/>
              <a:t>ｙ＝</a:t>
            </a:r>
            <a:r>
              <a:rPr kumimoji="1" lang="en-US" altLang="ja-JP" sz="3200" dirty="0"/>
              <a:t>140</a:t>
            </a:r>
            <a:endParaRPr kumimoji="1" lang="ja-JP" altLang="en-US" sz="3200" dirty="0"/>
          </a:p>
        </p:txBody>
      </p:sp>
      <p:sp>
        <p:nvSpPr>
          <p:cNvPr id="32" name="テキスト ボックス 31"/>
          <p:cNvSpPr txBox="1"/>
          <p:nvPr/>
        </p:nvSpPr>
        <p:spPr>
          <a:xfrm>
            <a:off x="4648216" y="4560987"/>
            <a:ext cx="4204997" cy="523220"/>
          </a:xfrm>
          <a:prstGeom prst="rect">
            <a:avLst/>
          </a:prstGeom>
          <a:noFill/>
        </p:spPr>
        <p:txBody>
          <a:bodyPr wrap="none" rtlCol="0">
            <a:spAutoFit/>
          </a:bodyPr>
          <a:lstStyle/>
          <a:p>
            <a:r>
              <a:rPr kumimoji="1" lang="ja-JP" altLang="en-US" sz="2800" dirty="0">
                <a:solidFill>
                  <a:srgbClr val="FF0000"/>
                </a:solidFill>
              </a:rPr>
              <a:t>この解は問題にあっている</a:t>
            </a:r>
          </a:p>
        </p:txBody>
      </p:sp>
      <p:sp>
        <p:nvSpPr>
          <p:cNvPr id="26" name="正方形/長方形 25"/>
          <p:cNvSpPr/>
          <p:nvPr/>
        </p:nvSpPr>
        <p:spPr>
          <a:xfrm>
            <a:off x="6543441" y="5124269"/>
            <a:ext cx="2161041" cy="1384995"/>
          </a:xfrm>
          <a:prstGeom prst="rect">
            <a:avLst/>
          </a:prstGeom>
        </p:spPr>
        <p:txBody>
          <a:bodyPr wrap="none">
            <a:spAutoFit/>
          </a:bodyPr>
          <a:lstStyle/>
          <a:p>
            <a:r>
              <a:rPr lang="en-US" altLang="ja-JP" sz="2800" u="sng" dirty="0"/>
              <a:t>A,B</a:t>
            </a:r>
            <a:r>
              <a:rPr lang="ja-JP" altLang="en-US" sz="2800" u="sng" dirty="0"/>
              <a:t>間　</a:t>
            </a:r>
            <a:r>
              <a:rPr lang="en-US" altLang="ja-JP" sz="2800" u="sng" dirty="0"/>
              <a:t>30㎞</a:t>
            </a:r>
          </a:p>
          <a:p>
            <a:endParaRPr lang="en-US" altLang="ja-JP" sz="2800" dirty="0"/>
          </a:p>
          <a:p>
            <a:r>
              <a:rPr lang="en-US" altLang="ja-JP" sz="2800" u="sng" dirty="0"/>
              <a:t>B,C</a:t>
            </a:r>
            <a:r>
              <a:rPr lang="ja-JP" altLang="en-US" sz="2800" u="sng" dirty="0"/>
              <a:t>間　</a:t>
            </a:r>
            <a:r>
              <a:rPr lang="en-US" altLang="ja-JP" sz="2800" u="sng" dirty="0"/>
              <a:t>140㎞</a:t>
            </a:r>
            <a:endParaRPr lang="ja-JP" altLang="en-US" sz="2800" u="sng" dirty="0"/>
          </a:p>
        </p:txBody>
      </p:sp>
    </p:spTree>
    <p:extLst>
      <p:ext uri="{BB962C8B-B14F-4D97-AF65-F5344CB8AC3E}">
        <p14:creationId xmlns:p14="http://schemas.microsoft.com/office/powerpoint/2010/main" val="137308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7 -1.00833E-6 L 0.22257 -0.00162 " pathEditMode="relative" rAng="0" ptsTypes="AA">
                                      <p:cBhvr>
                                        <p:cTn id="26" dur="3000" fill="hold"/>
                                        <p:tgtEl>
                                          <p:spTgt spid="1027"/>
                                        </p:tgtEl>
                                        <p:attrNameLst>
                                          <p:attrName>ppt_x</p:attrName>
                                          <p:attrName>ppt_y</p:attrName>
                                        </p:attrNameLst>
                                      </p:cBhvr>
                                      <p:rCtr x="11128" y="-9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22257 -0.00162 L 0.60851 -0.00162 " pathEditMode="relative" rAng="0" ptsTypes="AA">
                                      <p:cBhvr>
                                        <p:cTn id="30" dur="2000" fill="hold"/>
                                        <p:tgtEl>
                                          <p:spTgt spid="1027"/>
                                        </p:tgtEl>
                                        <p:attrNameLst>
                                          <p:attrName>ppt_x</p:attrName>
                                          <p:attrName>ppt_y</p:attrName>
                                        </p:attrNameLst>
                                      </p:cBhvr>
                                      <p:rCtr x="19288" y="0"/>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p:bldP spid="24" grpId="0"/>
      <p:bldP spid="20" grpId="0" animBg="1"/>
      <p:bldP spid="25" grpId="0"/>
      <p:bldP spid="28" grpId="0"/>
      <p:bldP spid="29" grpId="0" animBg="1"/>
      <p:bldP spid="30" grpId="0"/>
      <p:bldP spid="31" grpId="0"/>
      <p:bldP spid="3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eacher\AppData\Local\Microsoft\Windows\Temporary Internet Files\Content.IE5\DPDADRY1\MC9002284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735" y="2324687"/>
            <a:ext cx="850123" cy="738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eacher\AppData\Local\Microsoft\Windows\Temporary Internet Files\Content.IE5\12XL1KA2\MC9003701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352" y="2324686"/>
            <a:ext cx="994639" cy="76343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243741" y="3022899"/>
            <a:ext cx="1768433" cy="369332"/>
          </a:xfrm>
          <a:prstGeom prst="rect">
            <a:avLst/>
          </a:prstGeom>
        </p:spPr>
        <p:txBody>
          <a:bodyPr wrap="none">
            <a:spAutoFit/>
          </a:bodyPr>
          <a:lstStyle/>
          <a:p>
            <a:r>
              <a:rPr lang="ja-JP" altLang="en-US" dirty="0">
                <a:solidFill>
                  <a:srgbClr val="FF0000"/>
                </a:solidFill>
              </a:rPr>
              <a:t>定価の</a:t>
            </a:r>
            <a:r>
              <a:rPr lang="en-US" altLang="ja-JP" dirty="0">
                <a:solidFill>
                  <a:srgbClr val="FF0000"/>
                </a:solidFill>
              </a:rPr>
              <a:t>20</a:t>
            </a:r>
            <a:r>
              <a:rPr lang="ja-JP" altLang="en-US" dirty="0">
                <a:solidFill>
                  <a:srgbClr val="FF0000"/>
                </a:solidFill>
              </a:rPr>
              <a:t>％引き</a:t>
            </a:r>
          </a:p>
        </p:txBody>
      </p:sp>
      <p:sp>
        <p:nvSpPr>
          <p:cNvPr id="9" name="正方形/長方形 8"/>
          <p:cNvSpPr/>
          <p:nvPr/>
        </p:nvSpPr>
        <p:spPr>
          <a:xfrm>
            <a:off x="5241608" y="3022899"/>
            <a:ext cx="1768433" cy="369332"/>
          </a:xfrm>
          <a:prstGeom prst="rect">
            <a:avLst/>
          </a:prstGeom>
        </p:spPr>
        <p:txBody>
          <a:bodyPr wrap="none">
            <a:spAutoFit/>
          </a:bodyPr>
          <a:lstStyle/>
          <a:p>
            <a:r>
              <a:rPr lang="ja-JP" altLang="en-US" dirty="0">
                <a:solidFill>
                  <a:srgbClr val="FF0000"/>
                </a:solidFill>
              </a:rPr>
              <a:t>定価の</a:t>
            </a:r>
            <a:r>
              <a:rPr lang="en-US" altLang="ja-JP" dirty="0">
                <a:solidFill>
                  <a:srgbClr val="FF0000"/>
                </a:solidFill>
              </a:rPr>
              <a:t>30</a:t>
            </a:r>
            <a:r>
              <a:rPr lang="ja-JP" altLang="en-US" dirty="0">
                <a:solidFill>
                  <a:srgbClr val="FF0000"/>
                </a:solidFill>
              </a:rPr>
              <a:t>％引き</a:t>
            </a:r>
          </a:p>
        </p:txBody>
      </p:sp>
      <p:sp>
        <p:nvSpPr>
          <p:cNvPr id="10" name="正方形/長方形 9"/>
          <p:cNvSpPr/>
          <p:nvPr/>
        </p:nvSpPr>
        <p:spPr>
          <a:xfrm>
            <a:off x="3458027" y="1878410"/>
            <a:ext cx="697627" cy="400110"/>
          </a:xfrm>
          <a:prstGeom prst="rect">
            <a:avLst/>
          </a:prstGeom>
        </p:spPr>
        <p:txBody>
          <a:bodyPr wrap="none">
            <a:spAutoFit/>
          </a:bodyPr>
          <a:lstStyle/>
          <a:p>
            <a:r>
              <a:rPr lang="ja-JP" altLang="en-US" sz="2000" dirty="0"/>
              <a:t>定価</a:t>
            </a:r>
          </a:p>
        </p:txBody>
      </p:sp>
      <p:sp>
        <p:nvSpPr>
          <p:cNvPr id="11" name="正方形/長方形 10"/>
          <p:cNvSpPr/>
          <p:nvPr/>
        </p:nvSpPr>
        <p:spPr>
          <a:xfrm>
            <a:off x="5335186" y="1861841"/>
            <a:ext cx="697627" cy="400110"/>
          </a:xfrm>
          <a:prstGeom prst="rect">
            <a:avLst/>
          </a:prstGeom>
        </p:spPr>
        <p:txBody>
          <a:bodyPr wrap="none">
            <a:spAutoFit/>
          </a:bodyPr>
          <a:lstStyle/>
          <a:p>
            <a:r>
              <a:rPr lang="ja-JP" altLang="en-US" sz="2000" dirty="0"/>
              <a:t>定価</a:t>
            </a:r>
          </a:p>
        </p:txBody>
      </p:sp>
      <p:sp>
        <p:nvSpPr>
          <p:cNvPr id="12" name="正方形/長方形 11"/>
          <p:cNvSpPr/>
          <p:nvPr/>
        </p:nvSpPr>
        <p:spPr>
          <a:xfrm>
            <a:off x="7200906" y="1883285"/>
            <a:ext cx="1274708" cy="523220"/>
          </a:xfrm>
          <a:prstGeom prst="rect">
            <a:avLst/>
          </a:prstGeom>
          <a:ln>
            <a:solidFill>
              <a:schemeClr val="tx1"/>
            </a:solidFill>
          </a:ln>
        </p:spPr>
        <p:txBody>
          <a:bodyPr wrap="none">
            <a:spAutoFit/>
          </a:bodyPr>
          <a:lstStyle/>
          <a:p>
            <a:r>
              <a:rPr lang="en-US" altLang="ja-JP" sz="2800" dirty="0"/>
              <a:t>3100</a:t>
            </a:r>
            <a:r>
              <a:rPr lang="ja-JP" altLang="en-US" sz="2800" dirty="0"/>
              <a:t>円</a:t>
            </a:r>
          </a:p>
        </p:txBody>
      </p:sp>
      <p:sp>
        <p:nvSpPr>
          <p:cNvPr id="13" name="正方形/長方形 12"/>
          <p:cNvSpPr/>
          <p:nvPr/>
        </p:nvSpPr>
        <p:spPr>
          <a:xfrm>
            <a:off x="7200906" y="2895272"/>
            <a:ext cx="1274708" cy="523220"/>
          </a:xfrm>
          <a:prstGeom prst="rect">
            <a:avLst/>
          </a:prstGeom>
          <a:ln>
            <a:solidFill>
              <a:schemeClr val="tx1"/>
            </a:solidFill>
          </a:ln>
        </p:spPr>
        <p:txBody>
          <a:bodyPr wrap="none">
            <a:spAutoFit/>
          </a:bodyPr>
          <a:lstStyle/>
          <a:p>
            <a:r>
              <a:rPr lang="en-US" altLang="ja-JP" sz="2800" dirty="0">
                <a:solidFill>
                  <a:srgbClr val="FF0000"/>
                </a:solidFill>
              </a:rPr>
              <a:t>2300</a:t>
            </a:r>
            <a:r>
              <a:rPr lang="ja-JP" altLang="en-US" sz="2800" dirty="0"/>
              <a:t>円</a:t>
            </a:r>
          </a:p>
        </p:txBody>
      </p:sp>
      <p:sp>
        <p:nvSpPr>
          <p:cNvPr id="14" name="正方形/長方形 13"/>
          <p:cNvSpPr/>
          <p:nvPr/>
        </p:nvSpPr>
        <p:spPr>
          <a:xfrm>
            <a:off x="5849369" y="1816855"/>
            <a:ext cx="902811" cy="523220"/>
          </a:xfrm>
          <a:prstGeom prst="rect">
            <a:avLst/>
          </a:prstGeom>
        </p:spPr>
        <p:txBody>
          <a:bodyPr wrap="none">
            <a:spAutoFit/>
          </a:bodyPr>
          <a:lstStyle/>
          <a:p>
            <a:r>
              <a:rPr lang="ja-JP" altLang="en-US" sz="2800" dirty="0">
                <a:solidFill>
                  <a:srgbClr val="FF0000"/>
                </a:solidFill>
              </a:rPr>
              <a:t>？</a:t>
            </a:r>
            <a:r>
              <a:rPr lang="ja-JP" altLang="en-US" sz="2800" dirty="0"/>
              <a:t>円</a:t>
            </a:r>
          </a:p>
        </p:txBody>
      </p:sp>
      <p:sp>
        <p:nvSpPr>
          <p:cNvPr id="15" name="正方形/長方形 14"/>
          <p:cNvSpPr/>
          <p:nvPr/>
        </p:nvSpPr>
        <p:spPr>
          <a:xfrm>
            <a:off x="3956453" y="1801466"/>
            <a:ext cx="902811" cy="523220"/>
          </a:xfrm>
          <a:prstGeom prst="rect">
            <a:avLst/>
          </a:prstGeom>
        </p:spPr>
        <p:txBody>
          <a:bodyPr wrap="none">
            <a:spAutoFit/>
          </a:bodyPr>
          <a:lstStyle/>
          <a:p>
            <a:r>
              <a:rPr lang="ja-JP" altLang="en-US" sz="2800" dirty="0">
                <a:solidFill>
                  <a:srgbClr val="FF0000"/>
                </a:solidFill>
              </a:rPr>
              <a:t>？</a:t>
            </a:r>
            <a:r>
              <a:rPr lang="ja-JP" altLang="en-US" sz="2800" dirty="0"/>
              <a:t>円</a:t>
            </a:r>
          </a:p>
        </p:txBody>
      </p:sp>
      <mc:AlternateContent xmlns:mc="http://schemas.openxmlformats.org/markup-compatibility/2006" xmlns:a14="http://schemas.microsoft.com/office/drawing/2010/main">
        <mc:Choice Requires="a14">
          <p:sp>
            <p:nvSpPr>
              <p:cNvPr id="16" name="正方形/長方形 15"/>
              <p:cNvSpPr/>
              <p:nvPr/>
            </p:nvSpPr>
            <p:spPr>
              <a:xfrm>
                <a:off x="196351" y="3415884"/>
                <a:ext cx="3647152" cy="1566070"/>
              </a:xfrm>
              <a:prstGeom prst="rect">
                <a:avLst/>
              </a:prstGeom>
            </p:spPr>
            <p:txBody>
              <a:bodyPr wrap="none">
                <a:spAutoFit/>
              </a:bodyPr>
              <a:lstStyle/>
              <a:p>
                <a:r>
                  <a:rPr lang="ja-JP" altLang="en-US" sz="2800" dirty="0"/>
                  <a:t>定価</a:t>
                </a:r>
                <a:r>
                  <a:rPr lang="ja-JP" altLang="en-US" sz="2800" dirty="0" err="1"/>
                  <a:t>ｘ</a:t>
                </a:r>
                <a:r>
                  <a:rPr lang="ja-JP" altLang="en-US" sz="2800" dirty="0"/>
                  <a:t>円の</a:t>
                </a:r>
                <a:r>
                  <a:rPr lang="en-US" altLang="ja-JP" sz="2800" dirty="0"/>
                  <a:t>20</a:t>
                </a:r>
                <a:r>
                  <a:rPr lang="ja-JP" altLang="en-US" sz="2800" dirty="0"/>
                  <a:t>％引きは</a:t>
                </a:r>
                <a:endParaRPr lang="en-US" altLang="ja-JP" sz="2800" dirty="0"/>
              </a:p>
              <a:p>
                <a:r>
                  <a:rPr lang="ja-JP" altLang="en-US" sz="2800" dirty="0" err="1"/>
                  <a:t>ｘ</a:t>
                </a:r>
                <a:r>
                  <a:rPr lang="ja-JP" altLang="en-US" sz="2800" dirty="0"/>
                  <a:t>円の</a:t>
                </a:r>
                <a:r>
                  <a:rPr lang="en-US" altLang="ja-JP" sz="2800" dirty="0">
                    <a:solidFill>
                      <a:srgbClr val="FF0000"/>
                    </a:solidFill>
                  </a:rPr>
                  <a:t>80</a:t>
                </a:r>
                <a:r>
                  <a:rPr lang="ja-JP" altLang="en-US" sz="2800" dirty="0">
                    <a:solidFill>
                      <a:srgbClr val="FF0000"/>
                    </a:solidFill>
                  </a:rPr>
                  <a:t>％</a:t>
                </a:r>
                <a:r>
                  <a:rPr lang="ja-JP" altLang="en-US" sz="2800" dirty="0"/>
                  <a:t>と同じ</a:t>
                </a:r>
                <a:endParaRPr lang="en-US" altLang="ja-JP" sz="2800" dirty="0"/>
              </a:p>
              <a:p>
                <a:r>
                  <a:rPr lang="ja-JP" altLang="en-US" sz="2800" dirty="0"/>
                  <a:t>よって　</a:t>
                </a:r>
                <a:r>
                  <a:rPr lang="en-US" altLang="ja-JP" sz="2800" dirty="0">
                    <a:solidFill>
                      <a:srgbClr val="FF0000"/>
                    </a:solidFill>
                  </a:rPr>
                  <a:t>0.8x</a:t>
                </a:r>
                <a:r>
                  <a:rPr lang="ja-JP" altLang="en-US" sz="2800" dirty="0"/>
                  <a:t>円（</a:t>
                </a:r>
                <a14:m>
                  <m:oMath xmlns:m="http://schemas.openxmlformats.org/officeDocument/2006/math">
                    <m:f>
                      <m:fPr>
                        <m:ctrlPr>
                          <a:rPr lang="en-US" altLang="ja-JP" sz="2800" i="1" smtClean="0">
                            <a:solidFill>
                              <a:srgbClr val="FF0000"/>
                            </a:solidFill>
                            <a:latin typeface="Cambria Math" panose="02040503050406030204" pitchFamily="18" charset="0"/>
                          </a:rPr>
                        </m:ctrlPr>
                      </m:fPr>
                      <m:num>
                        <m:r>
                          <a:rPr lang="en-US" altLang="ja-JP" sz="2800" i="1">
                            <a:solidFill>
                              <a:srgbClr val="FF0000"/>
                            </a:solidFill>
                            <a:latin typeface="Cambria Math"/>
                          </a:rPr>
                          <m:t>80</m:t>
                        </m:r>
                      </m:num>
                      <m:den>
                        <m:r>
                          <a:rPr lang="en-US" altLang="ja-JP" sz="2800" i="1">
                            <a:solidFill>
                              <a:srgbClr val="FF0000"/>
                            </a:solidFill>
                            <a:latin typeface="Cambria Math"/>
                          </a:rPr>
                          <m:t>100</m:t>
                        </m:r>
                      </m:den>
                    </m:f>
                  </m:oMath>
                </a14:m>
                <a:r>
                  <a:rPr lang="en-US" altLang="ja-JP" sz="2800" dirty="0">
                    <a:solidFill>
                      <a:srgbClr val="FF0000"/>
                    </a:solidFill>
                  </a:rPr>
                  <a:t>x</a:t>
                </a:r>
                <a:r>
                  <a:rPr lang="ja-JP" altLang="en-US" sz="2800" dirty="0"/>
                  <a:t>円）</a:t>
                </a:r>
              </a:p>
            </p:txBody>
          </p:sp>
        </mc:Choice>
        <mc:Fallback xmlns="">
          <p:sp>
            <p:nvSpPr>
              <p:cNvPr id="16" name="正方形/長方形 15"/>
              <p:cNvSpPr>
                <a:spLocks noRot="1" noChangeAspect="1" noMove="1" noResize="1" noEditPoints="1" noAdjustHandles="1" noChangeArrowheads="1" noChangeShapeType="1" noTextEdit="1"/>
              </p:cNvSpPr>
              <p:nvPr/>
            </p:nvSpPr>
            <p:spPr>
              <a:xfrm>
                <a:off x="196351" y="3415884"/>
                <a:ext cx="3647152" cy="1566070"/>
              </a:xfrm>
              <a:prstGeom prst="rect">
                <a:avLst/>
              </a:prstGeom>
              <a:blipFill rotWithShape="1">
                <a:blip r:embed="rId4"/>
                <a:stretch>
                  <a:fillRect l="-3344" t="-5447" r="-2174" b="-46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204367" y="5216084"/>
                <a:ext cx="3544560" cy="1566070"/>
              </a:xfrm>
              <a:prstGeom prst="rect">
                <a:avLst/>
              </a:prstGeom>
            </p:spPr>
            <p:txBody>
              <a:bodyPr wrap="none">
                <a:spAutoFit/>
              </a:bodyPr>
              <a:lstStyle/>
              <a:p>
                <a:r>
                  <a:rPr lang="ja-JP" altLang="en-US" sz="2800" dirty="0"/>
                  <a:t>定価</a:t>
                </a:r>
                <a:r>
                  <a:rPr lang="ja-JP" altLang="en-US" sz="2800" dirty="0" err="1"/>
                  <a:t>ｙ</a:t>
                </a:r>
                <a:r>
                  <a:rPr lang="ja-JP" altLang="en-US" sz="2800" dirty="0"/>
                  <a:t>円の</a:t>
                </a:r>
                <a:r>
                  <a:rPr lang="en-US" altLang="ja-JP" sz="2800" dirty="0"/>
                  <a:t>30</a:t>
                </a:r>
                <a:r>
                  <a:rPr lang="ja-JP" altLang="en-US" sz="2800" dirty="0"/>
                  <a:t>％引きは</a:t>
                </a:r>
                <a:endParaRPr lang="en-US" altLang="ja-JP" sz="2800" dirty="0"/>
              </a:p>
              <a:p>
                <a:r>
                  <a:rPr lang="ja-JP" altLang="en-US" sz="2800" dirty="0" err="1"/>
                  <a:t>ｙ</a:t>
                </a:r>
                <a:r>
                  <a:rPr lang="ja-JP" altLang="en-US" sz="2800" dirty="0"/>
                  <a:t>円の</a:t>
                </a:r>
                <a:r>
                  <a:rPr lang="en-US" altLang="ja-JP" sz="2800" dirty="0">
                    <a:solidFill>
                      <a:srgbClr val="FF0000"/>
                    </a:solidFill>
                  </a:rPr>
                  <a:t>70</a:t>
                </a:r>
                <a:r>
                  <a:rPr lang="ja-JP" altLang="en-US" sz="2800" dirty="0">
                    <a:solidFill>
                      <a:srgbClr val="FF0000"/>
                    </a:solidFill>
                  </a:rPr>
                  <a:t>％</a:t>
                </a:r>
                <a:r>
                  <a:rPr lang="ja-JP" altLang="en-US" sz="2800" dirty="0"/>
                  <a:t>と同じ</a:t>
                </a:r>
                <a:endParaRPr lang="en-US" altLang="ja-JP" sz="2800" dirty="0"/>
              </a:p>
              <a:p>
                <a:r>
                  <a:rPr lang="ja-JP" altLang="en-US" sz="2800" dirty="0"/>
                  <a:t>よって</a:t>
                </a:r>
                <a:r>
                  <a:rPr lang="en-US" altLang="ja-JP" sz="2800" dirty="0">
                    <a:solidFill>
                      <a:srgbClr val="FF0000"/>
                    </a:solidFill>
                  </a:rPr>
                  <a:t>0.7x</a:t>
                </a:r>
                <a:r>
                  <a:rPr lang="ja-JP" altLang="en-US" sz="2800" dirty="0"/>
                  <a:t>円（</a:t>
                </a:r>
                <a14:m>
                  <m:oMath xmlns:m="http://schemas.openxmlformats.org/officeDocument/2006/math">
                    <m:f>
                      <m:fPr>
                        <m:ctrlPr>
                          <a:rPr lang="en-US" altLang="ja-JP" sz="2800" i="1" smtClean="0">
                            <a:solidFill>
                              <a:srgbClr val="FF0000"/>
                            </a:solidFill>
                            <a:latin typeface="Cambria Math" panose="02040503050406030204" pitchFamily="18" charset="0"/>
                          </a:rPr>
                        </m:ctrlPr>
                      </m:fPr>
                      <m:num>
                        <m:r>
                          <a:rPr lang="en-US" altLang="ja-JP" sz="2800" b="0" i="1" smtClean="0">
                            <a:solidFill>
                              <a:srgbClr val="FF0000"/>
                            </a:solidFill>
                            <a:latin typeface="Cambria Math"/>
                          </a:rPr>
                          <m:t>7</m:t>
                        </m:r>
                        <m:r>
                          <a:rPr lang="en-US" altLang="ja-JP" sz="2800" i="1">
                            <a:solidFill>
                              <a:srgbClr val="FF0000"/>
                            </a:solidFill>
                            <a:latin typeface="Cambria Math"/>
                          </a:rPr>
                          <m:t>0</m:t>
                        </m:r>
                      </m:num>
                      <m:den>
                        <m:r>
                          <a:rPr lang="en-US" altLang="ja-JP" sz="2800" i="1">
                            <a:solidFill>
                              <a:srgbClr val="FF0000"/>
                            </a:solidFill>
                            <a:latin typeface="Cambria Math"/>
                          </a:rPr>
                          <m:t>100</m:t>
                        </m:r>
                      </m:den>
                    </m:f>
                  </m:oMath>
                </a14:m>
                <a:r>
                  <a:rPr lang="en-US" altLang="ja-JP" sz="2800" dirty="0">
                    <a:solidFill>
                      <a:srgbClr val="FF0000"/>
                    </a:solidFill>
                  </a:rPr>
                  <a:t>x</a:t>
                </a:r>
                <a:r>
                  <a:rPr lang="ja-JP" altLang="en-US" sz="2800" dirty="0"/>
                  <a:t>円）</a:t>
                </a:r>
              </a:p>
            </p:txBody>
          </p:sp>
        </mc:Choice>
        <mc:Fallback xmlns="">
          <p:sp>
            <p:nvSpPr>
              <p:cNvPr id="17" name="正方形/長方形 16"/>
              <p:cNvSpPr>
                <a:spLocks noRot="1" noChangeAspect="1" noMove="1" noResize="1" noEditPoints="1" noAdjustHandles="1" noChangeArrowheads="1" noChangeShapeType="1" noTextEdit="1"/>
              </p:cNvSpPr>
              <p:nvPr/>
            </p:nvSpPr>
            <p:spPr>
              <a:xfrm>
                <a:off x="204367" y="5216084"/>
                <a:ext cx="3544560" cy="1566070"/>
              </a:xfrm>
              <a:prstGeom prst="rect">
                <a:avLst/>
              </a:prstGeom>
              <a:blipFill rotWithShape="1">
                <a:blip r:embed="rId5"/>
                <a:stretch>
                  <a:fillRect l="-3614" t="-5447" r="-1893" b="-4669"/>
                </a:stretch>
              </a:blipFill>
            </p:spPr>
            <p:txBody>
              <a:bodyPr/>
              <a:lstStyle/>
              <a:p>
                <a:r>
                  <a:rPr lang="ja-JP" altLang="en-US">
                    <a:noFill/>
                  </a:rPr>
                  <a:t> </a:t>
                </a:r>
              </a:p>
            </p:txBody>
          </p:sp>
        </mc:Fallback>
      </mc:AlternateContent>
      <p:sp>
        <p:nvSpPr>
          <p:cNvPr id="18" name="左中かっこ 17"/>
          <p:cNvSpPr/>
          <p:nvPr/>
        </p:nvSpPr>
        <p:spPr>
          <a:xfrm>
            <a:off x="3971083" y="3500505"/>
            <a:ext cx="525626" cy="1481449"/>
          </a:xfrm>
          <a:prstGeom prst="leftBrace">
            <a:avLst>
              <a:gd name="adj1" fmla="val 2439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4523599" y="3415884"/>
            <a:ext cx="2513830" cy="646331"/>
          </a:xfrm>
          <a:prstGeom prst="rect">
            <a:avLst/>
          </a:prstGeom>
          <a:noFill/>
        </p:spPr>
        <p:txBody>
          <a:bodyPr wrap="none" rtlCol="0">
            <a:spAutoFit/>
          </a:bodyPr>
          <a:lstStyle/>
          <a:p>
            <a:r>
              <a:rPr kumimoji="1" lang="ja-JP" altLang="en-US" sz="3600" dirty="0"/>
              <a:t>ｘ＋ｙ＝</a:t>
            </a:r>
            <a:r>
              <a:rPr kumimoji="1" lang="en-US" altLang="ja-JP" sz="3600" dirty="0"/>
              <a:t>3100</a:t>
            </a:r>
            <a:endParaRPr kumimoji="1" lang="ja-JP" altLang="en-US" sz="3600" dirty="0"/>
          </a:p>
        </p:txBody>
      </p:sp>
      <mc:AlternateContent xmlns:mc="http://schemas.openxmlformats.org/markup-compatibility/2006" xmlns:a14="http://schemas.microsoft.com/office/drawing/2010/main">
        <mc:Choice Requires="a14">
          <p:sp>
            <p:nvSpPr>
              <p:cNvPr id="20" name="テキスト ボックス 19"/>
              <p:cNvSpPr txBox="1"/>
              <p:nvPr/>
            </p:nvSpPr>
            <p:spPr>
              <a:xfrm>
                <a:off x="4479114" y="4062215"/>
                <a:ext cx="4000839" cy="879215"/>
              </a:xfrm>
              <a:prstGeom prst="rect">
                <a:avLst/>
              </a:prstGeom>
              <a:noFill/>
            </p:spPr>
            <p:txBody>
              <a:bodyPr wrap="none" rtlCol="0">
                <a:spAutoFit/>
              </a:bodyPr>
              <a:lstStyle/>
              <a:p>
                <a14:m>
                  <m:oMath xmlns:m="http://schemas.openxmlformats.org/officeDocument/2006/math">
                    <m:f>
                      <m:fPr>
                        <m:ctrlPr>
                          <a:rPr kumimoji="1" lang="en-US" altLang="ja-JP" sz="3600" i="1" smtClean="0">
                            <a:latin typeface="Cambria Math" panose="02040503050406030204" pitchFamily="18" charset="0"/>
                          </a:rPr>
                        </m:ctrlPr>
                      </m:fPr>
                      <m:num>
                        <m:r>
                          <a:rPr lang="en-US" altLang="ja-JP" sz="3600" i="1">
                            <a:latin typeface="Cambria Math"/>
                          </a:rPr>
                          <m:t>80</m:t>
                        </m:r>
                      </m:num>
                      <m:den>
                        <m:r>
                          <a:rPr lang="en-US" altLang="ja-JP" sz="3600" i="1">
                            <a:latin typeface="Cambria Math"/>
                          </a:rPr>
                          <m:t>100</m:t>
                        </m:r>
                      </m:den>
                    </m:f>
                    <m:r>
                      <a:rPr lang="ja-JP" altLang="en-US" sz="3600" i="1">
                        <a:latin typeface="Cambria Math"/>
                      </a:rPr>
                      <m:t>𝑥</m:t>
                    </m:r>
                  </m:oMath>
                </a14:m>
                <a:r>
                  <a:rPr kumimoji="1" lang="ja-JP" altLang="en-US" sz="3600" dirty="0"/>
                  <a:t>＋</a:t>
                </a:r>
                <a:r>
                  <a:rPr lang="en-US" altLang="ja-JP" sz="3600" dirty="0"/>
                  <a:t> </a:t>
                </a:r>
                <a14:m>
                  <m:oMath xmlns:m="http://schemas.openxmlformats.org/officeDocument/2006/math">
                    <m:f>
                      <m:fPr>
                        <m:ctrlPr>
                          <a:rPr lang="en-US" altLang="ja-JP" sz="3600" i="1">
                            <a:latin typeface="Cambria Math" panose="02040503050406030204" pitchFamily="18" charset="0"/>
                          </a:rPr>
                        </m:ctrlPr>
                      </m:fPr>
                      <m:num>
                        <m:r>
                          <a:rPr lang="en-US" altLang="ja-JP" sz="3600" i="1" smtClean="0">
                            <a:latin typeface="Cambria Math"/>
                          </a:rPr>
                          <m:t>70</m:t>
                        </m:r>
                      </m:num>
                      <m:den>
                        <m:r>
                          <a:rPr lang="en-US" altLang="ja-JP" sz="3600" i="1" smtClean="0">
                            <a:latin typeface="Cambria Math"/>
                          </a:rPr>
                          <m:t>100</m:t>
                        </m:r>
                      </m:den>
                    </m:f>
                    <m:r>
                      <a:rPr lang="ja-JP" altLang="en-US" sz="3600" b="0" i="1" smtClean="0">
                        <a:latin typeface="Cambria Math"/>
                      </a:rPr>
                      <m:t>𝑦</m:t>
                    </m:r>
                  </m:oMath>
                </a14:m>
                <a:r>
                  <a:rPr kumimoji="1" lang="ja-JP" altLang="en-US" sz="3600" dirty="0"/>
                  <a:t>＝</a:t>
                </a:r>
                <a:r>
                  <a:rPr kumimoji="1" lang="en-US" altLang="ja-JP" sz="3600" dirty="0"/>
                  <a:t>2300</a:t>
                </a:r>
                <a:endParaRPr kumimoji="1" lang="ja-JP" altLang="en-US" sz="36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4479114" y="4062215"/>
                <a:ext cx="4000839" cy="879215"/>
              </a:xfrm>
              <a:prstGeom prst="rect">
                <a:avLst/>
              </a:prstGeom>
              <a:blipFill rotWithShape="1">
                <a:blip r:embed="rId6"/>
                <a:stretch>
                  <a:fillRect t="-1379" r="-3659" b="-12414"/>
                </a:stretch>
              </a:blipFill>
            </p:spPr>
            <p:txBody>
              <a:bodyPr/>
              <a:lstStyle/>
              <a:p>
                <a:r>
                  <a:rPr lang="ja-JP" altLang="en-US">
                    <a:noFill/>
                  </a:rPr>
                  <a:t> </a:t>
                </a:r>
              </a:p>
            </p:txBody>
          </p:sp>
        </mc:Fallback>
      </mc:AlternateContent>
      <p:sp>
        <p:nvSpPr>
          <p:cNvPr id="21" name="左中かっこ 20"/>
          <p:cNvSpPr/>
          <p:nvPr/>
        </p:nvSpPr>
        <p:spPr>
          <a:xfrm>
            <a:off x="3814915" y="5438040"/>
            <a:ext cx="525626" cy="1310557"/>
          </a:xfrm>
          <a:prstGeom prst="leftBrace">
            <a:avLst>
              <a:gd name="adj1" fmla="val 2439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4174785" y="5516186"/>
            <a:ext cx="1641796" cy="584775"/>
          </a:xfrm>
          <a:prstGeom prst="rect">
            <a:avLst/>
          </a:prstGeom>
          <a:noFill/>
        </p:spPr>
        <p:txBody>
          <a:bodyPr wrap="none" rtlCol="0">
            <a:spAutoFit/>
          </a:bodyPr>
          <a:lstStyle/>
          <a:p>
            <a:r>
              <a:rPr kumimoji="1" lang="ja-JP" altLang="en-US" sz="3200" dirty="0"/>
              <a:t>ｘ＝</a:t>
            </a:r>
            <a:r>
              <a:rPr kumimoji="1" lang="en-US" altLang="ja-JP" sz="3200" dirty="0"/>
              <a:t>1300</a:t>
            </a:r>
            <a:endParaRPr kumimoji="1" lang="ja-JP" altLang="en-US" sz="3200" dirty="0"/>
          </a:p>
        </p:txBody>
      </p:sp>
      <p:sp>
        <p:nvSpPr>
          <p:cNvPr id="23" name="テキスト ボックス 22"/>
          <p:cNvSpPr txBox="1"/>
          <p:nvPr/>
        </p:nvSpPr>
        <p:spPr>
          <a:xfrm>
            <a:off x="4228590" y="6131105"/>
            <a:ext cx="1632178" cy="584775"/>
          </a:xfrm>
          <a:prstGeom prst="rect">
            <a:avLst/>
          </a:prstGeom>
          <a:noFill/>
        </p:spPr>
        <p:txBody>
          <a:bodyPr wrap="none" rtlCol="0">
            <a:spAutoFit/>
          </a:bodyPr>
          <a:lstStyle/>
          <a:p>
            <a:r>
              <a:rPr kumimoji="1" lang="ja-JP" altLang="en-US" sz="3200" dirty="0"/>
              <a:t>ｙ＝</a:t>
            </a:r>
            <a:r>
              <a:rPr kumimoji="1" lang="en-US" altLang="ja-JP" sz="3200" dirty="0"/>
              <a:t>1800</a:t>
            </a:r>
            <a:endParaRPr kumimoji="1" lang="ja-JP" altLang="en-US" sz="3200" dirty="0"/>
          </a:p>
        </p:txBody>
      </p:sp>
      <p:sp>
        <p:nvSpPr>
          <p:cNvPr id="24" name="テキスト ボックス 23"/>
          <p:cNvSpPr txBox="1"/>
          <p:nvPr/>
        </p:nvSpPr>
        <p:spPr>
          <a:xfrm>
            <a:off x="4775803" y="5019099"/>
            <a:ext cx="4204997" cy="523220"/>
          </a:xfrm>
          <a:prstGeom prst="rect">
            <a:avLst/>
          </a:prstGeom>
          <a:noFill/>
        </p:spPr>
        <p:txBody>
          <a:bodyPr wrap="none" rtlCol="0">
            <a:spAutoFit/>
          </a:bodyPr>
          <a:lstStyle/>
          <a:p>
            <a:r>
              <a:rPr kumimoji="1" lang="ja-JP" altLang="en-US" sz="2800" dirty="0">
                <a:solidFill>
                  <a:srgbClr val="FF0000"/>
                </a:solidFill>
              </a:rPr>
              <a:t>この解は問題にあっている</a:t>
            </a:r>
          </a:p>
        </p:txBody>
      </p:sp>
      <p:sp>
        <p:nvSpPr>
          <p:cNvPr id="25" name="正方形/長方形 24"/>
          <p:cNvSpPr/>
          <p:nvPr/>
        </p:nvSpPr>
        <p:spPr>
          <a:xfrm>
            <a:off x="5860768" y="5808573"/>
            <a:ext cx="3308919" cy="954107"/>
          </a:xfrm>
          <a:prstGeom prst="rect">
            <a:avLst/>
          </a:prstGeom>
        </p:spPr>
        <p:txBody>
          <a:bodyPr wrap="none">
            <a:spAutoFit/>
          </a:bodyPr>
          <a:lstStyle/>
          <a:p>
            <a:r>
              <a:rPr lang="ja-JP" altLang="en-US" sz="2800" u="sng" dirty="0"/>
              <a:t>シャツの定価</a:t>
            </a:r>
            <a:r>
              <a:rPr lang="en-US" altLang="ja-JP" sz="2800" u="sng" dirty="0"/>
              <a:t>1300</a:t>
            </a:r>
            <a:r>
              <a:rPr lang="ja-JP" altLang="en-US" sz="2800" u="sng" dirty="0"/>
              <a:t>円</a:t>
            </a:r>
            <a:endParaRPr lang="en-US" altLang="ja-JP" sz="2800" u="sng" dirty="0"/>
          </a:p>
          <a:p>
            <a:r>
              <a:rPr lang="ja-JP" altLang="en-US" sz="2800" u="sng" dirty="0"/>
              <a:t>帽子の定価　</a:t>
            </a:r>
            <a:r>
              <a:rPr lang="en-US" altLang="ja-JP" sz="2800" u="sng" dirty="0"/>
              <a:t>1800</a:t>
            </a:r>
            <a:r>
              <a:rPr lang="ja-JP" altLang="en-US" sz="2800" u="sng" dirty="0"/>
              <a:t>円</a:t>
            </a:r>
          </a:p>
        </p:txBody>
      </p:sp>
      <p:sp>
        <p:nvSpPr>
          <p:cNvPr id="3" name="テキスト ボックス 2"/>
          <p:cNvSpPr txBox="1"/>
          <p:nvPr/>
        </p:nvSpPr>
        <p:spPr>
          <a:xfrm>
            <a:off x="100442" y="11951"/>
            <a:ext cx="9043558" cy="1815882"/>
          </a:xfrm>
          <a:prstGeom prst="rect">
            <a:avLst/>
          </a:prstGeom>
          <a:noFill/>
        </p:spPr>
        <p:txBody>
          <a:bodyPr wrap="square" rtlCol="0">
            <a:spAutoFit/>
          </a:bodyPr>
          <a:lstStyle/>
          <a:p>
            <a:r>
              <a:rPr kumimoji="1" lang="ja-JP" altLang="en-US" sz="2800" dirty="0"/>
              <a:t>　ある店でシャツと帽子を</a:t>
            </a:r>
            <a:r>
              <a:rPr kumimoji="1" lang="en-US" altLang="ja-JP" sz="2800" dirty="0"/>
              <a:t>1</a:t>
            </a:r>
            <a:r>
              <a:rPr kumimoji="1" lang="ja-JP" altLang="en-US" sz="2800" dirty="0"/>
              <a:t>組買いました。定価通りだと、</a:t>
            </a:r>
            <a:r>
              <a:rPr kumimoji="1" lang="en-US" altLang="ja-JP" sz="2800" dirty="0"/>
              <a:t>1</a:t>
            </a:r>
            <a:r>
              <a:rPr kumimoji="1" lang="ja-JP" altLang="en-US" sz="2800" dirty="0"/>
              <a:t>組の値段は</a:t>
            </a:r>
            <a:r>
              <a:rPr kumimoji="1" lang="en-US" altLang="ja-JP" sz="2800" dirty="0"/>
              <a:t>3100</a:t>
            </a:r>
            <a:r>
              <a:rPr kumimoji="1" lang="ja-JP" altLang="en-US" sz="2800" dirty="0"/>
              <a:t>円でしたが、シャツは定価の</a:t>
            </a:r>
            <a:r>
              <a:rPr kumimoji="1" lang="en-US" altLang="ja-JP" sz="2800" dirty="0"/>
              <a:t>20</a:t>
            </a:r>
            <a:r>
              <a:rPr kumimoji="1" lang="ja-JP" altLang="en-US" sz="2800" dirty="0"/>
              <a:t>％引き、帽子は定価の</a:t>
            </a:r>
            <a:r>
              <a:rPr kumimoji="1" lang="en-US" altLang="ja-JP" sz="2800" dirty="0"/>
              <a:t>30</a:t>
            </a:r>
            <a:r>
              <a:rPr kumimoji="1" lang="ja-JP" altLang="en-US" sz="2800" dirty="0"/>
              <a:t>％引きだったので、代金は</a:t>
            </a:r>
            <a:r>
              <a:rPr kumimoji="1" lang="en-US" altLang="ja-JP" sz="2800" dirty="0"/>
              <a:t>2300</a:t>
            </a:r>
            <a:r>
              <a:rPr kumimoji="1" lang="ja-JP" altLang="en-US" sz="2800" dirty="0"/>
              <a:t>円になりました。</a:t>
            </a:r>
            <a:endParaRPr kumimoji="1" lang="en-US" altLang="ja-JP" sz="2800" dirty="0"/>
          </a:p>
          <a:p>
            <a:r>
              <a:rPr lang="ja-JP" altLang="en-US" sz="2800" dirty="0"/>
              <a:t>　シャツと帽子の定価はそれぞれいくらですか。</a:t>
            </a:r>
            <a:endParaRPr kumimoji="1" lang="ja-JP" altLang="en-US" sz="280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1787283"/>
            <a:ext cx="1676786" cy="171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82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fade">
                                      <p:cBhvr>
                                        <p:cTn id="53" dur="500"/>
                                        <p:tgtEl>
                                          <p:spTgt spid="1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fade">
                                      <p:cBhvr>
                                        <p:cTn id="58" dur="500"/>
                                        <p:tgtEl>
                                          <p:spTgt spid="1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animEffect transition="in" filter="fade">
                                      <p:cBhvr>
                                        <p:cTn id="63" dur="500"/>
                                        <p:tgtEl>
                                          <p:spTgt spid="1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Effect transition="in" filter="fade">
                                      <p:cBhvr>
                                        <p:cTn id="68" dur="500"/>
                                        <p:tgtEl>
                                          <p:spTgt spid="1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xEl>
                                              <p:pRg st="1" end="1"/>
                                            </p:txEl>
                                          </p:spTgt>
                                        </p:tgtEl>
                                        <p:attrNameLst>
                                          <p:attrName>style.visibility</p:attrName>
                                        </p:attrNameLst>
                                      </p:cBhvr>
                                      <p:to>
                                        <p:strVal val="visible"/>
                                      </p:to>
                                    </p:set>
                                    <p:animEffect transition="in" filter="fade">
                                      <p:cBhvr>
                                        <p:cTn id="73" dur="500"/>
                                        <p:tgtEl>
                                          <p:spTgt spid="17">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Effect transition="in" filter="fade">
                                      <p:cBhvr>
                                        <p:cTn id="78" dur="500"/>
                                        <p:tgtEl>
                                          <p:spTgt spid="17">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animBg="1"/>
      <p:bldP spid="13" grpId="0" animBg="1"/>
      <p:bldP spid="14" grpId="0"/>
      <p:bldP spid="15" grpId="0"/>
      <p:bldP spid="16" grpId="0" build="p"/>
      <p:bldP spid="17" grpId="0" build="p"/>
      <p:bldP spid="18" grpId="0" animBg="1"/>
      <p:bldP spid="19" grpId="0"/>
      <p:bldP spid="20" grpId="0"/>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eacher\AppData\Local\Microsoft\Windows\Temporary Internet Files\Content.IE5\DPDADRY1\MC9002284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710" y="2306958"/>
            <a:ext cx="1072677" cy="9319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eacher\AppData\Local\Microsoft\Windows\Temporary Internet Files\Content.IE5\12XL1KA2\MC9003701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327" y="2259171"/>
            <a:ext cx="1308806" cy="100458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266718" y="3352412"/>
            <a:ext cx="1768433" cy="369332"/>
          </a:xfrm>
          <a:prstGeom prst="rect">
            <a:avLst/>
          </a:prstGeom>
        </p:spPr>
        <p:txBody>
          <a:bodyPr wrap="none">
            <a:spAutoFit/>
          </a:bodyPr>
          <a:lstStyle/>
          <a:p>
            <a:r>
              <a:rPr lang="ja-JP" altLang="en-US" dirty="0">
                <a:solidFill>
                  <a:srgbClr val="FF0000"/>
                </a:solidFill>
              </a:rPr>
              <a:t>定価の</a:t>
            </a:r>
            <a:r>
              <a:rPr lang="en-US" altLang="ja-JP" dirty="0">
                <a:solidFill>
                  <a:srgbClr val="FF0000"/>
                </a:solidFill>
              </a:rPr>
              <a:t>20</a:t>
            </a:r>
            <a:r>
              <a:rPr lang="ja-JP" altLang="en-US" dirty="0">
                <a:solidFill>
                  <a:srgbClr val="FF0000"/>
                </a:solidFill>
              </a:rPr>
              <a:t>％引き</a:t>
            </a:r>
          </a:p>
        </p:txBody>
      </p:sp>
      <p:sp>
        <p:nvSpPr>
          <p:cNvPr id="9" name="正方形/長方形 8"/>
          <p:cNvSpPr/>
          <p:nvPr/>
        </p:nvSpPr>
        <p:spPr>
          <a:xfrm>
            <a:off x="4267750" y="3352412"/>
            <a:ext cx="1768433" cy="369332"/>
          </a:xfrm>
          <a:prstGeom prst="rect">
            <a:avLst/>
          </a:prstGeom>
        </p:spPr>
        <p:txBody>
          <a:bodyPr wrap="none">
            <a:spAutoFit/>
          </a:bodyPr>
          <a:lstStyle/>
          <a:p>
            <a:r>
              <a:rPr lang="ja-JP" altLang="en-US" dirty="0">
                <a:solidFill>
                  <a:srgbClr val="FF0000"/>
                </a:solidFill>
              </a:rPr>
              <a:t>定価の</a:t>
            </a:r>
            <a:r>
              <a:rPr lang="en-US" altLang="ja-JP" dirty="0">
                <a:solidFill>
                  <a:srgbClr val="FF0000"/>
                </a:solidFill>
              </a:rPr>
              <a:t>30</a:t>
            </a:r>
            <a:r>
              <a:rPr lang="ja-JP" altLang="en-US" dirty="0">
                <a:solidFill>
                  <a:srgbClr val="FF0000"/>
                </a:solidFill>
              </a:rPr>
              <a:t>％引き</a:t>
            </a:r>
          </a:p>
        </p:txBody>
      </p:sp>
      <p:sp>
        <p:nvSpPr>
          <p:cNvPr id="10" name="正方形/長方形 9"/>
          <p:cNvSpPr/>
          <p:nvPr/>
        </p:nvSpPr>
        <p:spPr>
          <a:xfrm>
            <a:off x="2266718" y="1859061"/>
            <a:ext cx="697627" cy="400110"/>
          </a:xfrm>
          <a:prstGeom prst="rect">
            <a:avLst/>
          </a:prstGeom>
        </p:spPr>
        <p:txBody>
          <a:bodyPr wrap="none">
            <a:spAutoFit/>
          </a:bodyPr>
          <a:lstStyle/>
          <a:p>
            <a:r>
              <a:rPr lang="ja-JP" altLang="en-US" sz="2000" dirty="0"/>
              <a:t>定価</a:t>
            </a:r>
          </a:p>
        </p:txBody>
      </p:sp>
      <p:sp>
        <p:nvSpPr>
          <p:cNvPr id="11" name="正方形/長方形 10"/>
          <p:cNvSpPr/>
          <p:nvPr/>
        </p:nvSpPr>
        <p:spPr>
          <a:xfrm>
            <a:off x="4207785" y="1845293"/>
            <a:ext cx="697627" cy="400110"/>
          </a:xfrm>
          <a:prstGeom prst="rect">
            <a:avLst/>
          </a:prstGeom>
        </p:spPr>
        <p:txBody>
          <a:bodyPr wrap="none">
            <a:spAutoFit/>
          </a:bodyPr>
          <a:lstStyle/>
          <a:p>
            <a:r>
              <a:rPr lang="ja-JP" altLang="en-US" sz="2000" dirty="0"/>
              <a:t>定価</a:t>
            </a:r>
          </a:p>
        </p:txBody>
      </p:sp>
      <p:sp>
        <p:nvSpPr>
          <p:cNvPr id="12" name="正方形/長方形 11"/>
          <p:cNvSpPr/>
          <p:nvPr/>
        </p:nvSpPr>
        <p:spPr>
          <a:xfrm>
            <a:off x="7471744" y="1783738"/>
            <a:ext cx="1499128" cy="523220"/>
          </a:xfrm>
          <a:prstGeom prst="rect">
            <a:avLst/>
          </a:prstGeom>
          <a:ln>
            <a:solidFill>
              <a:schemeClr val="tx1"/>
            </a:solidFill>
          </a:ln>
        </p:spPr>
        <p:txBody>
          <a:bodyPr wrap="none">
            <a:spAutoFit/>
          </a:bodyPr>
          <a:lstStyle/>
          <a:p>
            <a:r>
              <a:rPr lang="ja-JP" altLang="en-US" sz="2800" dirty="0"/>
              <a:t>　　　　円</a:t>
            </a:r>
          </a:p>
        </p:txBody>
      </p:sp>
      <p:sp>
        <p:nvSpPr>
          <p:cNvPr id="13" name="正方形/長方形 12"/>
          <p:cNvSpPr/>
          <p:nvPr/>
        </p:nvSpPr>
        <p:spPr>
          <a:xfrm>
            <a:off x="7438189" y="3198524"/>
            <a:ext cx="1499128" cy="523220"/>
          </a:xfrm>
          <a:prstGeom prst="rect">
            <a:avLst/>
          </a:prstGeom>
          <a:ln>
            <a:solidFill>
              <a:schemeClr val="tx1"/>
            </a:solidFill>
          </a:ln>
        </p:spPr>
        <p:txBody>
          <a:bodyPr wrap="none">
            <a:spAutoFit/>
          </a:bodyPr>
          <a:lstStyle/>
          <a:p>
            <a:r>
              <a:rPr lang="ja-JP" altLang="en-US" sz="2800" dirty="0"/>
              <a:t>　　　　円</a:t>
            </a:r>
          </a:p>
        </p:txBody>
      </p:sp>
      <p:sp>
        <p:nvSpPr>
          <p:cNvPr id="14" name="正方形/長方形 13"/>
          <p:cNvSpPr/>
          <p:nvPr/>
        </p:nvSpPr>
        <p:spPr>
          <a:xfrm>
            <a:off x="4775902" y="1769693"/>
            <a:ext cx="1260281" cy="523220"/>
          </a:xfrm>
          <a:prstGeom prst="rect">
            <a:avLst/>
          </a:prstGeom>
        </p:spPr>
        <p:txBody>
          <a:bodyPr wrap="none">
            <a:spAutoFit/>
          </a:bodyPr>
          <a:lstStyle/>
          <a:p>
            <a:r>
              <a:rPr lang="ja-JP" altLang="en-US" sz="2800" dirty="0"/>
              <a:t>　　　円</a:t>
            </a:r>
          </a:p>
        </p:txBody>
      </p:sp>
      <p:sp>
        <p:nvSpPr>
          <p:cNvPr id="15" name="正方形/長方形 14"/>
          <p:cNvSpPr/>
          <p:nvPr/>
        </p:nvSpPr>
        <p:spPr>
          <a:xfrm>
            <a:off x="2906517" y="1783738"/>
            <a:ext cx="1260281" cy="523220"/>
          </a:xfrm>
          <a:prstGeom prst="rect">
            <a:avLst/>
          </a:prstGeom>
        </p:spPr>
        <p:txBody>
          <a:bodyPr wrap="none">
            <a:spAutoFit/>
          </a:bodyPr>
          <a:lstStyle/>
          <a:p>
            <a:r>
              <a:rPr lang="ja-JP" altLang="en-US" sz="2800" dirty="0"/>
              <a:t>　　　円</a:t>
            </a:r>
          </a:p>
        </p:txBody>
      </p:sp>
      <p:sp>
        <p:nvSpPr>
          <p:cNvPr id="3" name="テキスト ボックス 2"/>
          <p:cNvSpPr txBox="1"/>
          <p:nvPr/>
        </p:nvSpPr>
        <p:spPr>
          <a:xfrm>
            <a:off x="100442" y="11951"/>
            <a:ext cx="9043558" cy="1815882"/>
          </a:xfrm>
          <a:prstGeom prst="rect">
            <a:avLst/>
          </a:prstGeom>
          <a:noFill/>
        </p:spPr>
        <p:txBody>
          <a:bodyPr wrap="square" rtlCol="0">
            <a:spAutoFit/>
          </a:bodyPr>
          <a:lstStyle/>
          <a:p>
            <a:r>
              <a:rPr kumimoji="1" lang="ja-JP" altLang="en-US" sz="2800" dirty="0"/>
              <a:t>　ある店でシャツと帽子を</a:t>
            </a:r>
            <a:r>
              <a:rPr kumimoji="1" lang="en-US" altLang="ja-JP" sz="2800" dirty="0"/>
              <a:t>1</a:t>
            </a:r>
            <a:r>
              <a:rPr kumimoji="1" lang="ja-JP" altLang="en-US" sz="2800" dirty="0"/>
              <a:t>組買いました。定価通りだと、</a:t>
            </a:r>
            <a:r>
              <a:rPr kumimoji="1" lang="en-US" altLang="ja-JP" sz="2800" dirty="0"/>
              <a:t>1</a:t>
            </a:r>
            <a:r>
              <a:rPr kumimoji="1" lang="ja-JP" altLang="en-US" sz="2800" dirty="0"/>
              <a:t>組の値段は</a:t>
            </a:r>
            <a:r>
              <a:rPr kumimoji="1" lang="en-US" altLang="ja-JP" sz="2800" dirty="0"/>
              <a:t>3100</a:t>
            </a:r>
            <a:r>
              <a:rPr kumimoji="1" lang="ja-JP" altLang="en-US" sz="2800" dirty="0"/>
              <a:t>円でしたが、シャツは定価の</a:t>
            </a:r>
            <a:r>
              <a:rPr kumimoji="1" lang="en-US" altLang="ja-JP" sz="2800" dirty="0"/>
              <a:t>20</a:t>
            </a:r>
            <a:r>
              <a:rPr kumimoji="1" lang="ja-JP" altLang="en-US" sz="2800" dirty="0"/>
              <a:t>％引き、帽子は定価の</a:t>
            </a:r>
            <a:r>
              <a:rPr kumimoji="1" lang="en-US" altLang="ja-JP" sz="2800" dirty="0"/>
              <a:t>30</a:t>
            </a:r>
            <a:r>
              <a:rPr kumimoji="1" lang="ja-JP" altLang="en-US" sz="2800" dirty="0"/>
              <a:t>％引きだったので、代金は</a:t>
            </a:r>
            <a:r>
              <a:rPr kumimoji="1" lang="en-US" altLang="ja-JP" sz="2800" dirty="0"/>
              <a:t>2300</a:t>
            </a:r>
            <a:r>
              <a:rPr kumimoji="1" lang="ja-JP" altLang="en-US" sz="2800" dirty="0"/>
              <a:t>円になりました。</a:t>
            </a:r>
            <a:endParaRPr kumimoji="1" lang="en-US" altLang="ja-JP" sz="2800" dirty="0"/>
          </a:p>
          <a:p>
            <a:r>
              <a:rPr lang="ja-JP" altLang="en-US" sz="2800" dirty="0"/>
              <a:t>　シャツと帽子の定価はそれぞれいくらですか。</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81" y="1827833"/>
            <a:ext cx="2165539" cy="221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右矢印 1"/>
          <p:cNvSpPr/>
          <p:nvPr/>
        </p:nvSpPr>
        <p:spPr>
          <a:xfrm>
            <a:off x="6036625" y="1831648"/>
            <a:ext cx="1270500" cy="484632"/>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t>あわせて</a:t>
            </a:r>
          </a:p>
        </p:txBody>
      </p:sp>
      <p:sp>
        <p:nvSpPr>
          <p:cNvPr id="26" name="右矢印 25"/>
          <p:cNvSpPr/>
          <p:nvPr/>
        </p:nvSpPr>
        <p:spPr>
          <a:xfrm>
            <a:off x="6036183" y="3217818"/>
            <a:ext cx="1270500" cy="484632"/>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a:t>あわせて</a:t>
            </a:r>
          </a:p>
        </p:txBody>
      </p:sp>
      <p:sp>
        <p:nvSpPr>
          <p:cNvPr id="27" name="正方形/長方形 26"/>
          <p:cNvSpPr/>
          <p:nvPr/>
        </p:nvSpPr>
        <p:spPr>
          <a:xfrm>
            <a:off x="2285508" y="3721744"/>
            <a:ext cx="1858201" cy="523220"/>
          </a:xfrm>
          <a:prstGeom prst="rect">
            <a:avLst/>
          </a:prstGeom>
        </p:spPr>
        <p:txBody>
          <a:bodyPr wrap="none">
            <a:spAutoFit/>
          </a:bodyPr>
          <a:lstStyle/>
          <a:p>
            <a:r>
              <a:rPr lang="ja-JP" altLang="en-US" sz="2800" dirty="0"/>
              <a:t>（　　　　）円</a:t>
            </a:r>
          </a:p>
        </p:txBody>
      </p:sp>
      <p:sp>
        <p:nvSpPr>
          <p:cNvPr id="28" name="正方形/長方形 27"/>
          <p:cNvSpPr/>
          <p:nvPr/>
        </p:nvSpPr>
        <p:spPr>
          <a:xfrm>
            <a:off x="4267750" y="3721744"/>
            <a:ext cx="1858201" cy="523220"/>
          </a:xfrm>
          <a:prstGeom prst="rect">
            <a:avLst/>
          </a:prstGeom>
        </p:spPr>
        <p:txBody>
          <a:bodyPr wrap="none">
            <a:spAutoFit/>
          </a:bodyPr>
          <a:lstStyle/>
          <a:p>
            <a:r>
              <a:rPr lang="ja-JP" altLang="en-US" sz="2800" dirty="0"/>
              <a:t>（　　　　）円</a:t>
            </a:r>
          </a:p>
        </p:txBody>
      </p:sp>
      <p:sp>
        <p:nvSpPr>
          <p:cNvPr id="29" name="左中かっこ 28"/>
          <p:cNvSpPr/>
          <p:nvPr/>
        </p:nvSpPr>
        <p:spPr>
          <a:xfrm>
            <a:off x="23014" y="4436520"/>
            <a:ext cx="401048" cy="1481449"/>
          </a:xfrm>
          <a:prstGeom prst="leftBrace">
            <a:avLst>
              <a:gd name="adj1" fmla="val 2439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453267" y="4436520"/>
            <a:ext cx="2613877" cy="646331"/>
          </a:xfrm>
          <a:prstGeom prst="rect">
            <a:avLst/>
          </a:prstGeom>
          <a:noFill/>
          <a:ln>
            <a:solidFill>
              <a:schemeClr val="tx1"/>
            </a:solidFill>
          </a:ln>
        </p:spPr>
        <p:txBody>
          <a:bodyPr wrap="square" rtlCol="0">
            <a:spAutoFit/>
          </a:bodyPr>
          <a:lstStyle/>
          <a:p>
            <a:r>
              <a:rPr kumimoji="1" lang="ja-JP" altLang="en-US" sz="3600" dirty="0"/>
              <a:t>　　　　　　　</a:t>
            </a:r>
          </a:p>
        </p:txBody>
      </p:sp>
      <p:sp>
        <p:nvSpPr>
          <p:cNvPr id="31" name="テキスト ボックス 30"/>
          <p:cNvSpPr txBox="1"/>
          <p:nvPr/>
        </p:nvSpPr>
        <p:spPr>
          <a:xfrm>
            <a:off x="454300" y="5271638"/>
            <a:ext cx="2634054" cy="646331"/>
          </a:xfrm>
          <a:prstGeom prst="rect">
            <a:avLst/>
          </a:prstGeom>
          <a:noFill/>
          <a:ln>
            <a:solidFill>
              <a:schemeClr val="tx1"/>
            </a:solidFill>
          </a:ln>
        </p:spPr>
        <p:txBody>
          <a:bodyPr wrap="none" rtlCol="0">
            <a:spAutoFit/>
          </a:bodyPr>
          <a:lstStyle/>
          <a:p>
            <a:r>
              <a:rPr kumimoji="1" lang="ja-JP" altLang="en-US" sz="3600" dirty="0"/>
              <a:t>　　　　　　　　</a:t>
            </a:r>
          </a:p>
        </p:txBody>
      </p:sp>
    </p:spTree>
    <p:extLst>
      <p:ext uri="{BB962C8B-B14F-4D97-AF65-F5344CB8AC3E}">
        <p14:creationId xmlns:p14="http://schemas.microsoft.com/office/powerpoint/2010/main" val="182897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88640"/>
            <a:ext cx="8856984" cy="2304256"/>
          </a:xfrm>
        </p:spPr>
        <p:txBody>
          <a:bodyPr>
            <a:normAutofit/>
          </a:bodyPr>
          <a:lstStyle/>
          <a:p>
            <a:pPr marL="0" indent="0">
              <a:buNone/>
            </a:pPr>
            <a:r>
              <a:rPr kumimoji="1" lang="ja-JP" altLang="en-US" sz="2800" dirty="0"/>
              <a:t>問</a:t>
            </a:r>
            <a:r>
              <a:rPr kumimoji="1" lang="en-US" altLang="ja-JP" sz="2800" dirty="0"/>
              <a:t>4</a:t>
            </a:r>
            <a:r>
              <a:rPr kumimoji="1" lang="ja-JP" altLang="en-US" sz="2800" dirty="0"/>
              <a:t>　ある中学校の</a:t>
            </a:r>
            <a:r>
              <a:rPr kumimoji="1" lang="en-US" altLang="ja-JP" sz="2800" dirty="0"/>
              <a:t>2</a:t>
            </a:r>
            <a:r>
              <a:rPr kumimoji="1" lang="ja-JP" altLang="en-US" sz="2800" dirty="0"/>
              <a:t>年生の生徒数は、男女あわせて</a:t>
            </a:r>
            <a:r>
              <a:rPr kumimoji="1" lang="en-US" altLang="ja-JP" sz="2800" dirty="0"/>
              <a:t>165</a:t>
            </a:r>
            <a:r>
              <a:rPr kumimoji="1" lang="ja-JP" altLang="en-US" sz="2800" dirty="0"/>
              <a:t>人です。そのうち、男子の</a:t>
            </a:r>
            <a:r>
              <a:rPr kumimoji="1" lang="en-US" altLang="ja-JP" sz="2800" dirty="0"/>
              <a:t>15</a:t>
            </a:r>
            <a:r>
              <a:rPr kumimoji="1" lang="ja-JP" altLang="en-US" sz="2800" dirty="0"/>
              <a:t>％と女子の</a:t>
            </a:r>
            <a:r>
              <a:rPr kumimoji="1" lang="en-US" altLang="ja-JP" sz="2800" dirty="0"/>
              <a:t>20</a:t>
            </a:r>
            <a:r>
              <a:rPr kumimoji="1" lang="ja-JP" altLang="en-US" sz="2800" dirty="0"/>
              <a:t>％は、ボランティア活動に参加したことがあり、その人数は</a:t>
            </a:r>
            <a:r>
              <a:rPr kumimoji="1" lang="en-US" altLang="ja-JP" sz="2800" dirty="0"/>
              <a:t>29</a:t>
            </a:r>
            <a:r>
              <a:rPr kumimoji="1" lang="ja-JP" altLang="en-US" sz="2800" dirty="0"/>
              <a:t>人でした。</a:t>
            </a:r>
            <a:r>
              <a:rPr lang="ja-JP" altLang="en-US" sz="2800" dirty="0"/>
              <a:t>この中学校の</a:t>
            </a:r>
            <a:r>
              <a:rPr lang="en-US" altLang="ja-JP" sz="2800" dirty="0"/>
              <a:t>2</a:t>
            </a:r>
            <a:r>
              <a:rPr lang="ja-JP" altLang="en-US" sz="2800" dirty="0"/>
              <a:t>年生の男子、女子の生徒数を、それぞれ求めなさい。</a:t>
            </a:r>
            <a:endParaRPr kumimoji="1" lang="ja-JP" altLang="en-US" sz="2800" dirty="0"/>
          </a:p>
        </p:txBody>
      </p:sp>
      <p:graphicFrame>
        <p:nvGraphicFramePr>
          <p:cNvPr id="2" name="表 1"/>
          <p:cNvGraphicFramePr>
            <a:graphicFrameLocks noGrp="1"/>
          </p:cNvGraphicFramePr>
          <p:nvPr>
            <p:extLst>
              <p:ext uri="{D42A27DB-BD31-4B8C-83A1-F6EECF244321}">
                <p14:modId xmlns:p14="http://schemas.microsoft.com/office/powerpoint/2010/main" val="3412551421"/>
              </p:ext>
            </p:extLst>
          </p:nvPr>
        </p:nvGraphicFramePr>
        <p:xfrm>
          <a:off x="323528" y="2636912"/>
          <a:ext cx="5184576" cy="192024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552061">
                <a:tc>
                  <a:txBody>
                    <a:bodyPr/>
                    <a:lstStyle/>
                    <a:p>
                      <a:endParaRPr kumimoji="1" lang="ja-JP" altLang="en-US" dirty="0"/>
                    </a:p>
                  </a:txBody>
                  <a:tcPr/>
                </a:tc>
                <a:tc>
                  <a:txBody>
                    <a:bodyPr/>
                    <a:lstStyle/>
                    <a:p>
                      <a:pPr algn="ctr"/>
                      <a:r>
                        <a:rPr kumimoji="1" lang="ja-JP" altLang="en-US" dirty="0"/>
                        <a:t>男子の</a:t>
                      </a:r>
                      <a:endParaRPr kumimoji="1" lang="en-US" altLang="ja-JP" dirty="0"/>
                    </a:p>
                    <a:p>
                      <a:pPr algn="ctr"/>
                      <a:r>
                        <a:rPr kumimoji="1" lang="ja-JP" altLang="en-US" dirty="0"/>
                        <a:t>生徒数</a:t>
                      </a:r>
                    </a:p>
                  </a:txBody>
                  <a:tcPr/>
                </a:tc>
                <a:tc>
                  <a:txBody>
                    <a:bodyPr/>
                    <a:lstStyle/>
                    <a:p>
                      <a:pPr algn="ctr"/>
                      <a:r>
                        <a:rPr kumimoji="1" lang="ja-JP" altLang="en-US" dirty="0"/>
                        <a:t>女子の</a:t>
                      </a:r>
                      <a:endParaRPr kumimoji="1" lang="en-US" altLang="ja-JP" dirty="0"/>
                    </a:p>
                    <a:p>
                      <a:pPr algn="ctr"/>
                      <a:r>
                        <a:rPr kumimoji="1" lang="ja-JP" altLang="en-US" dirty="0"/>
                        <a:t>生徒数</a:t>
                      </a:r>
                    </a:p>
                  </a:txBody>
                  <a:tcPr/>
                </a:tc>
                <a:tc>
                  <a:txBody>
                    <a:bodyPr/>
                    <a:lstStyle/>
                    <a:p>
                      <a:pPr algn="ctr"/>
                      <a:r>
                        <a:rPr kumimoji="1" lang="ja-JP" altLang="en-US" dirty="0"/>
                        <a:t>合　計</a:t>
                      </a:r>
                    </a:p>
                  </a:txBody>
                  <a:tcPr/>
                </a:tc>
                <a:extLst>
                  <a:ext uri="{0D108BD9-81ED-4DB2-BD59-A6C34878D82A}">
                    <a16:rowId xmlns:a16="http://schemas.microsoft.com/office/drawing/2014/main" val="10000"/>
                  </a:ext>
                </a:extLst>
              </a:tr>
              <a:tr h="552061">
                <a:tc>
                  <a:txBody>
                    <a:bodyPr/>
                    <a:lstStyle/>
                    <a:p>
                      <a:r>
                        <a:rPr kumimoji="1" lang="en-US" altLang="ja-JP" dirty="0"/>
                        <a:t>2</a:t>
                      </a:r>
                      <a:r>
                        <a:rPr kumimoji="1" lang="ja-JP" altLang="en-US" dirty="0"/>
                        <a:t>年生の</a:t>
                      </a:r>
                      <a:endParaRPr kumimoji="1" lang="en-US" altLang="ja-JP" dirty="0"/>
                    </a:p>
                    <a:p>
                      <a:r>
                        <a:rPr kumimoji="1" lang="ja-JP" altLang="en-US" dirty="0"/>
                        <a:t>生徒数</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1"/>
                  </a:ext>
                </a:extLst>
              </a:tr>
              <a:tr h="552061">
                <a:tc>
                  <a:txBody>
                    <a:bodyPr/>
                    <a:lstStyle/>
                    <a:p>
                      <a:r>
                        <a:rPr kumimoji="1" lang="ja-JP" altLang="en-US" dirty="0"/>
                        <a:t>ﾎﾞﾗﾝﾃｨｱ参加生徒数</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2"/>
                  </a:ext>
                </a:extLst>
              </a:tr>
            </a:tbl>
          </a:graphicData>
        </a:graphic>
      </p:graphicFrame>
      <p:cxnSp>
        <p:nvCxnSpPr>
          <p:cNvPr id="5" name="直線コネクタ 4"/>
          <p:cNvCxnSpPr/>
          <p:nvPr/>
        </p:nvCxnSpPr>
        <p:spPr>
          <a:xfrm>
            <a:off x="323528" y="2636912"/>
            <a:ext cx="1296144"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2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740261" y="2996952"/>
            <a:ext cx="1296144" cy="792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1476" y="-41564"/>
            <a:ext cx="9036496" cy="2325007"/>
          </a:xfrm>
        </p:spPr>
        <p:txBody>
          <a:bodyPr>
            <a:normAutofit/>
          </a:bodyPr>
          <a:lstStyle/>
          <a:p>
            <a:pPr algn="l"/>
            <a:r>
              <a:rPr kumimoji="1" lang="ja-JP" altLang="en-US" sz="3200" dirty="0"/>
              <a:t>問　題</a:t>
            </a:r>
            <a:br>
              <a:rPr kumimoji="1" lang="en-US" altLang="ja-JP" dirty="0"/>
            </a:br>
            <a:r>
              <a:rPr lang="ja-JP" altLang="en-US" sz="3200" dirty="0"/>
              <a:t>濃度１２％の食塩水と４％の食塩水を混ぜ合わせて、１０％の食塩水を６００ｇつくりたい。それぞれ何ｇ混ぜればよいですか。</a:t>
            </a:r>
            <a:endParaRPr kumimoji="1" lang="ja-JP" altLang="en-US" sz="3200" dirty="0"/>
          </a:p>
        </p:txBody>
      </p:sp>
      <p:sp>
        <p:nvSpPr>
          <p:cNvPr id="11" name="正方形/長方形 10"/>
          <p:cNvSpPr/>
          <p:nvPr/>
        </p:nvSpPr>
        <p:spPr>
          <a:xfrm>
            <a:off x="7404557" y="2780928"/>
            <a:ext cx="1296144" cy="10081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740261" y="2204864"/>
            <a:ext cx="1296144"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404557" y="2204864"/>
            <a:ext cx="1296144"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加算記号 6"/>
          <p:cNvSpPr/>
          <p:nvPr/>
        </p:nvSpPr>
        <p:spPr>
          <a:xfrm>
            <a:off x="3649556" y="2539752"/>
            <a:ext cx="914400" cy="914400"/>
          </a:xfrm>
          <a:prstGeom prst="mathPlus">
            <a:avLst>
              <a:gd name="adj1" fmla="val 836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等号 7"/>
          <p:cNvSpPr/>
          <p:nvPr/>
        </p:nvSpPr>
        <p:spPr>
          <a:xfrm>
            <a:off x="6252429" y="2539752"/>
            <a:ext cx="914400" cy="914400"/>
          </a:xfrm>
          <a:prstGeom prst="mathEqual">
            <a:avLst>
              <a:gd name="adj1" fmla="val 9883"/>
              <a:gd name="adj2"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2193697" y="2996952"/>
            <a:ext cx="1296144" cy="792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193697" y="2204864"/>
            <a:ext cx="1296144"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99105" y="3792697"/>
            <a:ext cx="1180131" cy="769441"/>
          </a:xfrm>
          <a:prstGeom prst="rect">
            <a:avLst/>
          </a:prstGeom>
          <a:noFill/>
        </p:spPr>
        <p:txBody>
          <a:bodyPr wrap="none" rtlCol="0">
            <a:spAutoFit/>
          </a:bodyPr>
          <a:lstStyle/>
          <a:p>
            <a:r>
              <a:rPr kumimoji="1" lang="ja-JP" altLang="en-US" sz="4400" dirty="0"/>
              <a:t>ｘ　ｇ</a:t>
            </a:r>
          </a:p>
        </p:txBody>
      </p:sp>
      <p:sp>
        <p:nvSpPr>
          <p:cNvPr id="13" name="テキスト ボックス 12"/>
          <p:cNvSpPr txBox="1"/>
          <p:nvPr/>
        </p:nvSpPr>
        <p:spPr>
          <a:xfrm>
            <a:off x="4992230" y="3817671"/>
            <a:ext cx="1167307" cy="769441"/>
          </a:xfrm>
          <a:prstGeom prst="rect">
            <a:avLst/>
          </a:prstGeom>
          <a:noFill/>
        </p:spPr>
        <p:txBody>
          <a:bodyPr wrap="none" rtlCol="0">
            <a:spAutoFit/>
          </a:bodyPr>
          <a:lstStyle/>
          <a:p>
            <a:r>
              <a:rPr kumimoji="1" lang="ja-JP" altLang="en-US" sz="4400" dirty="0"/>
              <a:t>ｙ　ｇ</a:t>
            </a:r>
          </a:p>
        </p:txBody>
      </p:sp>
      <p:sp>
        <p:nvSpPr>
          <p:cNvPr id="14" name="テキスト ボックス 13"/>
          <p:cNvSpPr txBox="1"/>
          <p:nvPr/>
        </p:nvSpPr>
        <p:spPr>
          <a:xfrm>
            <a:off x="7591183" y="3846661"/>
            <a:ext cx="1367682" cy="769441"/>
          </a:xfrm>
          <a:prstGeom prst="rect">
            <a:avLst/>
          </a:prstGeom>
          <a:noFill/>
        </p:spPr>
        <p:txBody>
          <a:bodyPr wrap="none" rtlCol="0">
            <a:spAutoFit/>
          </a:bodyPr>
          <a:lstStyle/>
          <a:p>
            <a:r>
              <a:rPr kumimoji="1" lang="en-US" altLang="ja-JP" sz="4400" dirty="0"/>
              <a:t>600</a:t>
            </a:r>
            <a:r>
              <a:rPr kumimoji="1" lang="ja-JP" altLang="en-US" sz="4400" dirty="0"/>
              <a:t>ｇ</a:t>
            </a:r>
          </a:p>
        </p:txBody>
      </p:sp>
      <p:sp>
        <p:nvSpPr>
          <p:cNvPr id="15" name="テキスト ボックス 14"/>
          <p:cNvSpPr txBox="1"/>
          <p:nvPr/>
        </p:nvSpPr>
        <p:spPr>
          <a:xfrm>
            <a:off x="2340587" y="2961818"/>
            <a:ext cx="1114408" cy="646331"/>
          </a:xfrm>
          <a:prstGeom prst="rect">
            <a:avLst/>
          </a:prstGeom>
          <a:noFill/>
        </p:spPr>
        <p:txBody>
          <a:bodyPr wrap="none" rtlCol="0">
            <a:spAutoFit/>
          </a:bodyPr>
          <a:lstStyle/>
          <a:p>
            <a:r>
              <a:rPr kumimoji="1" lang="en-US" altLang="ja-JP" sz="3600" dirty="0">
                <a:solidFill>
                  <a:srgbClr val="FF0000"/>
                </a:solidFill>
              </a:rPr>
              <a:t>12</a:t>
            </a:r>
            <a:r>
              <a:rPr kumimoji="1" lang="ja-JP" altLang="en-US" sz="3600" dirty="0">
                <a:solidFill>
                  <a:srgbClr val="FF0000"/>
                </a:solidFill>
              </a:rPr>
              <a:t>％</a:t>
            </a:r>
          </a:p>
        </p:txBody>
      </p:sp>
      <p:sp>
        <p:nvSpPr>
          <p:cNvPr id="16" name="テキスト ボックス 15"/>
          <p:cNvSpPr txBox="1"/>
          <p:nvPr/>
        </p:nvSpPr>
        <p:spPr>
          <a:xfrm>
            <a:off x="4948148" y="2961817"/>
            <a:ext cx="880369" cy="646331"/>
          </a:xfrm>
          <a:prstGeom prst="rect">
            <a:avLst/>
          </a:prstGeom>
          <a:noFill/>
        </p:spPr>
        <p:txBody>
          <a:bodyPr wrap="none" rtlCol="0">
            <a:spAutoFit/>
          </a:bodyPr>
          <a:lstStyle/>
          <a:p>
            <a:r>
              <a:rPr kumimoji="1" lang="en-US" altLang="ja-JP" sz="3600" dirty="0">
                <a:solidFill>
                  <a:srgbClr val="FF0000"/>
                </a:solidFill>
              </a:rPr>
              <a:t>4</a:t>
            </a:r>
            <a:r>
              <a:rPr kumimoji="1" lang="ja-JP" altLang="en-US" sz="3600" dirty="0">
                <a:solidFill>
                  <a:srgbClr val="FF0000"/>
                </a:solidFill>
              </a:rPr>
              <a:t>％</a:t>
            </a:r>
          </a:p>
        </p:txBody>
      </p:sp>
      <p:sp>
        <p:nvSpPr>
          <p:cNvPr id="17" name="テキスト ボックス 16"/>
          <p:cNvSpPr txBox="1"/>
          <p:nvPr/>
        </p:nvSpPr>
        <p:spPr>
          <a:xfrm>
            <a:off x="7495425" y="2961355"/>
            <a:ext cx="1114408" cy="646331"/>
          </a:xfrm>
          <a:prstGeom prst="rect">
            <a:avLst/>
          </a:prstGeom>
          <a:noFill/>
        </p:spPr>
        <p:txBody>
          <a:bodyPr wrap="none" rtlCol="0">
            <a:spAutoFit/>
          </a:bodyPr>
          <a:lstStyle/>
          <a:p>
            <a:r>
              <a:rPr kumimoji="1" lang="en-US" altLang="ja-JP" sz="3600" dirty="0">
                <a:solidFill>
                  <a:srgbClr val="FF0000"/>
                </a:solidFill>
              </a:rPr>
              <a:t>10</a:t>
            </a:r>
            <a:r>
              <a:rPr kumimoji="1" lang="ja-JP" altLang="en-US" sz="3600" dirty="0">
                <a:solidFill>
                  <a:srgbClr val="FF0000"/>
                </a:solidFill>
              </a:rPr>
              <a:t>％</a:t>
            </a:r>
          </a:p>
        </p:txBody>
      </p:sp>
      <p:sp>
        <p:nvSpPr>
          <p:cNvPr id="18" name="テキスト ボックス 17"/>
          <p:cNvSpPr txBox="1"/>
          <p:nvPr/>
        </p:nvSpPr>
        <p:spPr>
          <a:xfrm>
            <a:off x="29706" y="4027382"/>
            <a:ext cx="1980029" cy="523220"/>
          </a:xfrm>
          <a:prstGeom prst="rect">
            <a:avLst/>
          </a:prstGeom>
          <a:noFill/>
        </p:spPr>
        <p:txBody>
          <a:bodyPr wrap="none" rtlCol="0">
            <a:spAutoFit/>
          </a:bodyPr>
          <a:lstStyle/>
          <a:p>
            <a:r>
              <a:rPr kumimoji="1" lang="ja-JP" altLang="en-US" sz="2800" dirty="0"/>
              <a:t>食塩水の量</a:t>
            </a:r>
          </a:p>
        </p:txBody>
      </p:sp>
      <p:sp>
        <p:nvSpPr>
          <p:cNvPr id="19" name="テキスト ボックス 18"/>
          <p:cNvSpPr txBox="1"/>
          <p:nvPr/>
        </p:nvSpPr>
        <p:spPr>
          <a:xfrm>
            <a:off x="29669" y="4787707"/>
            <a:ext cx="1620957" cy="523220"/>
          </a:xfrm>
          <a:prstGeom prst="rect">
            <a:avLst/>
          </a:prstGeom>
          <a:noFill/>
        </p:spPr>
        <p:txBody>
          <a:bodyPr wrap="none" rtlCol="0">
            <a:spAutoFit/>
          </a:bodyPr>
          <a:lstStyle/>
          <a:p>
            <a:r>
              <a:rPr kumimoji="1" lang="ja-JP" altLang="en-US" sz="2800" dirty="0"/>
              <a:t>食塩の量</a:t>
            </a:r>
          </a:p>
        </p:txBody>
      </p:sp>
      <p:sp>
        <p:nvSpPr>
          <p:cNvPr id="20" name="テキスト ボックス 19"/>
          <p:cNvSpPr txBox="1"/>
          <p:nvPr/>
        </p:nvSpPr>
        <p:spPr>
          <a:xfrm>
            <a:off x="4740261" y="4591104"/>
            <a:ext cx="2165978" cy="769441"/>
          </a:xfrm>
          <a:prstGeom prst="rect">
            <a:avLst/>
          </a:prstGeom>
          <a:noFill/>
        </p:spPr>
        <p:txBody>
          <a:bodyPr wrap="none" rtlCol="0">
            <a:spAutoFit/>
          </a:bodyPr>
          <a:lstStyle/>
          <a:p>
            <a:r>
              <a:rPr kumimoji="1" lang="en-US" altLang="ja-JP" sz="4400" dirty="0"/>
              <a:t>0.04</a:t>
            </a:r>
            <a:r>
              <a:rPr kumimoji="1" lang="ja-JP" altLang="en-US" sz="4400" dirty="0"/>
              <a:t>ｙ　ｇ</a:t>
            </a:r>
          </a:p>
        </p:txBody>
      </p:sp>
      <p:sp>
        <p:nvSpPr>
          <p:cNvPr id="21" name="テキスト ボックス 20"/>
          <p:cNvSpPr txBox="1"/>
          <p:nvPr/>
        </p:nvSpPr>
        <p:spPr>
          <a:xfrm>
            <a:off x="2193697" y="4591104"/>
            <a:ext cx="2178802" cy="769441"/>
          </a:xfrm>
          <a:prstGeom prst="rect">
            <a:avLst/>
          </a:prstGeom>
          <a:noFill/>
        </p:spPr>
        <p:txBody>
          <a:bodyPr wrap="none" rtlCol="0">
            <a:spAutoFit/>
          </a:bodyPr>
          <a:lstStyle/>
          <a:p>
            <a:r>
              <a:rPr kumimoji="1" lang="en-US" altLang="ja-JP" sz="4400" dirty="0"/>
              <a:t>0.12</a:t>
            </a:r>
            <a:r>
              <a:rPr kumimoji="1" lang="ja-JP" altLang="en-US" sz="4400" dirty="0"/>
              <a:t>ｘ　ｇ</a:t>
            </a:r>
          </a:p>
        </p:txBody>
      </p:sp>
      <p:sp>
        <p:nvSpPr>
          <p:cNvPr id="22" name="テキスト ボックス 21"/>
          <p:cNvSpPr txBox="1"/>
          <p:nvPr/>
        </p:nvSpPr>
        <p:spPr>
          <a:xfrm>
            <a:off x="7880856" y="4576085"/>
            <a:ext cx="1082348" cy="769441"/>
          </a:xfrm>
          <a:prstGeom prst="rect">
            <a:avLst/>
          </a:prstGeom>
          <a:noFill/>
        </p:spPr>
        <p:txBody>
          <a:bodyPr wrap="none" rtlCol="0">
            <a:spAutoFit/>
          </a:bodyPr>
          <a:lstStyle/>
          <a:p>
            <a:r>
              <a:rPr kumimoji="1" lang="en-US" altLang="ja-JP" sz="4400" dirty="0"/>
              <a:t>60</a:t>
            </a:r>
            <a:r>
              <a:rPr kumimoji="1" lang="ja-JP" altLang="en-US" sz="4400" dirty="0"/>
              <a:t>ｇ</a:t>
            </a:r>
          </a:p>
        </p:txBody>
      </p:sp>
    </p:spTree>
    <p:extLst>
      <p:ext uri="{BB962C8B-B14F-4D97-AF65-F5344CB8AC3E}">
        <p14:creationId xmlns:p14="http://schemas.microsoft.com/office/powerpoint/2010/main" val="257104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6" grpId="0" animBg="1"/>
      <p:bldP spid="7" grpId="0" animBg="1"/>
      <p:bldP spid="8" grpId="0" animBg="1"/>
      <p:bldP spid="9" grpId="0" animBg="1"/>
      <p:bldP spid="4" grpId="0" animBg="1"/>
      <p:bldP spid="12" grpId="0"/>
      <p:bldP spid="13" grpId="0"/>
      <p:bldP spid="14" grpId="0"/>
      <p:bldP spid="15" grpId="0"/>
      <p:bldP spid="16" grpId="0"/>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740261" y="2996952"/>
            <a:ext cx="1296144" cy="792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1476" y="-41564"/>
            <a:ext cx="9036496" cy="2325007"/>
          </a:xfrm>
        </p:spPr>
        <p:txBody>
          <a:bodyPr>
            <a:normAutofit/>
          </a:bodyPr>
          <a:lstStyle/>
          <a:p>
            <a:pPr algn="l"/>
            <a:r>
              <a:rPr kumimoji="1" lang="ja-JP" altLang="en-US" sz="3200" dirty="0"/>
              <a:t>問　題</a:t>
            </a:r>
            <a:br>
              <a:rPr kumimoji="1" lang="en-US" altLang="ja-JP" dirty="0"/>
            </a:br>
            <a:r>
              <a:rPr lang="ja-JP" altLang="en-US" sz="3200" dirty="0"/>
              <a:t>濃度１２％の食塩水と４％の食塩水を混ぜ合わせて、１０％の食塩水を６００ｇつくりたい。それぞれ何ｇ混ぜればよいですか。</a:t>
            </a:r>
            <a:endParaRPr kumimoji="1" lang="ja-JP" altLang="en-US" sz="3200" dirty="0"/>
          </a:p>
        </p:txBody>
      </p:sp>
      <p:sp>
        <p:nvSpPr>
          <p:cNvPr id="11" name="正方形/長方形 10"/>
          <p:cNvSpPr/>
          <p:nvPr/>
        </p:nvSpPr>
        <p:spPr>
          <a:xfrm>
            <a:off x="7404557" y="2780928"/>
            <a:ext cx="1296144" cy="100811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740261" y="2204864"/>
            <a:ext cx="1296144"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404557" y="2204864"/>
            <a:ext cx="1296144"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加算記号 6"/>
          <p:cNvSpPr/>
          <p:nvPr/>
        </p:nvSpPr>
        <p:spPr>
          <a:xfrm>
            <a:off x="3649556" y="2539752"/>
            <a:ext cx="914400" cy="914400"/>
          </a:xfrm>
          <a:prstGeom prst="mathPlus">
            <a:avLst>
              <a:gd name="adj1" fmla="val 836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等号 7"/>
          <p:cNvSpPr/>
          <p:nvPr/>
        </p:nvSpPr>
        <p:spPr>
          <a:xfrm>
            <a:off x="6252429" y="2539752"/>
            <a:ext cx="914400" cy="914400"/>
          </a:xfrm>
          <a:prstGeom prst="mathEqual">
            <a:avLst>
              <a:gd name="adj1" fmla="val 9883"/>
              <a:gd name="adj2"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2193697" y="2996952"/>
            <a:ext cx="1296144" cy="792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193697" y="2204864"/>
            <a:ext cx="1296144"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99105" y="3792697"/>
            <a:ext cx="1180131" cy="769441"/>
          </a:xfrm>
          <a:prstGeom prst="rect">
            <a:avLst/>
          </a:prstGeom>
          <a:noFill/>
        </p:spPr>
        <p:txBody>
          <a:bodyPr wrap="none" rtlCol="0">
            <a:spAutoFit/>
          </a:bodyPr>
          <a:lstStyle/>
          <a:p>
            <a:r>
              <a:rPr kumimoji="1" lang="ja-JP" altLang="en-US" sz="4400" dirty="0"/>
              <a:t>ｘ　ｇ</a:t>
            </a:r>
          </a:p>
        </p:txBody>
      </p:sp>
      <p:sp>
        <p:nvSpPr>
          <p:cNvPr id="13" name="テキスト ボックス 12"/>
          <p:cNvSpPr txBox="1"/>
          <p:nvPr/>
        </p:nvSpPr>
        <p:spPr>
          <a:xfrm>
            <a:off x="4992230" y="3817671"/>
            <a:ext cx="1167307" cy="769441"/>
          </a:xfrm>
          <a:prstGeom prst="rect">
            <a:avLst/>
          </a:prstGeom>
          <a:noFill/>
        </p:spPr>
        <p:txBody>
          <a:bodyPr wrap="none" rtlCol="0">
            <a:spAutoFit/>
          </a:bodyPr>
          <a:lstStyle/>
          <a:p>
            <a:r>
              <a:rPr kumimoji="1" lang="ja-JP" altLang="en-US" sz="4400" dirty="0"/>
              <a:t>ｙ　ｇ</a:t>
            </a:r>
          </a:p>
        </p:txBody>
      </p:sp>
      <p:sp>
        <p:nvSpPr>
          <p:cNvPr id="14" name="テキスト ボックス 13"/>
          <p:cNvSpPr txBox="1"/>
          <p:nvPr/>
        </p:nvSpPr>
        <p:spPr>
          <a:xfrm>
            <a:off x="7136740" y="3856476"/>
            <a:ext cx="1826141" cy="769441"/>
          </a:xfrm>
          <a:prstGeom prst="rect">
            <a:avLst/>
          </a:prstGeom>
          <a:noFill/>
        </p:spPr>
        <p:txBody>
          <a:bodyPr wrap="none" rtlCol="0">
            <a:spAutoFit/>
          </a:bodyPr>
          <a:lstStyle/>
          <a:p>
            <a:r>
              <a:rPr kumimoji="1" lang="ja-JP" altLang="en-US" sz="4400" dirty="0"/>
              <a:t>（　　）ｇ</a:t>
            </a:r>
          </a:p>
        </p:txBody>
      </p:sp>
      <p:sp>
        <p:nvSpPr>
          <p:cNvPr id="15" name="テキスト ボックス 14"/>
          <p:cNvSpPr txBox="1"/>
          <p:nvPr/>
        </p:nvSpPr>
        <p:spPr>
          <a:xfrm>
            <a:off x="2340587" y="2961818"/>
            <a:ext cx="1114408" cy="646331"/>
          </a:xfrm>
          <a:prstGeom prst="rect">
            <a:avLst/>
          </a:prstGeom>
          <a:noFill/>
        </p:spPr>
        <p:txBody>
          <a:bodyPr wrap="none" rtlCol="0">
            <a:spAutoFit/>
          </a:bodyPr>
          <a:lstStyle/>
          <a:p>
            <a:r>
              <a:rPr kumimoji="1" lang="en-US" altLang="ja-JP" sz="3600" dirty="0">
                <a:solidFill>
                  <a:srgbClr val="FF0000"/>
                </a:solidFill>
              </a:rPr>
              <a:t>12</a:t>
            </a:r>
            <a:r>
              <a:rPr kumimoji="1" lang="ja-JP" altLang="en-US" sz="3600" dirty="0">
                <a:solidFill>
                  <a:srgbClr val="FF0000"/>
                </a:solidFill>
              </a:rPr>
              <a:t>％</a:t>
            </a:r>
          </a:p>
        </p:txBody>
      </p:sp>
      <p:sp>
        <p:nvSpPr>
          <p:cNvPr id="16" name="テキスト ボックス 15"/>
          <p:cNvSpPr txBox="1"/>
          <p:nvPr/>
        </p:nvSpPr>
        <p:spPr>
          <a:xfrm>
            <a:off x="4948148" y="2961817"/>
            <a:ext cx="880369" cy="646331"/>
          </a:xfrm>
          <a:prstGeom prst="rect">
            <a:avLst/>
          </a:prstGeom>
          <a:noFill/>
        </p:spPr>
        <p:txBody>
          <a:bodyPr wrap="none" rtlCol="0">
            <a:spAutoFit/>
          </a:bodyPr>
          <a:lstStyle/>
          <a:p>
            <a:r>
              <a:rPr kumimoji="1" lang="en-US" altLang="ja-JP" sz="3600" dirty="0">
                <a:solidFill>
                  <a:srgbClr val="FF0000"/>
                </a:solidFill>
              </a:rPr>
              <a:t>4</a:t>
            </a:r>
            <a:r>
              <a:rPr kumimoji="1" lang="ja-JP" altLang="en-US" sz="3600" dirty="0">
                <a:solidFill>
                  <a:srgbClr val="FF0000"/>
                </a:solidFill>
              </a:rPr>
              <a:t>％</a:t>
            </a:r>
          </a:p>
        </p:txBody>
      </p:sp>
      <p:sp>
        <p:nvSpPr>
          <p:cNvPr id="17" name="テキスト ボックス 16"/>
          <p:cNvSpPr txBox="1"/>
          <p:nvPr/>
        </p:nvSpPr>
        <p:spPr>
          <a:xfrm>
            <a:off x="7495425" y="2961355"/>
            <a:ext cx="1114408" cy="646331"/>
          </a:xfrm>
          <a:prstGeom prst="rect">
            <a:avLst/>
          </a:prstGeom>
          <a:noFill/>
        </p:spPr>
        <p:txBody>
          <a:bodyPr wrap="none" rtlCol="0">
            <a:spAutoFit/>
          </a:bodyPr>
          <a:lstStyle/>
          <a:p>
            <a:r>
              <a:rPr kumimoji="1" lang="en-US" altLang="ja-JP" sz="3600" dirty="0">
                <a:solidFill>
                  <a:srgbClr val="FF0000"/>
                </a:solidFill>
              </a:rPr>
              <a:t>10</a:t>
            </a:r>
            <a:r>
              <a:rPr kumimoji="1" lang="ja-JP" altLang="en-US" sz="3600" dirty="0">
                <a:solidFill>
                  <a:srgbClr val="FF0000"/>
                </a:solidFill>
              </a:rPr>
              <a:t>％</a:t>
            </a:r>
          </a:p>
        </p:txBody>
      </p:sp>
      <p:sp>
        <p:nvSpPr>
          <p:cNvPr id="18" name="テキスト ボックス 17"/>
          <p:cNvSpPr txBox="1"/>
          <p:nvPr/>
        </p:nvSpPr>
        <p:spPr>
          <a:xfrm>
            <a:off x="29706" y="4027382"/>
            <a:ext cx="1980029" cy="523220"/>
          </a:xfrm>
          <a:prstGeom prst="rect">
            <a:avLst/>
          </a:prstGeom>
          <a:noFill/>
        </p:spPr>
        <p:txBody>
          <a:bodyPr wrap="none" rtlCol="0">
            <a:spAutoFit/>
          </a:bodyPr>
          <a:lstStyle/>
          <a:p>
            <a:r>
              <a:rPr kumimoji="1" lang="ja-JP" altLang="en-US" sz="2800" dirty="0"/>
              <a:t>食塩水の量</a:t>
            </a:r>
          </a:p>
        </p:txBody>
      </p:sp>
      <p:sp>
        <p:nvSpPr>
          <p:cNvPr id="19" name="テキスト ボックス 18"/>
          <p:cNvSpPr txBox="1"/>
          <p:nvPr/>
        </p:nvSpPr>
        <p:spPr>
          <a:xfrm>
            <a:off x="29669" y="4787707"/>
            <a:ext cx="1620957" cy="523220"/>
          </a:xfrm>
          <a:prstGeom prst="rect">
            <a:avLst/>
          </a:prstGeom>
          <a:noFill/>
        </p:spPr>
        <p:txBody>
          <a:bodyPr wrap="none" rtlCol="0">
            <a:spAutoFit/>
          </a:bodyPr>
          <a:lstStyle/>
          <a:p>
            <a:r>
              <a:rPr kumimoji="1" lang="ja-JP" altLang="en-US" sz="2800" dirty="0"/>
              <a:t>食塩の量</a:t>
            </a:r>
          </a:p>
        </p:txBody>
      </p:sp>
      <p:sp>
        <p:nvSpPr>
          <p:cNvPr id="20" name="テキスト ボックス 19"/>
          <p:cNvSpPr txBox="1"/>
          <p:nvPr/>
        </p:nvSpPr>
        <p:spPr>
          <a:xfrm>
            <a:off x="4740261" y="4591104"/>
            <a:ext cx="1980029" cy="769441"/>
          </a:xfrm>
          <a:prstGeom prst="rect">
            <a:avLst/>
          </a:prstGeom>
          <a:noFill/>
        </p:spPr>
        <p:txBody>
          <a:bodyPr wrap="none" rtlCol="0">
            <a:spAutoFit/>
          </a:bodyPr>
          <a:lstStyle/>
          <a:p>
            <a:r>
              <a:rPr kumimoji="1" lang="en-US" altLang="ja-JP" sz="4400" dirty="0"/>
              <a:t>(</a:t>
            </a:r>
            <a:r>
              <a:rPr kumimoji="1" lang="ja-JP" altLang="en-US" sz="4400" dirty="0"/>
              <a:t>　　　</a:t>
            </a:r>
            <a:r>
              <a:rPr kumimoji="1" lang="en-US" altLang="ja-JP" sz="4400" dirty="0"/>
              <a:t>)</a:t>
            </a:r>
            <a:r>
              <a:rPr kumimoji="1" lang="ja-JP" altLang="en-US" sz="4400" dirty="0"/>
              <a:t>ｇ</a:t>
            </a:r>
          </a:p>
        </p:txBody>
      </p:sp>
      <p:sp>
        <p:nvSpPr>
          <p:cNvPr id="21" name="テキスト ボックス 20"/>
          <p:cNvSpPr txBox="1"/>
          <p:nvPr/>
        </p:nvSpPr>
        <p:spPr>
          <a:xfrm>
            <a:off x="2193697" y="4591104"/>
            <a:ext cx="1980029" cy="769441"/>
          </a:xfrm>
          <a:prstGeom prst="rect">
            <a:avLst/>
          </a:prstGeom>
          <a:noFill/>
        </p:spPr>
        <p:txBody>
          <a:bodyPr wrap="none" rtlCol="0">
            <a:spAutoFit/>
          </a:bodyPr>
          <a:lstStyle/>
          <a:p>
            <a:r>
              <a:rPr kumimoji="1" lang="en-US" altLang="ja-JP" sz="4400" dirty="0"/>
              <a:t>(</a:t>
            </a:r>
            <a:r>
              <a:rPr kumimoji="1" lang="ja-JP" altLang="en-US" sz="4400" dirty="0"/>
              <a:t>　　　</a:t>
            </a:r>
            <a:r>
              <a:rPr kumimoji="1" lang="en-US" altLang="ja-JP" sz="4400" dirty="0"/>
              <a:t>)</a:t>
            </a:r>
            <a:r>
              <a:rPr kumimoji="1" lang="ja-JP" altLang="en-US" sz="4400" dirty="0"/>
              <a:t>ｇ</a:t>
            </a:r>
          </a:p>
        </p:txBody>
      </p:sp>
      <p:sp>
        <p:nvSpPr>
          <p:cNvPr id="22" name="テキスト ボックス 21"/>
          <p:cNvSpPr txBox="1"/>
          <p:nvPr/>
        </p:nvSpPr>
        <p:spPr>
          <a:xfrm>
            <a:off x="7247346" y="4591103"/>
            <a:ext cx="1604927" cy="769441"/>
          </a:xfrm>
          <a:prstGeom prst="rect">
            <a:avLst/>
          </a:prstGeom>
          <a:noFill/>
        </p:spPr>
        <p:txBody>
          <a:bodyPr wrap="none" rtlCol="0">
            <a:spAutoFit/>
          </a:bodyPr>
          <a:lstStyle/>
          <a:p>
            <a:r>
              <a:rPr kumimoji="1" lang="en-US" altLang="ja-JP" sz="4400" dirty="0"/>
              <a:t>(</a:t>
            </a:r>
            <a:r>
              <a:rPr kumimoji="1" lang="ja-JP" altLang="en-US" sz="4400" dirty="0"/>
              <a:t>　　</a:t>
            </a:r>
            <a:r>
              <a:rPr kumimoji="1" lang="en-US" altLang="ja-JP" sz="4400" dirty="0"/>
              <a:t>)</a:t>
            </a:r>
            <a:r>
              <a:rPr kumimoji="1" lang="ja-JP" altLang="en-US" sz="4400" dirty="0"/>
              <a:t>ｇ</a:t>
            </a:r>
          </a:p>
        </p:txBody>
      </p:sp>
    </p:spTree>
    <p:extLst>
      <p:ext uri="{BB962C8B-B14F-4D97-AF65-F5344CB8AC3E}">
        <p14:creationId xmlns:p14="http://schemas.microsoft.com/office/powerpoint/2010/main" val="213625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88640"/>
            <a:ext cx="9252520" cy="2808312"/>
          </a:xfrm>
        </p:spPr>
        <p:txBody>
          <a:bodyPr>
            <a:normAutofit/>
          </a:bodyPr>
          <a:lstStyle/>
          <a:p>
            <a:pPr marL="0" indent="0">
              <a:buNone/>
            </a:pPr>
            <a:r>
              <a:rPr kumimoji="1" lang="ja-JP" altLang="en-US" sz="2800" dirty="0"/>
              <a:t>野球の試合で、両チームの得点はすべてホームランでした。</a:t>
            </a:r>
            <a:endParaRPr kumimoji="1" lang="en-US" altLang="ja-JP" sz="2800" dirty="0"/>
          </a:p>
          <a:p>
            <a:pPr marL="0" indent="0">
              <a:buNone/>
            </a:pPr>
            <a:r>
              <a:rPr lang="ja-JP" altLang="en-US" sz="2800" dirty="0"/>
              <a:t>・ソロホームランと満塁ホームランの得点の合計は９点です。</a:t>
            </a:r>
            <a:endParaRPr lang="en-US" altLang="ja-JP" sz="2800" dirty="0"/>
          </a:p>
          <a:p>
            <a:pPr marL="0" indent="0">
              <a:buNone/>
            </a:pPr>
            <a:r>
              <a:rPr kumimoji="1" lang="ja-JP" altLang="en-US" sz="2800" dirty="0"/>
              <a:t>・２ランホームランと３ランホームランの本数は４本です。</a:t>
            </a:r>
            <a:endParaRPr kumimoji="1" lang="en-US" altLang="ja-JP" sz="2800" dirty="0"/>
          </a:p>
          <a:p>
            <a:pPr marL="0" indent="0">
              <a:buNone/>
            </a:pPr>
            <a:r>
              <a:rPr lang="ja-JP" altLang="en-US" sz="2800" dirty="0"/>
              <a:t>・すべての得点の合計は１９点でした。</a:t>
            </a:r>
            <a:endParaRPr lang="en-US" altLang="ja-JP" sz="2800" dirty="0"/>
          </a:p>
          <a:p>
            <a:pPr marL="0" indent="0">
              <a:buNone/>
            </a:pPr>
            <a:r>
              <a:rPr kumimoji="1" lang="ja-JP" altLang="en-US" sz="2800" dirty="0"/>
              <a:t>いったい？何本のホームランが出たのでしょう？</a:t>
            </a:r>
          </a:p>
        </p:txBody>
      </p:sp>
    </p:spTree>
    <p:extLst>
      <p:ext uri="{BB962C8B-B14F-4D97-AF65-F5344CB8AC3E}">
        <p14:creationId xmlns:p14="http://schemas.microsoft.com/office/powerpoint/2010/main" val="28896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いわし</a:t>
            </a:r>
            <a:r>
              <a:rPr kumimoji="1" lang="ja-JP" altLang="en-US" sz="3600" dirty="0"/>
              <a:t>中生アンケート</a:t>
            </a:r>
            <a:br>
              <a:rPr kumimoji="1" lang="en-US" altLang="ja-JP" sz="3600" dirty="0"/>
            </a:br>
            <a:r>
              <a:rPr kumimoji="1" lang="ja-JP" altLang="en-US" sz="3600" dirty="0"/>
              <a:t>いわし中生の</a:t>
            </a:r>
            <a:r>
              <a:rPr lang="ja-JP" altLang="en-US" sz="3600" dirty="0"/>
              <a:t>登校時間調べ</a:t>
            </a:r>
            <a:endParaRPr kumimoji="1" lang="ja-JP" altLang="en-US" sz="36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01216091"/>
              </p:ext>
            </p:extLst>
          </p:nvPr>
        </p:nvGraphicFramePr>
        <p:xfrm>
          <a:off x="755576" y="1916832"/>
          <a:ext cx="2674640" cy="3383280"/>
        </p:xfrm>
        <a:graphic>
          <a:graphicData uri="http://schemas.openxmlformats.org/drawingml/2006/table">
            <a:tbl>
              <a:tblPr firstRow="1" bandRow="1">
                <a:tableStyleId>{5940675A-B579-460E-94D1-54222C63F5DA}</a:tableStyleId>
              </a:tblPr>
              <a:tblGrid>
                <a:gridCol w="1337320">
                  <a:extLst>
                    <a:ext uri="{9D8B030D-6E8A-4147-A177-3AD203B41FA5}">
                      <a16:colId xmlns:a16="http://schemas.microsoft.com/office/drawing/2014/main" val="20000"/>
                    </a:ext>
                  </a:extLst>
                </a:gridCol>
                <a:gridCol w="1337320">
                  <a:extLst>
                    <a:ext uri="{9D8B030D-6E8A-4147-A177-3AD203B41FA5}">
                      <a16:colId xmlns:a16="http://schemas.microsoft.com/office/drawing/2014/main" val="20001"/>
                    </a:ext>
                  </a:extLst>
                </a:gridCol>
              </a:tblGrid>
              <a:tr h="370840">
                <a:tc>
                  <a:txBody>
                    <a:bodyPr/>
                    <a:lstStyle/>
                    <a:p>
                      <a:pPr algn="ctr"/>
                      <a:r>
                        <a:rPr kumimoji="1" lang="ja-JP" altLang="en-US" sz="2000" dirty="0"/>
                        <a:t>階級（分）</a:t>
                      </a:r>
                      <a:endParaRPr kumimoji="1" lang="en-US" altLang="ja-JP" sz="2000" dirty="0"/>
                    </a:p>
                    <a:p>
                      <a:r>
                        <a:rPr kumimoji="1" lang="ja-JP" altLang="en-US" sz="1600" dirty="0"/>
                        <a:t>以上　　未満</a:t>
                      </a:r>
                    </a:p>
                  </a:txBody>
                  <a:tcPr/>
                </a:tc>
                <a:tc>
                  <a:txBody>
                    <a:bodyPr/>
                    <a:lstStyle/>
                    <a:p>
                      <a:pPr algn="ctr"/>
                      <a:r>
                        <a:rPr kumimoji="1" lang="ja-JP" altLang="en-US" sz="2400" dirty="0"/>
                        <a:t>度　数</a:t>
                      </a:r>
                    </a:p>
                  </a:txBody>
                  <a:tcPr/>
                </a:tc>
                <a:extLst>
                  <a:ext uri="{0D108BD9-81ED-4DB2-BD59-A6C34878D82A}">
                    <a16:rowId xmlns:a16="http://schemas.microsoft.com/office/drawing/2014/main" val="10000"/>
                  </a:ext>
                </a:extLst>
              </a:tr>
              <a:tr h="370840">
                <a:tc>
                  <a:txBody>
                    <a:bodyPr/>
                    <a:lstStyle/>
                    <a:p>
                      <a:pPr algn="r"/>
                      <a:r>
                        <a:rPr kumimoji="1" lang="ja-JP" altLang="en-US" sz="2000" dirty="0"/>
                        <a:t>　０～１０</a:t>
                      </a:r>
                    </a:p>
                  </a:txBody>
                  <a:tcPr/>
                </a:tc>
                <a:tc>
                  <a:txBody>
                    <a:bodyPr/>
                    <a:lstStyle/>
                    <a:p>
                      <a:pPr algn="ctr"/>
                      <a:r>
                        <a:rPr kumimoji="1" lang="ja-JP" altLang="en-US" sz="2400" dirty="0"/>
                        <a:t>７</a:t>
                      </a:r>
                    </a:p>
                  </a:txBody>
                  <a:tcPr/>
                </a:tc>
                <a:extLst>
                  <a:ext uri="{0D108BD9-81ED-4DB2-BD59-A6C34878D82A}">
                    <a16:rowId xmlns:a16="http://schemas.microsoft.com/office/drawing/2014/main" val="10001"/>
                  </a:ext>
                </a:extLst>
              </a:tr>
              <a:tr h="370840">
                <a:tc>
                  <a:txBody>
                    <a:bodyPr/>
                    <a:lstStyle/>
                    <a:p>
                      <a:pPr algn="r"/>
                      <a:r>
                        <a:rPr kumimoji="1" lang="ja-JP" altLang="en-US" sz="2000" dirty="0"/>
                        <a:t>　１０～２０</a:t>
                      </a:r>
                      <a:endParaRPr kumimoji="1" lang="en-US" altLang="ja-JP" sz="2000" dirty="0"/>
                    </a:p>
                  </a:txBody>
                  <a:tcPr/>
                </a:tc>
                <a:tc>
                  <a:txBody>
                    <a:bodyPr/>
                    <a:lstStyle/>
                    <a:p>
                      <a:pPr algn="ctr"/>
                      <a:r>
                        <a:rPr kumimoji="1" lang="ja-JP" altLang="en-US" sz="2400" dirty="0"/>
                        <a:t>①</a:t>
                      </a:r>
                    </a:p>
                  </a:txBody>
                  <a:tcPr>
                    <a:solidFill>
                      <a:schemeClr val="accent6">
                        <a:lumMod val="60000"/>
                        <a:lumOff val="40000"/>
                      </a:schemeClr>
                    </a:solidFill>
                  </a:tcPr>
                </a:tc>
                <a:extLst>
                  <a:ext uri="{0D108BD9-81ED-4DB2-BD59-A6C34878D82A}">
                    <a16:rowId xmlns:a16="http://schemas.microsoft.com/office/drawing/2014/main" val="10002"/>
                  </a:ext>
                </a:extLst>
              </a:tr>
              <a:tr h="370840">
                <a:tc>
                  <a:txBody>
                    <a:bodyPr/>
                    <a:lstStyle/>
                    <a:p>
                      <a:pPr algn="r"/>
                      <a:r>
                        <a:rPr kumimoji="1" lang="ja-JP" altLang="en-US" sz="2000" dirty="0"/>
                        <a:t>２０～３０</a:t>
                      </a:r>
                    </a:p>
                  </a:txBody>
                  <a:tcPr/>
                </a:tc>
                <a:tc>
                  <a:txBody>
                    <a:bodyPr/>
                    <a:lstStyle/>
                    <a:p>
                      <a:pPr algn="ctr"/>
                      <a:r>
                        <a:rPr kumimoji="1" lang="ja-JP" altLang="en-US" sz="2400" dirty="0"/>
                        <a:t>１２</a:t>
                      </a:r>
                    </a:p>
                  </a:txBody>
                  <a:tcPr/>
                </a:tc>
                <a:extLst>
                  <a:ext uri="{0D108BD9-81ED-4DB2-BD59-A6C34878D82A}">
                    <a16:rowId xmlns:a16="http://schemas.microsoft.com/office/drawing/2014/main" val="10003"/>
                  </a:ext>
                </a:extLst>
              </a:tr>
              <a:tr h="370840">
                <a:tc>
                  <a:txBody>
                    <a:bodyPr/>
                    <a:lstStyle/>
                    <a:p>
                      <a:pPr algn="r"/>
                      <a:r>
                        <a:rPr kumimoji="1" lang="ja-JP" altLang="en-US" sz="2000" dirty="0"/>
                        <a:t>３０～４０</a:t>
                      </a:r>
                    </a:p>
                  </a:txBody>
                  <a:tcPr/>
                </a:tc>
                <a:tc>
                  <a:txBody>
                    <a:bodyPr/>
                    <a:lstStyle/>
                    <a:p>
                      <a:pPr algn="ctr"/>
                      <a:r>
                        <a:rPr kumimoji="1" lang="ja-JP" altLang="en-US" sz="2400" dirty="0"/>
                        <a:t>②</a:t>
                      </a:r>
                    </a:p>
                  </a:txBody>
                  <a:tcPr>
                    <a:solidFill>
                      <a:schemeClr val="accent6">
                        <a:lumMod val="60000"/>
                        <a:lumOff val="40000"/>
                      </a:schemeClr>
                    </a:solidFill>
                  </a:tcPr>
                </a:tc>
                <a:extLst>
                  <a:ext uri="{0D108BD9-81ED-4DB2-BD59-A6C34878D82A}">
                    <a16:rowId xmlns:a16="http://schemas.microsoft.com/office/drawing/2014/main" val="10004"/>
                  </a:ext>
                </a:extLst>
              </a:tr>
              <a:tr h="370840">
                <a:tc>
                  <a:txBody>
                    <a:bodyPr/>
                    <a:lstStyle/>
                    <a:p>
                      <a:pPr algn="r"/>
                      <a:r>
                        <a:rPr kumimoji="1" lang="ja-JP" altLang="en-US" sz="2000" dirty="0"/>
                        <a:t>４０～５０</a:t>
                      </a:r>
                    </a:p>
                  </a:txBody>
                  <a:tcPr/>
                </a:tc>
                <a:tc>
                  <a:txBody>
                    <a:bodyPr/>
                    <a:lstStyle/>
                    <a:p>
                      <a:pPr algn="ctr"/>
                      <a:r>
                        <a:rPr kumimoji="1" lang="ja-JP" altLang="en-US" sz="2400" dirty="0"/>
                        <a:t>６</a:t>
                      </a:r>
                    </a:p>
                  </a:txBody>
                  <a:tcPr/>
                </a:tc>
                <a:extLst>
                  <a:ext uri="{0D108BD9-81ED-4DB2-BD59-A6C34878D82A}">
                    <a16:rowId xmlns:a16="http://schemas.microsoft.com/office/drawing/2014/main" val="10005"/>
                  </a:ext>
                </a:extLst>
              </a:tr>
              <a:tr h="370840">
                <a:tc>
                  <a:txBody>
                    <a:bodyPr/>
                    <a:lstStyle/>
                    <a:p>
                      <a:pPr algn="ctr"/>
                      <a:r>
                        <a:rPr kumimoji="1" lang="ja-JP" altLang="en-US" sz="2000" dirty="0"/>
                        <a:t>合　計</a:t>
                      </a:r>
                    </a:p>
                  </a:txBody>
                  <a:tcPr/>
                </a:tc>
                <a:tc>
                  <a:txBody>
                    <a:bodyPr/>
                    <a:lstStyle/>
                    <a:p>
                      <a:pPr algn="ctr"/>
                      <a:r>
                        <a:rPr kumimoji="1" lang="ja-JP" altLang="en-US" sz="2400" dirty="0"/>
                        <a:t>４０</a:t>
                      </a:r>
                    </a:p>
                  </a:txBody>
                  <a:tcPr/>
                </a:tc>
                <a:extLst>
                  <a:ext uri="{0D108BD9-81ED-4DB2-BD59-A6C34878D82A}">
                    <a16:rowId xmlns:a16="http://schemas.microsoft.com/office/drawing/2014/main" val="10006"/>
                  </a:ext>
                </a:extLst>
              </a:tr>
            </a:tbl>
          </a:graphicData>
        </a:graphic>
      </p:graphicFrame>
      <p:sp>
        <p:nvSpPr>
          <p:cNvPr id="5" name="テキスト ボックス 4"/>
          <p:cNvSpPr txBox="1"/>
          <p:nvPr/>
        </p:nvSpPr>
        <p:spPr>
          <a:xfrm>
            <a:off x="3635896" y="1627104"/>
            <a:ext cx="5256584" cy="4524315"/>
          </a:xfrm>
          <a:prstGeom prst="rect">
            <a:avLst/>
          </a:prstGeom>
          <a:noFill/>
        </p:spPr>
        <p:txBody>
          <a:bodyPr wrap="square" rtlCol="0">
            <a:spAutoFit/>
          </a:bodyPr>
          <a:lstStyle/>
          <a:p>
            <a:r>
              <a:rPr kumimoji="1" lang="ja-JP" altLang="en-US" sz="3200" dirty="0"/>
              <a:t>昨日資料の活用で作成したアンケートを見ていたら、Ｍ先生がコーヒーをこぼしてしまい、表の①と②のところにコーヒーのしみがついてしまって見えなくなりました。しかし、平均だけはその前に調べていて平均</a:t>
            </a:r>
            <a:r>
              <a:rPr kumimoji="1" lang="en-US" altLang="ja-JP" sz="3200" dirty="0"/>
              <a:t>27</a:t>
            </a:r>
            <a:r>
              <a:rPr kumimoji="1" lang="ja-JP" altLang="en-US" sz="3200" dirty="0"/>
              <a:t>分でした。①と②に当てはまる数を求めなさい。</a:t>
            </a:r>
          </a:p>
        </p:txBody>
      </p:sp>
    </p:spTree>
    <p:extLst>
      <p:ext uri="{BB962C8B-B14F-4D97-AF65-F5344CB8AC3E}">
        <p14:creationId xmlns:p14="http://schemas.microsoft.com/office/powerpoint/2010/main" val="97533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Autofit/>
          </a:bodyPr>
          <a:lstStyle/>
          <a:p>
            <a:r>
              <a:rPr kumimoji="1" lang="ja-JP" altLang="en-US" sz="7200" dirty="0">
                <a:solidFill>
                  <a:srgbClr val="FF0000"/>
                </a:solidFill>
                <a:latin typeface="ＤＦ特太ゴシック体" panose="020B0509000000000000" pitchFamily="49" charset="-128"/>
                <a:ea typeface="ＤＦ特太ゴシック体" panose="020B0509000000000000" pitchFamily="49" charset="-128"/>
              </a:rPr>
              <a:t>さっさ立て</a:t>
            </a:r>
          </a:p>
        </p:txBody>
      </p:sp>
      <p:sp>
        <p:nvSpPr>
          <p:cNvPr id="3" name="コンテンツ プレースホルダー 2"/>
          <p:cNvSpPr>
            <a:spLocks noGrp="1"/>
          </p:cNvSpPr>
          <p:nvPr>
            <p:ph idx="1"/>
          </p:nvPr>
        </p:nvSpPr>
        <p:spPr>
          <a:xfrm>
            <a:off x="215516" y="1273099"/>
            <a:ext cx="8712968" cy="4968552"/>
          </a:xfrm>
        </p:spPr>
        <p:txBody>
          <a:bodyPr>
            <a:normAutofit/>
          </a:bodyPr>
          <a:lstStyle/>
          <a:p>
            <a:r>
              <a:rPr kumimoji="1" lang="ja-JP" altLang="en-US" sz="4400" dirty="0"/>
              <a:t>江戸時代の和算</a:t>
            </a:r>
            <a:endParaRPr kumimoji="1" lang="en-US" altLang="ja-JP" sz="4400" dirty="0"/>
          </a:p>
          <a:p>
            <a:r>
              <a:rPr lang="ja-JP" altLang="en-US" sz="4400" dirty="0"/>
              <a:t>３０枚の小判を「さあ」というかけ声で左に２枚ずつ、右に１枚ずつに分けていく。</a:t>
            </a:r>
            <a:endParaRPr lang="en-US" altLang="ja-JP" sz="4400" dirty="0"/>
          </a:p>
          <a:p>
            <a:r>
              <a:rPr kumimoji="1" lang="ja-JP" altLang="en-US" sz="4400" dirty="0"/>
              <a:t>そのかけ声だけで左右に何枚ずつ分けたかをあてる。</a:t>
            </a:r>
            <a:endParaRPr kumimoji="1" lang="en-US" altLang="ja-JP" sz="4400" dirty="0"/>
          </a:p>
          <a:p>
            <a:endParaRPr kumimoji="1" lang="ja-JP" altLang="en-US" sz="4400"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8500" t="68900" r="18500" b="1701"/>
          <a:stretch/>
        </p:blipFill>
        <p:spPr>
          <a:xfrm>
            <a:off x="6518318" y="5964911"/>
            <a:ext cx="1798098" cy="839112"/>
          </a:xfrm>
          <a:prstGeom prst="rect">
            <a:avLst/>
          </a:prstGeom>
        </p:spPr>
      </p:pic>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8500" t="68900" r="18500" b="1701"/>
          <a:stretch/>
        </p:blipFill>
        <p:spPr>
          <a:xfrm>
            <a:off x="755576" y="5971461"/>
            <a:ext cx="1870106" cy="872716"/>
          </a:xfrm>
          <a:prstGeom prst="rect">
            <a:avLst/>
          </a:prstGeom>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47480" t="57215" r="2961" b="8000"/>
          <a:stretch/>
        </p:blipFill>
        <p:spPr>
          <a:xfrm>
            <a:off x="3707905" y="5542523"/>
            <a:ext cx="1728192" cy="1261500"/>
          </a:xfrm>
          <a:prstGeom prst="rect">
            <a:avLst/>
          </a:prstGeom>
        </p:spPr>
      </p:pic>
    </p:spTree>
    <p:extLst>
      <p:ext uri="{BB962C8B-B14F-4D97-AF65-F5344CB8AC3E}">
        <p14:creationId xmlns:p14="http://schemas.microsoft.com/office/powerpoint/2010/main" val="32131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85825" y="116632"/>
            <a:ext cx="3312368" cy="360040"/>
          </a:xfrm>
        </p:spPr>
        <p:txBody>
          <a:bodyPr>
            <a:noAutofit/>
          </a:bodyPr>
          <a:lstStyle/>
          <a:p>
            <a:r>
              <a:rPr kumimoji="1" lang="ja-JP" altLang="en-US" sz="2800" dirty="0"/>
              <a:t>車いすバスケ</a:t>
            </a:r>
          </a:p>
        </p:txBody>
      </p:sp>
      <p:sp>
        <p:nvSpPr>
          <p:cNvPr id="3" name="コンテンツ プレースホルダー 2"/>
          <p:cNvSpPr>
            <a:spLocks noGrp="1"/>
          </p:cNvSpPr>
          <p:nvPr>
            <p:ph idx="1"/>
          </p:nvPr>
        </p:nvSpPr>
        <p:spPr>
          <a:xfrm>
            <a:off x="77098" y="4090"/>
            <a:ext cx="4810584" cy="4721054"/>
          </a:xfrm>
        </p:spPr>
        <p:txBody>
          <a:bodyPr>
            <a:noAutofit/>
          </a:bodyPr>
          <a:lstStyle/>
          <a:p>
            <a:pPr marL="0" indent="0">
              <a:buNone/>
            </a:pPr>
            <a:r>
              <a:rPr kumimoji="1" lang="ja-JP" altLang="en-US" dirty="0"/>
              <a:t>問　題</a:t>
            </a:r>
            <a:endParaRPr kumimoji="1" lang="en-US" altLang="ja-JP" dirty="0"/>
          </a:p>
          <a:p>
            <a:pPr marL="0" indent="0">
              <a:buNone/>
            </a:pPr>
            <a:r>
              <a:rPr lang="ja-JP" altLang="en-US" dirty="0"/>
              <a:t>　ある選手は、</a:t>
            </a:r>
            <a:r>
              <a:rPr lang="en-US" altLang="ja-JP" dirty="0"/>
              <a:t>2</a:t>
            </a:r>
            <a:r>
              <a:rPr lang="ja-JP" altLang="en-US" dirty="0"/>
              <a:t>点シュートと</a:t>
            </a:r>
            <a:r>
              <a:rPr lang="en-US" altLang="ja-JP" dirty="0"/>
              <a:t>3</a:t>
            </a:r>
            <a:r>
              <a:rPr lang="ja-JP" altLang="en-US" dirty="0"/>
              <a:t>点シュートをあわせて</a:t>
            </a:r>
            <a:r>
              <a:rPr lang="en-US" altLang="ja-JP" dirty="0"/>
              <a:t>8</a:t>
            </a:r>
            <a:r>
              <a:rPr lang="ja-JP" altLang="en-US" dirty="0"/>
              <a:t>本入れました。また、それによってあげた得点の合計は</a:t>
            </a:r>
            <a:r>
              <a:rPr lang="en-US" altLang="ja-JP" dirty="0"/>
              <a:t>19</a:t>
            </a:r>
            <a:r>
              <a:rPr lang="ja-JP" altLang="en-US" dirty="0"/>
              <a:t>点でした。</a:t>
            </a:r>
            <a:endParaRPr lang="en-US" altLang="ja-JP" dirty="0"/>
          </a:p>
          <a:p>
            <a:pPr marL="0" indent="0">
              <a:buNone/>
            </a:pPr>
            <a:r>
              <a:rPr kumimoji="1" lang="ja-JP" altLang="en-US" dirty="0"/>
              <a:t>　この選手は、</a:t>
            </a:r>
            <a:r>
              <a:rPr kumimoji="1" lang="en-US" altLang="ja-JP" dirty="0"/>
              <a:t>2</a:t>
            </a:r>
            <a:r>
              <a:rPr kumimoji="1" lang="ja-JP" altLang="en-US" dirty="0"/>
              <a:t>点シュートと</a:t>
            </a:r>
            <a:r>
              <a:rPr kumimoji="1" lang="en-US" altLang="ja-JP" dirty="0"/>
              <a:t>3</a:t>
            </a:r>
            <a:r>
              <a:rPr kumimoji="1" lang="ja-JP" altLang="en-US" dirty="0"/>
              <a:t>点シュートを、それぞれ何本入れたのでしょうか。</a:t>
            </a:r>
          </a:p>
        </p:txBody>
      </p:sp>
      <p:pic>
        <p:nvPicPr>
          <p:cNvPr id="2050" name="Picture 2" descr="http://www.masports.jp/jp/uploads/2010/05/toyoshima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81" y="620688"/>
            <a:ext cx="4108653" cy="283778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750968" y="3645024"/>
            <a:ext cx="4382086" cy="2862322"/>
          </a:xfrm>
          <a:prstGeom prst="rect">
            <a:avLst/>
          </a:prstGeom>
          <a:noFill/>
        </p:spPr>
        <p:txBody>
          <a:bodyPr wrap="square" rtlCol="0">
            <a:spAutoFit/>
          </a:bodyPr>
          <a:lstStyle/>
          <a:p>
            <a:r>
              <a:rPr kumimoji="1" lang="en-US" altLang="ja-JP" sz="2000" dirty="0"/>
              <a:t>1940</a:t>
            </a:r>
            <a:r>
              <a:rPr kumimoji="1" lang="ja-JP" altLang="en-US" sz="2000" dirty="0"/>
              <a:t>年にアメリカとイギリスではじまる。</a:t>
            </a:r>
            <a:endParaRPr kumimoji="1" lang="en-US" altLang="ja-JP" sz="2000" dirty="0"/>
          </a:p>
          <a:p>
            <a:endParaRPr lang="en-US" altLang="ja-JP" sz="2000" dirty="0"/>
          </a:p>
          <a:p>
            <a:r>
              <a:rPr lang="en-US" altLang="ja-JP" sz="2000" dirty="0"/>
              <a:t>1</a:t>
            </a:r>
            <a:r>
              <a:rPr lang="ja-JP" altLang="en-US" sz="2000" dirty="0"/>
              <a:t>チーム</a:t>
            </a:r>
            <a:r>
              <a:rPr lang="en-US" altLang="ja-JP" sz="2000" dirty="0"/>
              <a:t>5</a:t>
            </a:r>
            <a:r>
              <a:rPr lang="ja-JP" altLang="en-US" sz="2000" dirty="0"/>
              <a:t>人でルールは一般のバスケッ</a:t>
            </a:r>
            <a:endParaRPr lang="en-US" altLang="ja-JP" sz="2000" dirty="0"/>
          </a:p>
          <a:p>
            <a:r>
              <a:rPr lang="ja-JP" altLang="en-US" sz="2000" dirty="0"/>
              <a:t>トボールと同じ。</a:t>
            </a:r>
            <a:endParaRPr lang="en-US" altLang="ja-JP" sz="2000" dirty="0"/>
          </a:p>
          <a:p>
            <a:endParaRPr kumimoji="1" lang="en-US" altLang="ja-JP" sz="2000" dirty="0"/>
          </a:p>
          <a:p>
            <a:r>
              <a:rPr lang="ja-JP" altLang="en-US" sz="2000" dirty="0"/>
              <a:t>選手の障害の程度に応じて持ち点が</a:t>
            </a:r>
            <a:endParaRPr lang="en-US" altLang="ja-JP" sz="2000" dirty="0"/>
          </a:p>
          <a:p>
            <a:r>
              <a:rPr lang="ja-JP" altLang="en-US" sz="2000" dirty="0"/>
              <a:t>ある。合計</a:t>
            </a:r>
            <a:r>
              <a:rPr lang="en-US" altLang="ja-JP" sz="2000" dirty="0"/>
              <a:t>140</a:t>
            </a:r>
            <a:r>
              <a:rPr lang="ja-JP" altLang="en-US" sz="2000" dirty="0"/>
              <a:t>点を越えてはいけない。</a:t>
            </a:r>
            <a:endParaRPr lang="en-US" altLang="ja-JP" sz="2000" dirty="0"/>
          </a:p>
          <a:p>
            <a:endParaRPr kumimoji="1" lang="en-US" altLang="ja-JP" sz="2000" dirty="0"/>
          </a:p>
          <a:p>
            <a:r>
              <a:rPr lang="ja-JP" altLang="en-US" sz="2000" dirty="0"/>
              <a:t>競技用の車いすを使用</a:t>
            </a:r>
            <a:endParaRPr kumimoji="1" lang="ja-JP" altLang="en-US" sz="2000" dirty="0"/>
          </a:p>
        </p:txBody>
      </p:sp>
    </p:spTree>
    <p:extLst>
      <p:ext uri="{BB962C8B-B14F-4D97-AF65-F5344CB8AC3E}">
        <p14:creationId xmlns:p14="http://schemas.microsoft.com/office/powerpoint/2010/main" val="255758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533" y="4924547"/>
            <a:ext cx="1933453" cy="1933453"/>
          </a:xfrm>
          <a:prstGeom prst="rect">
            <a:avLst/>
          </a:prstGeom>
        </p:spPr>
      </p:pic>
      <p:sp>
        <p:nvSpPr>
          <p:cNvPr id="2" name="タイトル 1"/>
          <p:cNvSpPr>
            <a:spLocks noGrp="1"/>
          </p:cNvSpPr>
          <p:nvPr>
            <p:ph type="title"/>
          </p:nvPr>
        </p:nvSpPr>
        <p:spPr>
          <a:xfrm>
            <a:off x="457200" y="202253"/>
            <a:ext cx="8229600" cy="1143000"/>
          </a:xfrm>
        </p:spPr>
        <p:txBody>
          <a:bodyPr>
            <a:normAutofit/>
          </a:bodyPr>
          <a:lstStyle/>
          <a:p>
            <a:r>
              <a:rPr lang="ja-JP" altLang="en-US" sz="6600" dirty="0">
                <a:solidFill>
                  <a:srgbClr val="FF0000"/>
                </a:solidFill>
                <a:latin typeface="ＤＦ特太ゴシック体" panose="020B0509000000000000" pitchFamily="49" charset="-128"/>
                <a:ea typeface="ＤＦ特太ゴシック体" panose="020B0509000000000000" pitchFamily="49" charset="-128"/>
              </a:rPr>
              <a:t>毒</a:t>
            </a:r>
            <a:r>
              <a:rPr kumimoji="1" lang="ja-JP" altLang="en-US" sz="6600" dirty="0">
                <a:solidFill>
                  <a:srgbClr val="FF0000"/>
                </a:solidFill>
                <a:latin typeface="ＤＦ特太ゴシック体" panose="020B0509000000000000" pitchFamily="49" charset="-128"/>
                <a:ea typeface="ＤＦ特太ゴシック体" panose="020B0509000000000000" pitchFamily="49" charset="-128"/>
              </a:rPr>
              <a:t>りんごゲーム</a:t>
            </a:r>
          </a:p>
        </p:txBody>
      </p:sp>
      <p:sp>
        <p:nvSpPr>
          <p:cNvPr id="3" name="コンテンツ プレースホルダー 2"/>
          <p:cNvSpPr>
            <a:spLocks noGrp="1"/>
          </p:cNvSpPr>
          <p:nvPr>
            <p:ph idx="1"/>
          </p:nvPr>
        </p:nvSpPr>
        <p:spPr>
          <a:xfrm>
            <a:off x="102028" y="1345253"/>
            <a:ext cx="8939944" cy="5040560"/>
          </a:xfrm>
        </p:spPr>
        <p:txBody>
          <a:bodyPr>
            <a:noAutofit/>
          </a:bodyPr>
          <a:lstStyle/>
          <a:p>
            <a:r>
              <a:rPr kumimoji="1" lang="ja-JP" altLang="en-US" sz="4400" dirty="0"/>
              <a:t>２１個のりんごの中に１個色のちがう毒りんごが入っている。</a:t>
            </a:r>
            <a:endParaRPr kumimoji="1" lang="en-US" altLang="ja-JP" sz="4400" dirty="0"/>
          </a:p>
          <a:p>
            <a:r>
              <a:rPr lang="ja-JP" altLang="en-US" sz="4400" dirty="0"/>
              <a:t>このりんごを二人で順番に取り合って最後に毒りんごを取った人が負け。</a:t>
            </a:r>
            <a:endParaRPr lang="en-US" altLang="ja-JP" sz="4400" dirty="0"/>
          </a:p>
          <a:p>
            <a:r>
              <a:rPr kumimoji="1" lang="ja-JP" altLang="en-US" sz="4400" dirty="0"/>
              <a:t>１回に取れるりんごの数は１～３個まで</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924547"/>
            <a:ext cx="1933453" cy="1933453"/>
          </a:xfrm>
          <a:prstGeom prst="rect">
            <a:avLst/>
          </a:prstGeom>
        </p:spPr>
      </p:pic>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691" y="4924547"/>
            <a:ext cx="1933453" cy="1933453"/>
          </a:xfrm>
          <a:prstGeom prst="rect">
            <a:avLst/>
          </a:prstGeom>
        </p:spPr>
      </p:pic>
    </p:spTree>
    <p:extLst>
      <p:ext uri="{BB962C8B-B14F-4D97-AF65-F5344CB8AC3E}">
        <p14:creationId xmlns:p14="http://schemas.microsoft.com/office/powerpoint/2010/main" val="13499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16632"/>
            <a:ext cx="4134862" cy="5873182"/>
          </a:xfrm>
          <a:ln w="38100">
            <a:solidFill>
              <a:srgbClr val="FF0000"/>
            </a:solidFill>
          </a:ln>
        </p:spPr>
        <p:txBody>
          <a:bodyPr>
            <a:noAutofit/>
          </a:bodyPr>
          <a:lstStyle/>
          <a:p>
            <a:pPr marL="0" indent="0">
              <a:buNone/>
            </a:pPr>
            <a:r>
              <a:rPr kumimoji="1" lang="ja-JP" altLang="en-US" dirty="0"/>
              <a:t>問　題</a:t>
            </a:r>
            <a:endParaRPr kumimoji="1" lang="en-US" altLang="ja-JP" dirty="0"/>
          </a:p>
          <a:p>
            <a:pPr marL="0" indent="0">
              <a:buNone/>
            </a:pPr>
            <a:r>
              <a:rPr lang="ja-JP" altLang="en-US" dirty="0"/>
              <a:t>　ある選手は、</a:t>
            </a:r>
            <a:r>
              <a:rPr lang="en-US" altLang="ja-JP" dirty="0"/>
              <a:t>2</a:t>
            </a:r>
            <a:r>
              <a:rPr lang="ja-JP" altLang="en-US" dirty="0"/>
              <a:t>点シュートと</a:t>
            </a:r>
            <a:r>
              <a:rPr lang="en-US" altLang="ja-JP" dirty="0"/>
              <a:t>3</a:t>
            </a:r>
            <a:r>
              <a:rPr lang="ja-JP" altLang="en-US" dirty="0"/>
              <a:t>点シュートをあわせて</a:t>
            </a:r>
            <a:r>
              <a:rPr lang="en-US" altLang="ja-JP" dirty="0"/>
              <a:t>8</a:t>
            </a:r>
            <a:r>
              <a:rPr lang="ja-JP" altLang="en-US" dirty="0"/>
              <a:t>本入れました。また、それによってあげた得点の合計は</a:t>
            </a:r>
            <a:r>
              <a:rPr lang="en-US" altLang="ja-JP" dirty="0"/>
              <a:t>19</a:t>
            </a:r>
            <a:r>
              <a:rPr lang="ja-JP" altLang="en-US" dirty="0"/>
              <a:t>点でした。</a:t>
            </a:r>
            <a:endParaRPr lang="en-US" altLang="ja-JP" dirty="0"/>
          </a:p>
          <a:p>
            <a:pPr marL="0" indent="0">
              <a:buNone/>
            </a:pPr>
            <a:r>
              <a:rPr kumimoji="1" lang="ja-JP" altLang="en-US" dirty="0"/>
              <a:t>　この選手は、</a:t>
            </a:r>
            <a:r>
              <a:rPr kumimoji="1" lang="en-US" altLang="ja-JP" dirty="0"/>
              <a:t>2</a:t>
            </a:r>
            <a:r>
              <a:rPr kumimoji="1" lang="ja-JP" altLang="en-US" dirty="0"/>
              <a:t>点シュートと</a:t>
            </a:r>
            <a:r>
              <a:rPr kumimoji="1" lang="en-US" altLang="ja-JP" dirty="0"/>
              <a:t>3</a:t>
            </a:r>
            <a:r>
              <a:rPr kumimoji="1" lang="ja-JP" altLang="en-US" dirty="0"/>
              <a:t>点シュートを、それぞれ何本入れたのでしょうか。</a:t>
            </a:r>
          </a:p>
        </p:txBody>
      </p:sp>
      <p:sp>
        <p:nvSpPr>
          <p:cNvPr id="7" name="テキスト ボックス 6">
            <a:extLst>
              <a:ext uri="{FF2B5EF4-FFF2-40B4-BE49-F238E27FC236}">
                <a16:creationId xmlns:a16="http://schemas.microsoft.com/office/drawing/2014/main" id="{E2926B7D-328B-4F27-8204-8640277BA5BE}"/>
              </a:ext>
            </a:extLst>
          </p:cNvPr>
          <p:cNvSpPr txBox="1"/>
          <p:nvPr/>
        </p:nvSpPr>
        <p:spPr>
          <a:xfrm>
            <a:off x="4572000" y="125020"/>
            <a:ext cx="2765501" cy="584775"/>
          </a:xfrm>
          <a:prstGeom prst="rect">
            <a:avLst/>
          </a:prstGeom>
          <a:solidFill>
            <a:srgbClr val="FFFF00"/>
          </a:solidFill>
        </p:spPr>
        <p:txBody>
          <a:bodyPr wrap="none" rtlCol="0">
            <a:spAutoFit/>
          </a:bodyPr>
          <a:lstStyle/>
          <a:p>
            <a:r>
              <a:rPr kumimoji="1" lang="ja-JP" altLang="en-US" sz="3200" dirty="0"/>
              <a:t>問題をよく読む</a:t>
            </a:r>
          </a:p>
        </p:txBody>
      </p:sp>
      <p:sp>
        <p:nvSpPr>
          <p:cNvPr id="9" name="テキスト ボックス 8">
            <a:extLst>
              <a:ext uri="{FF2B5EF4-FFF2-40B4-BE49-F238E27FC236}">
                <a16:creationId xmlns:a16="http://schemas.microsoft.com/office/drawing/2014/main" id="{BDB5EC09-1D58-4EA9-AC99-EA127C0C6C93}"/>
              </a:ext>
            </a:extLst>
          </p:cNvPr>
          <p:cNvSpPr txBox="1"/>
          <p:nvPr/>
        </p:nvSpPr>
        <p:spPr>
          <a:xfrm>
            <a:off x="4572000" y="836712"/>
            <a:ext cx="4285147" cy="584775"/>
          </a:xfrm>
          <a:prstGeom prst="rect">
            <a:avLst/>
          </a:prstGeom>
          <a:solidFill>
            <a:srgbClr val="FFFF00"/>
          </a:solidFill>
        </p:spPr>
        <p:txBody>
          <a:bodyPr wrap="none" rtlCol="0">
            <a:spAutoFit/>
          </a:bodyPr>
          <a:lstStyle/>
          <a:p>
            <a:r>
              <a:rPr kumimoji="1" lang="ja-JP" altLang="en-US" sz="3200" dirty="0"/>
              <a:t>求めるものを確認する。</a:t>
            </a:r>
          </a:p>
        </p:txBody>
      </p:sp>
    </p:spTree>
    <p:extLst>
      <p:ext uri="{BB962C8B-B14F-4D97-AF65-F5344CB8AC3E}">
        <p14:creationId xmlns:p14="http://schemas.microsoft.com/office/powerpoint/2010/main" val="32666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16632"/>
            <a:ext cx="4134862" cy="5715163"/>
          </a:xfrm>
          <a:ln w="38100">
            <a:solidFill>
              <a:srgbClr val="FF0000"/>
            </a:solidFill>
          </a:ln>
        </p:spPr>
        <p:txBody>
          <a:bodyPr>
            <a:noAutofit/>
          </a:bodyPr>
          <a:lstStyle/>
          <a:p>
            <a:pPr marL="0" indent="0">
              <a:buNone/>
            </a:pPr>
            <a:r>
              <a:rPr kumimoji="1" lang="ja-JP" altLang="en-US" dirty="0"/>
              <a:t>問　題</a:t>
            </a:r>
            <a:endParaRPr kumimoji="1" lang="en-US" altLang="ja-JP" dirty="0"/>
          </a:p>
          <a:p>
            <a:pPr marL="0" indent="0">
              <a:buNone/>
            </a:pPr>
            <a:r>
              <a:rPr lang="ja-JP" altLang="en-US" dirty="0"/>
              <a:t>　ある選手は、</a:t>
            </a:r>
            <a:r>
              <a:rPr lang="en-US" altLang="ja-JP" dirty="0"/>
              <a:t>2</a:t>
            </a:r>
            <a:r>
              <a:rPr lang="ja-JP" altLang="en-US" dirty="0"/>
              <a:t>点シュートと</a:t>
            </a:r>
            <a:r>
              <a:rPr lang="en-US" altLang="ja-JP" dirty="0"/>
              <a:t>3</a:t>
            </a:r>
            <a:r>
              <a:rPr lang="ja-JP" altLang="en-US" dirty="0"/>
              <a:t>点シュートをあわせて</a:t>
            </a:r>
            <a:r>
              <a:rPr lang="en-US" altLang="ja-JP" dirty="0"/>
              <a:t>8</a:t>
            </a:r>
            <a:r>
              <a:rPr lang="ja-JP" altLang="en-US" dirty="0"/>
              <a:t>本入れました。また、それによってあげた得点の合計は</a:t>
            </a:r>
            <a:r>
              <a:rPr lang="en-US" altLang="ja-JP" dirty="0"/>
              <a:t>19</a:t>
            </a:r>
            <a:r>
              <a:rPr lang="ja-JP" altLang="en-US" dirty="0"/>
              <a:t>点でした。</a:t>
            </a:r>
            <a:endParaRPr lang="en-US" altLang="ja-JP" dirty="0"/>
          </a:p>
          <a:p>
            <a:pPr marL="0" indent="0">
              <a:buNone/>
            </a:pPr>
            <a:r>
              <a:rPr kumimoji="1" lang="ja-JP" altLang="en-US" dirty="0"/>
              <a:t>　この選手は、</a:t>
            </a:r>
            <a:r>
              <a:rPr kumimoji="1" lang="en-US" altLang="ja-JP" dirty="0">
                <a:highlight>
                  <a:srgbClr val="FFFF00"/>
                </a:highlight>
              </a:rPr>
              <a:t>2</a:t>
            </a:r>
            <a:r>
              <a:rPr kumimoji="1" lang="ja-JP" altLang="en-US" dirty="0">
                <a:highlight>
                  <a:srgbClr val="FFFF00"/>
                </a:highlight>
              </a:rPr>
              <a:t>点シュートと</a:t>
            </a:r>
            <a:r>
              <a:rPr kumimoji="1" lang="en-US" altLang="ja-JP" dirty="0">
                <a:highlight>
                  <a:srgbClr val="FFFF00"/>
                </a:highlight>
              </a:rPr>
              <a:t>3</a:t>
            </a:r>
            <a:r>
              <a:rPr kumimoji="1" lang="ja-JP" altLang="en-US" dirty="0">
                <a:highlight>
                  <a:srgbClr val="FFFF00"/>
                </a:highlight>
              </a:rPr>
              <a:t>点シュートを、それぞれ何本入れたのでしょうか。</a:t>
            </a:r>
          </a:p>
        </p:txBody>
      </p:sp>
      <p:sp>
        <p:nvSpPr>
          <p:cNvPr id="7" name="テキスト ボックス 6">
            <a:extLst>
              <a:ext uri="{FF2B5EF4-FFF2-40B4-BE49-F238E27FC236}">
                <a16:creationId xmlns:a16="http://schemas.microsoft.com/office/drawing/2014/main" id="{E2926B7D-328B-4F27-8204-8640277BA5BE}"/>
              </a:ext>
            </a:extLst>
          </p:cNvPr>
          <p:cNvSpPr txBox="1"/>
          <p:nvPr/>
        </p:nvSpPr>
        <p:spPr>
          <a:xfrm>
            <a:off x="4581306" y="147798"/>
            <a:ext cx="2765501" cy="584775"/>
          </a:xfrm>
          <a:prstGeom prst="rect">
            <a:avLst/>
          </a:prstGeom>
          <a:solidFill>
            <a:srgbClr val="FFFF00"/>
          </a:solidFill>
        </p:spPr>
        <p:txBody>
          <a:bodyPr wrap="none" rtlCol="0">
            <a:spAutoFit/>
          </a:bodyPr>
          <a:lstStyle/>
          <a:p>
            <a:r>
              <a:rPr kumimoji="1" lang="ja-JP" altLang="en-US" sz="3200" dirty="0"/>
              <a:t>問題をよく読む</a:t>
            </a:r>
          </a:p>
        </p:txBody>
      </p:sp>
      <p:sp>
        <p:nvSpPr>
          <p:cNvPr id="9" name="テキスト ボックス 8">
            <a:extLst>
              <a:ext uri="{FF2B5EF4-FFF2-40B4-BE49-F238E27FC236}">
                <a16:creationId xmlns:a16="http://schemas.microsoft.com/office/drawing/2014/main" id="{BDB5EC09-1D58-4EA9-AC99-EA127C0C6C93}"/>
              </a:ext>
            </a:extLst>
          </p:cNvPr>
          <p:cNvSpPr txBox="1"/>
          <p:nvPr/>
        </p:nvSpPr>
        <p:spPr>
          <a:xfrm>
            <a:off x="4572000" y="894459"/>
            <a:ext cx="4285147" cy="584775"/>
          </a:xfrm>
          <a:prstGeom prst="rect">
            <a:avLst/>
          </a:prstGeom>
          <a:solidFill>
            <a:srgbClr val="FFFF00"/>
          </a:solidFill>
        </p:spPr>
        <p:txBody>
          <a:bodyPr wrap="none" rtlCol="0">
            <a:spAutoFit/>
          </a:bodyPr>
          <a:lstStyle/>
          <a:p>
            <a:r>
              <a:rPr kumimoji="1" lang="ja-JP" altLang="en-US" sz="3200" dirty="0"/>
              <a:t>求めるものを確認する。</a:t>
            </a:r>
          </a:p>
        </p:txBody>
      </p:sp>
    </p:spTree>
    <p:extLst>
      <p:ext uri="{BB962C8B-B14F-4D97-AF65-F5344CB8AC3E}">
        <p14:creationId xmlns:p14="http://schemas.microsoft.com/office/powerpoint/2010/main" val="335551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16632"/>
            <a:ext cx="4134862" cy="5715163"/>
          </a:xfrm>
          <a:ln w="38100">
            <a:solidFill>
              <a:srgbClr val="FF0000"/>
            </a:solidFill>
          </a:ln>
        </p:spPr>
        <p:txBody>
          <a:bodyPr>
            <a:noAutofit/>
          </a:bodyPr>
          <a:lstStyle/>
          <a:p>
            <a:pPr marL="0" indent="0">
              <a:buNone/>
            </a:pPr>
            <a:r>
              <a:rPr kumimoji="1" lang="ja-JP" altLang="en-US" dirty="0"/>
              <a:t>問　題</a:t>
            </a:r>
            <a:endParaRPr kumimoji="1" lang="en-US" altLang="ja-JP" dirty="0"/>
          </a:p>
          <a:p>
            <a:pPr marL="0" indent="0">
              <a:buNone/>
            </a:pPr>
            <a:r>
              <a:rPr lang="ja-JP" altLang="en-US" dirty="0"/>
              <a:t>　ある選手は、</a:t>
            </a:r>
            <a:r>
              <a:rPr lang="en-US" altLang="ja-JP" dirty="0"/>
              <a:t>2</a:t>
            </a:r>
            <a:r>
              <a:rPr lang="ja-JP" altLang="en-US" dirty="0"/>
              <a:t>点シュートと</a:t>
            </a:r>
            <a:r>
              <a:rPr lang="en-US" altLang="ja-JP" dirty="0"/>
              <a:t>3</a:t>
            </a:r>
            <a:r>
              <a:rPr lang="ja-JP" altLang="en-US" dirty="0"/>
              <a:t>点シュートをあわせて</a:t>
            </a:r>
            <a:r>
              <a:rPr lang="en-US" altLang="ja-JP" dirty="0"/>
              <a:t>8</a:t>
            </a:r>
            <a:r>
              <a:rPr lang="ja-JP" altLang="en-US" dirty="0"/>
              <a:t>本入れました。また、それによってあげた得点の合計は</a:t>
            </a:r>
            <a:r>
              <a:rPr lang="en-US" altLang="ja-JP" dirty="0"/>
              <a:t>19</a:t>
            </a:r>
            <a:r>
              <a:rPr lang="ja-JP" altLang="en-US" dirty="0"/>
              <a:t>点でした。</a:t>
            </a:r>
            <a:endParaRPr lang="en-US" altLang="ja-JP" dirty="0"/>
          </a:p>
          <a:p>
            <a:pPr marL="0" indent="0">
              <a:buNone/>
            </a:pPr>
            <a:r>
              <a:rPr kumimoji="1" lang="ja-JP" altLang="en-US" dirty="0"/>
              <a:t>　この選手は、</a:t>
            </a:r>
            <a:r>
              <a:rPr kumimoji="1" lang="en-US" altLang="ja-JP" dirty="0">
                <a:highlight>
                  <a:srgbClr val="FFFF00"/>
                </a:highlight>
              </a:rPr>
              <a:t>2</a:t>
            </a:r>
            <a:r>
              <a:rPr kumimoji="1" lang="ja-JP" altLang="en-US" dirty="0">
                <a:highlight>
                  <a:srgbClr val="FFFF00"/>
                </a:highlight>
              </a:rPr>
              <a:t>点シュートと</a:t>
            </a:r>
            <a:r>
              <a:rPr kumimoji="1" lang="en-US" altLang="ja-JP" dirty="0">
                <a:highlight>
                  <a:srgbClr val="FFFF00"/>
                </a:highlight>
              </a:rPr>
              <a:t>3</a:t>
            </a:r>
            <a:r>
              <a:rPr kumimoji="1" lang="ja-JP" altLang="en-US" dirty="0">
                <a:highlight>
                  <a:srgbClr val="FFFF00"/>
                </a:highlight>
              </a:rPr>
              <a:t>点シュートを、それぞれ何本入れたのでしょうか。</a:t>
            </a:r>
          </a:p>
        </p:txBody>
      </p:sp>
      <p:sp>
        <p:nvSpPr>
          <p:cNvPr id="7" name="テキスト ボックス 6">
            <a:extLst>
              <a:ext uri="{FF2B5EF4-FFF2-40B4-BE49-F238E27FC236}">
                <a16:creationId xmlns:a16="http://schemas.microsoft.com/office/drawing/2014/main" id="{E2926B7D-328B-4F27-8204-8640277BA5BE}"/>
              </a:ext>
            </a:extLst>
          </p:cNvPr>
          <p:cNvSpPr txBox="1"/>
          <p:nvPr/>
        </p:nvSpPr>
        <p:spPr>
          <a:xfrm>
            <a:off x="4581306" y="147798"/>
            <a:ext cx="2765501" cy="584775"/>
          </a:xfrm>
          <a:prstGeom prst="rect">
            <a:avLst/>
          </a:prstGeom>
          <a:solidFill>
            <a:srgbClr val="FFFF00"/>
          </a:solidFill>
        </p:spPr>
        <p:txBody>
          <a:bodyPr wrap="none" rtlCol="0">
            <a:spAutoFit/>
          </a:bodyPr>
          <a:lstStyle/>
          <a:p>
            <a:r>
              <a:rPr kumimoji="1" lang="ja-JP" altLang="en-US" sz="3200" dirty="0"/>
              <a:t>問題をよく読む</a:t>
            </a:r>
          </a:p>
        </p:txBody>
      </p:sp>
      <p:sp>
        <p:nvSpPr>
          <p:cNvPr id="9" name="テキスト ボックス 8">
            <a:extLst>
              <a:ext uri="{FF2B5EF4-FFF2-40B4-BE49-F238E27FC236}">
                <a16:creationId xmlns:a16="http://schemas.microsoft.com/office/drawing/2014/main" id="{BDB5EC09-1D58-4EA9-AC99-EA127C0C6C93}"/>
              </a:ext>
            </a:extLst>
          </p:cNvPr>
          <p:cNvSpPr txBox="1"/>
          <p:nvPr/>
        </p:nvSpPr>
        <p:spPr>
          <a:xfrm>
            <a:off x="4572000" y="894459"/>
            <a:ext cx="4285147" cy="584775"/>
          </a:xfrm>
          <a:prstGeom prst="rect">
            <a:avLst/>
          </a:prstGeom>
          <a:solidFill>
            <a:srgbClr val="FFFF00"/>
          </a:solidFill>
        </p:spPr>
        <p:txBody>
          <a:bodyPr wrap="none" rtlCol="0">
            <a:spAutoFit/>
          </a:bodyPr>
          <a:lstStyle/>
          <a:p>
            <a:r>
              <a:rPr kumimoji="1" lang="ja-JP" altLang="en-US" sz="3200" dirty="0"/>
              <a:t>求めるものを確認する。</a:t>
            </a:r>
          </a:p>
        </p:txBody>
      </p:sp>
      <p:sp>
        <p:nvSpPr>
          <p:cNvPr id="5" name="テキスト ボックス 4">
            <a:extLst>
              <a:ext uri="{FF2B5EF4-FFF2-40B4-BE49-F238E27FC236}">
                <a16:creationId xmlns:a16="http://schemas.microsoft.com/office/drawing/2014/main" id="{05171161-6F09-47AD-B288-D9253F58819D}"/>
              </a:ext>
            </a:extLst>
          </p:cNvPr>
          <p:cNvSpPr txBox="1"/>
          <p:nvPr/>
        </p:nvSpPr>
        <p:spPr>
          <a:xfrm>
            <a:off x="4581306" y="1641120"/>
            <a:ext cx="4145687" cy="523220"/>
          </a:xfrm>
          <a:prstGeom prst="rect">
            <a:avLst/>
          </a:prstGeom>
          <a:solidFill>
            <a:srgbClr val="FFFF00"/>
          </a:solidFill>
        </p:spPr>
        <p:txBody>
          <a:bodyPr wrap="none" rtlCol="0">
            <a:spAutoFit/>
          </a:bodyPr>
          <a:lstStyle/>
          <a:p>
            <a:r>
              <a:rPr kumimoji="1" lang="ja-JP" altLang="en-US" sz="2800" dirty="0"/>
              <a:t>求めるものを文字で表す。</a:t>
            </a:r>
          </a:p>
        </p:txBody>
      </p:sp>
      <p:sp>
        <p:nvSpPr>
          <p:cNvPr id="2" name="テキスト ボックス 1">
            <a:extLst>
              <a:ext uri="{FF2B5EF4-FFF2-40B4-BE49-F238E27FC236}">
                <a16:creationId xmlns:a16="http://schemas.microsoft.com/office/drawing/2014/main" id="{15729C19-0088-40AE-B7D4-54D58CE92F23}"/>
              </a:ext>
            </a:extLst>
          </p:cNvPr>
          <p:cNvSpPr txBox="1"/>
          <p:nvPr/>
        </p:nvSpPr>
        <p:spPr>
          <a:xfrm>
            <a:off x="4427984" y="2249937"/>
            <a:ext cx="4429163" cy="830997"/>
          </a:xfrm>
          <a:prstGeom prst="rect">
            <a:avLst/>
          </a:prstGeom>
          <a:noFill/>
        </p:spPr>
        <p:txBody>
          <a:bodyPr wrap="square" rtlCol="0">
            <a:spAutoFit/>
          </a:bodyPr>
          <a:lstStyle/>
          <a:p>
            <a:r>
              <a:rPr kumimoji="1" lang="ja-JP" altLang="en-US" sz="2400" dirty="0"/>
              <a:t>２点シュートを</a:t>
            </a:r>
            <a:r>
              <a:rPr kumimoji="1" lang="en-US" altLang="ja-JP" sz="2400" dirty="0"/>
              <a:t>x</a:t>
            </a:r>
            <a:r>
              <a:rPr kumimoji="1" lang="ja-JP" altLang="en-US" sz="2400" dirty="0"/>
              <a:t>本、３点シュートを</a:t>
            </a:r>
            <a:r>
              <a:rPr kumimoji="1" lang="en-US" altLang="ja-JP" sz="2400" dirty="0"/>
              <a:t>y</a:t>
            </a:r>
            <a:r>
              <a:rPr kumimoji="1" lang="ja-JP" altLang="en-US" sz="2400" dirty="0"/>
              <a:t>本入れたとすると、</a:t>
            </a:r>
          </a:p>
        </p:txBody>
      </p:sp>
    </p:spTree>
    <p:extLst>
      <p:ext uri="{BB962C8B-B14F-4D97-AF65-F5344CB8AC3E}">
        <p14:creationId xmlns:p14="http://schemas.microsoft.com/office/powerpoint/2010/main" val="37789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16632"/>
            <a:ext cx="4134862" cy="5715163"/>
          </a:xfrm>
          <a:ln w="38100">
            <a:solidFill>
              <a:srgbClr val="FF0000"/>
            </a:solidFill>
          </a:ln>
        </p:spPr>
        <p:txBody>
          <a:bodyPr>
            <a:noAutofit/>
          </a:bodyPr>
          <a:lstStyle/>
          <a:p>
            <a:pPr marL="0" indent="0">
              <a:buNone/>
            </a:pPr>
            <a:r>
              <a:rPr kumimoji="1" lang="ja-JP" altLang="en-US" dirty="0"/>
              <a:t>問　題</a:t>
            </a:r>
            <a:endParaRPr kumimoji="1" lang="en-US" altLang="ja-JP" dirty="0"/>
          </a:p>
          <a:p>
            <a:pPr marL="0" indent="0">
              <a:buNone/>
            </a:pPr>
            <a:r>
              <a:rPr lang="ja-JP" altLang="en-US" dirty="0"/>
              <a:t>　ある選手は、</a:t>
            </a:r>
            <a:r>
              <a:rPr lang="en-US" altLang="ja-JP" dirty="0"/>
              <a:t>2</a:t>
            </a:r>
            <a:r>
              <a:rPr lang="ja-JP" altLang="en-US" dirty="0"/>
              <a:t>点シュートと</a:t>
            </a:r>
            <a:r>
              <a:rPr lang="en-US" altLang="ja-JP" dirty="0"/>
              <a:t>3</a:t>
            </a:r>
            <a:r>
              <a:rPr lang="ja-JP" altLang="en-US" dirty="0"/>
              <a:t>点シュートをあわせて</a:t>
            </a:r>
            <a:r>
              <a:rPr lang="en-US" altLang="ja-JP" dirty="0"/>
              <a:t>8</a:t>
            </a:r>
            <a:r>
              <a:rPr lang="ja-JP" altLang="en-US" dirty="0"/>
              <a:t>本入れました。また、それによってあげた得点の合計は</a:t>
            </a:r>
            <a:r>
              <a:rPr lang="en-US" altLang="ja-JP" dirty="0"/>
              <a:t>19</a:t>
            </a:r>
            <a:r>
              <a:rPr lang="ja-JP" altLang="en-US" dirty="0"/>
              <a:t>点でした。</a:t>
            </a:r>
            <a:endParaRPr lang="en-US" altLang="ja-JP" dirty="0"/>
          </a:p>
          <a:p>
            <a:pPr marL="0" indent="0">
              <a:buNone/>
            </a:pPr>
            <a:r>
              <a:rPr kumimoji="1" lang="ja-JP" altLang="en-US" dirty="0"/>
              <a:t>　この選手は、</a:t>
            </a:r>
            <a:r>
              <a:rPr kumimoji="1" lang="en-US" altLang="ja-JP" dirty="0">
                <a:highlight>
                  <a:srgbClr val="FFFF00"/>
                </a:highlight>
              </a:rPr>
              <a:t>2</a:t>
            </a:r>
            <a:r>
              <a:rPr kumimoji="1" lang="ja-JP" altLang="en-US" dirty="0">
                <a:highlight>
                  <a:srgbClr val="FFFF00"/>
                </a:highlight>
              </a:rPr>
              <a:t>点シュートと</a:t>
            </a:r>
            <a:r>
              <a:rPr kumimoji="1" lang="en-US" altLang="ja-JP" dirty="0">
                <a:highlight>
                  <a:srgbClr val="FFFF00"/>
                </a:highlight>
              </a:rPr>
              <a:t>3</a:t>
            </a:r>
            <a:r>
              <a:rPr kumimoji="1" lang="ja-JP" altLang="en-US" dirty="0">
                <a:highlight>
                  <a:srgbClr val="FFFF00"/>
                </a:highlight>
              </a:rPr>
              <a:t>点シュートを、それぞれ何本入れたのでしょうか。</a:t>
            </a:r>
          </a:p>
        </p:txBody>
      </p:sp>
      <p:sp>
        <p:nvSpPr>
          <p:cNvPr id="7" name="テキスト ボックス 6">
            <a:extLst>
              <a:ext uri="{FF2B5EF4-FFF2-40B4-BE49-F238E27FC236}">
                <a16:creationId xmlns:a16="http://schemas.microsoft.com/office/drawing/2014/main" id="{E2926B7D-328B-4F27-8204-8640277BA5BE}"/>
              </a:ext>
            </a:extLst>
          </p:cNvPr>
          <p:cNvSpPr txBox="1"/>
          <p:nvPr/>
        </p:nvSpPr>
        <p:spPr>
          <a:xfrm>
            <a:off x="4581306" y="147798"/>
            <a:ext cx="2765501" cy="584775"/>
          </a:xfrm>
          <a:prstGeom prst="rect">
            <a:avLst/>
          </a:prstGeom>
          <a:solidFill>
            <a:srgbClr val="FFFF00"/>
          </a:solidFill>
        </p:spPr>
        <p:txBody>
          <a:bodyPr wrap="none" rtlCol="0">
            <a:spAutoFit/>
          </a:bodyPr>
          <a:lstStyle/>
          <a:p>
            <a:r>
              <a:rPr kumimoji="1" lang="ja-JP" altLang="en-US" sz="3200" dirty="0"/>
              <a:t>問題をよく読む</a:t>
            </a:r>
          </a:p>
        </p:txBody>
      </p:sp>
      <p:sp>
        <p:nvSpPr>
          <p:cNvPr id="9" name="テキスト ボックス 8">
            <a:extLst>
              <a:ext uri="{FF2B5EF4-FFF2-40B4-BE49-F238E27FC236}">
                <a16:creationId xmlns:a16="http://schemas.microsoft.com/office/drawing/2014/main" id="{BDB5EC09-1D58-4EA9-AC99-EA127C0C6C93}"/>
              </a:ext>
            </a:extLst>
          </p:cNvPr>
          <p:cNvSpPr txBox="1"/>
          <p:nvPr/>
        </p:nvSpPr>
        <p:spPr>
          <a:xfrm>
            <a:off x="4572000" y="894459"/>
            <a:ext cx="4285147" cy="584775"/>
          </a:xfrm>
          <a:prstGeom prst="rect">
            <a:avLst/>
          </a:prstGeom>
          <a:solidFill>
            <a:srgbClr val="FFFF00"/>
          </a:solidFill>
        </p:spPr>
        <p:txBody>
          <a:bodyPr wrap="none" rtlCol="0">
            <a:spAutoFit/>
          </a:bodyPr>
          <a:lstStyle/>
          <a:p>
            <a:r>
              <a:rPr kumimoji="1" lang="ja-JP" altLang="en-US" sz="3200" dirty="0"/>
              <a:t>求めるものを確認する。</a:t>
            </a:r>
          </a:p>
        </p:txBody>
      </p:sp>
      <p:sp>
        <p:nvSpPr>
          <p:cNvPr id="5" name="テキスト ボックス 4">
            <a:extLst>
              <a:ext uri="{FF2B5EF4-FFF2-40B4-BE49-F238E27FC236}">
                <a16:creationId xmlns:a16="http://schemas.microsoft.com/office/drawing/2014/main" id="{05171161-6F09-47AD-B288-D9253F58819D}"/>
              </a:ext>
            </a:extLst>
          </p:cNvPr>
          <p:cNvSpPr txBox="1"/>
          <p:nvPr/>
        </p:nvSpPr>
        <p:spPr>
          <a:xfrm>
            <a:off x="4581306" y="1641120"/>
            <a:ext cx="4145687" cy="523220"/>
          </a:xfrm>
          <a:prstGeom prst="rect">
            <a:avLst/>
          </a:prstGeom>
          <a:solidFill>
            <a:srgbClr val="FFFF00"/>
          </a:solidFill>
        </p:spPr>
        <p:txBody>
          <a:bodyPr wrap="none" rtlCol="0">
            <a:spAutoFit/>
          </a:bodyPr>
          <a:lstStyle/>
          <a:p>
            <a:r>
              <a:rPr kumimoji="1" lang="ja-JP" altLang="en-US" sz="2800" dirty="0"/>
              <a:t>求めるものを文字で表す。</a:t>
            </a:r>
          </a:p>
        </p:txBody>
      </p:sp>
      <p:sp>
        <p:nvSpPr>
          <p:cNvPr id="2" name="テキスト ボックス 1">
            <a:extLst>
              <a:ext uri="{FF2B5EF4-FFF2-40B4-BE49-F238E27FC236}">
                <a16:creationId xmlns:a16="http://schemas.microsoft.com/office/drawing/2014/main" id="{15729C19-0088-40AE-B7D4-54D58CE92F23}"/>
              </a:ext>
            </a:extLst>
          </p:cNvPr>
          <p:cNvSpPr txBox="1"/>
          <p:nvPr/>
        </p:nvSpPr>
        <p:spPr>
          <a:xfrm>
            <a:off x="4427984" y="2249937"/>
            <a:ext cx="4429163" cy="830997"/>
          </a:xfrm>
          <a:prstGeom prst="rect">
            <a:avLst/>
          </a:prstGeom>
          <a:noFill/>
        </p:spPr>
        <p:txBody>
          <a:bodyPr wrap="square" rtlCol="0">
            <a:spAutoFit/>
          </a:bodyPr>
          <a:lstStyle/>
          <a:p>
            <a:r>
              <a:rPr kumimoji="1" lang="ja-JP" altLang="en-US" sz="2400" dirty="0"/>
              <a:t>２点シュートを</a:t>
            </a:r>
            <a:r>
              <a:rPr kumimoji="1" lang="en-US" altLang="ja-JP" sz="2400" dirty="0"/>
              <a:t>x</a:t>
            </a:r>
            <a:r>
              <a:rPr kumimoji="1" lang="ja-JP" altLang="en-US" sz="2400" dirty="0"/>
              <a:t>本、３点シュートを</a:t>
            </a:r>
            <a:r>
              <a:rPr kumimoji="1" lang="en-US" altLang="ja-JP" sz="2400" dirty="0"/>
              <a:t>y</a:t>
            </a:r>
            <a:r>
              <a:rPr kumimoji="1" lang="ja-JP" altLang="en-US" sz="2400" dirty="0"/>
              <a:t>本入れたとすると、</a:t>
            </a:r>
          </a:p>
        </p:txBody>
      </p:sp>
      <p:sp>
        <p:nvSpPr>
          <p:cNvPr id="8" name="テキスト ボックス 7">
            <a:extLst>
              <a:ext uri="{FF2B5EF4-FFF2-40B4-BE49-F238E27FC236}">
                <a16:creationId xmlns:a16="http://schemas.microsoft.com/office/drawing/2014/main" id="{7456C9BA-1241-4486-9A0E-002D6A40706C}"/>
              </a:ext>
            </a:extLst>
          </p:cNvPr>
          <p:cNvSpPr txBox="1"/>
          <p:nvPr/>
        </p:nvSpPr>
        <p:spPr>
          <a:xfrm>
            <a:off x="3821607" y="3153764"/>
            <a:ext cx="5214889" cy="461665"/>
          </a:xfrm>
          <a:prstGeom prst="rect">
            <a:avLst/>
          </a:prstGeom>
          <a:solidFill>
            <a:srgbClr val="FFFF00"/>
          </a:solidFill>
        </p:spPr>
        <p:txBody>
          <a:bodyPr wrap="none" rtlCol="0">
            <a:spAutoFit/>
          </a:bodyPr>
          <a:lstStyle/>
          <a:p>
            <a:r>
              <a:rPr kumimoji="1" lang="ja-JP" altLang="en-US" sz="2400" dirty="0"/>
              <a:t>等しい数量関係を見付けて式をつくる。</a:t>
            </a:r>
          </a:p>
        </p:txBody>
      </p:sp>
    </p:spTree>
    <p:extLst>
      <p:ext uri="{BB962C8B-B14F-4D97-AF65-F5344CB8AC3E}">
        <p14:creationId xmlns:p14="http://schemas.microsoft.com/office/powerpoint/2010/main" val="30968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16632"/>
            <a:ext cx="4134862" cy="5715163"/>
          </a:xfrm>
          <a:ln w="38100">
            <a:solidFill>
              <a:srgbClr val="FF0000"/>
            </a:solidFill>
          </a:ln>
        </p:spPr>
        <p:txBody>
          <a:bodyPr>
            <a:noAutofit/>
          </a:bodyPr>
          <a:lstStyle/>
          <a:p>
            <a:pPr marL="0" indent="0">
              <a:buNone/>
            </a:pPr>
            <a:r>
              <a:rPr kumimoji="1" lang="ja-JP" altLang="en-US" dirty="0"/>
              <a:t>問　題</a:t>
            </a:r>
            <a:endParaRPr kumimoji="1" lang="en-US" altLang="ja-JP" dirty="0"/>
          </a:p>
          <a:p>
            <a:pPr marL="0" indent="0">
              <a:buNone/>
            </a:pPr>
            <a:r>
              <a:rPr lang="ja-JP" altLang="en-US" dirty="0"/>
              <a:t>　ある選手は、</a:t>
            </a:r>
            <a:r>
              <a:rPr lang="en-US" altLang="ja-JP" dirty="0"/>
              <a:t>2</a:t>
            </a:r>
            <a:r>
              <a:rPr lang="ja-JP" altLang="en-US" dirty="0"/>
              <a:t>点シュートと</a:t>
            </a:r>
            <a:r>
              <a:rPr lang="en-US" altLang="ja-JP" dirty="0"/>
              <a:t>3</a:t>
            </a:r>
            <a:r>
              <a:rPr lang="ja-JP" altLang="en-US" dirty="0"/>
              <a:t>点シュートを</a:t>
            </a:r>
            <a:r>
              <a:rPr lang="ja-JP" altLang="en-US" dirty="0">
                <a:highlight>
                  <a:srgbClr val="00FFFF"/>
                </a:highlight>
              </a:rPr>
              <a:t>あわせて</a:t>
            </a:r>
            <a:r>
              <a:rPr lang="en-US" altLang="ja-JP" dirty="0">
                <a:highlight>
                  <a:srgbClr val="00FFFF"/>
                </a:highlight>
              </a:rPr>
              <a:t>8</a:t>
            </a:r>
            <a:r>
              <a:rPr lang="ja-JP" altLang="en-US" dirty="0">
                <a:highlight>
                  <a:srgbClr val="00FFFF"/>
                </a:highlight>
              </a:rPr>
              <a:t>本</a:t>
            </a:r>
            <a:r>
              <a:rPr lang="ja-JP" altLang="en-US" dirty="0"/>
              <a:t>入れました。また、それによってあげた</a:t>
            </a:r>
            <a:r>
              <a:rPr lang="ja-JP" altLang="en-US" dirty="0">
                <a:highlight>
                  <a:srgbClr val="00FF00"/>
                </a:highlight>
              </a:rPr>
              <a:t>得点の合計は</a:t>
            </a:r>
            <a:r>
              <a:rPr lang="en-US" altLang="ja-JP" dirty="0">
                <a:highlight>
                  <a:srgbClr val="00FF00"/>
                </a:highlight>
              </a:rPr>
              <a:t>19</a:t>
            </a:r>
            <a:r>
              <a:rPr lang="ja-JP" altLang="en-US" dirty="0">
                <a:highlight>
                  <a:srgbClr val="00FF00"/>
                </a:highlight>
              </a:rPr>
              <a:t>点</a:t>
            </a:r>
            <a:r>
              <a:rPr lang="ja-JP" altLang="en-US" dirty="0"/>
              <a:t>でした。</a:t>
            </a:r>
            <a:endParaRPr lang="en-US" altLang="ja-JP" dirty="0"/>
          </a:p>
          <a:p>
            <a:pPr marL="0" indent="0">
              <a:buNone/>
            </a:pPr>
            <a:r>
              <a:rPr kumimoji="1" lang="ja-JP" altLang="en-US" dirty="0"/>
              <a:t>　この選手は、</a:t>
            </a:r>
            <a:r>
              <a:rPr kumimoji="1" lang="en-US" altLang="ja-JP" dirty="0">
                <a:highlight>
                  <a:srgbClr val="FFFF00"/>
                </a:highlight>
              </a:rPr>
              <a:t>2</a:t>
            </a:r>
            <a:r>
              <a:rPr kumimoji="1" lang="ja-JP" altLang="en-US" dirty="0">
                <a:highlight>
                  <a:srgbClr val="FFFF00"/>
                </a:highlight>
              </a:rPr>
              <a:t>点シュートと</a:t>
            </a:r>
            <a:r>
              <a:rPr kumimoji="1" lang="en-US" altLang="ja-JP" dirty="0">
                <a:highlight>
                  <a:srgbClr val="FFFF00"/>
                </a:highlight>
              </a:rPr>
              <a:t>3</a:t>
            </a:r>
            <a:r>
              <a:rPr kumimoji="1" lang="ja-JP" altLang="en-US" dirty="0">
                <a:highlight>
                  <a:srgbClr val="FFFF00"/>
                </a:highlight>
              </a:rPr>
              <a:t>点シュートを、それぞれ何本入れたのでしょうか。</a:t>
            </a:r>
          </a:p>
        </p:txBody>
      </p:sp>
      <p:sp>
        <p:nvSpPr>
          <p:cNvPr id="7" name="テキスト ボックス 6">
            <a:extLst>
              <a:ext uri="{FF2B5EF4-FFF2-40B4-BE49-F238E27FC236}">
                <a16:creationId xmlns:a16="http://schemas.microsoft.com/office/drawing/2014/main" id="{E2926B7D-328B-4F27-8204-8640277BA5BE}"/>
              </a:ext>
            </a:extLst>
          </p:cNvPr>
          <p:cNvSpPr txBox="1"/>
          <p:nvPr/>
        </p:nvSpPr>
        <p:spPr>
          <a:xfrm>
            <a:off x="4581306" y="147798"/>
            <a:ext cx="2765501" cy="584775"/>
          </a:xfrm>
          <a:prstGeom prst="rect">
            <a:avLst/>
          </a:prstGeom>
          <a:solidFill>
            <a:srgbClr val="FFFF00"/>
          </a:solidFill>
        </p:spPr>
        <p:txBody>
          <a:bodyPr wrap="none" rtlCol="0">
            <a:spAutoFit/>
          </a:bodyPr>
          <a:lstStyle/>
          <a:p>
            <a:r>
              <a:rPr kumimoji="1" lang="ja-JP" altLang="en-US" sz="3200" dirty="0"/>
              <a:t>問題をよく読む</a:t>
            </a:r>
          </a:p>
        </p:txBody>
      </p:sp>
      <p:sp>
        <p:nvSpPr>
          <p:cNvPr id="9" name="テキスト ボックス 8">
            <a:extLst>
              <a:ext uri="{FF2B5EF4-FFF2-40B4-BE49-F238E27FC236}">
                <a16:creationId xmlns:a16="http://schemas.microsoft.com/office/drawing/2014/main" id="{BDB5EC09-1D58-4EA9-AC99-EA127C0C6C93}"/>
              </a:ext>
            </a:extLst>
          </p:cNvPr>
          <p:cNvSpPr txBox="1"/>
          <p:nvPr/>
        </p:nvSpPr>
        <p:spPr>
          <a:xfrm>
            <a:off x="4572000" y="894459"/>
            <a:ext cx="4285147" cy="584775"/>
          </a:xfrm>
          <a:prstGeom prst="rect">
            <a:avLst/>
          </a:prstGeom>
          <a:solidFill>
            <a:srgbClr val="FFFF00"/>
          </a:solidFill>
        </p:spPr>
        <p:txBody>
          <a:bodyPr wrap="none" rtlCol="0">
            <a:spAutoFit/>
          </a:bodyPr>
          <a:lstStyle/>
          <a:p>
            <a:r>
              <a:rPr kumimoji="1" lang="ja-JP" altLang="en-US" sz="3200" dirty="0"/>
              <a:t>求めるものを確認する。</a:t>
            </a:r>
          </a:p>
        </p:txBody>
      </p:sp>
      <p:sp>
        <p:nvSpPr>
          <p:cNvPr id="5" name="テキスト ボックス 4">
            <a:extLst>
              <a:ext uri="{FF2B5EF4-FFF2-40B4-BE49-F238E27FC236}">
                <a16:creationId xmlns:a16="http://schemas.microsoft.com/office/drawing/2014/main" id="{05171161-6F09-47AD-B288-D9253F58819D}"/>
              </a:ext>
            </a:extLst>
          </p:cNvPr>
          <p:cNvSpPr txBox="1"/>
          <p:nvPr/>
        </p:nvSpPr>
        <p:spPr>
          <a:xfrm>
            <a:off x="4581306" y="1641120"/>
            <a:ext cx="4145687" cy="523220"/>
          </a:xfrm>
          <a:prstGeom prst="rect">
            <a:avLst/>
          </a:prstGeom>
          <a:solidFill>
            <a:srgbClr val="FFFF00"/>
          </a:solidFill>
        </p:spPr>
        <p:txBody>
          <a:bodyPr wrap="none" rtlCol="0">
            <a:spAutoFit/>
          </a:bodyPr>
          <a:lstStyle/>
          <a:p>
            <a:r>
              <a:rPr kumimoji="1" lang="ja-JP" altLang="en-US" sz="2800" dirty="0"/>
              <a:t>求めるものを文字で表す。</a:t>
            </a:r>
          </a:p>
        </p:txBody>
      </p:sp>
      <p:sp>
        <p:nvSpPr>
          <p:cNvPr id="2" name="テキスト ボックス 1">
            <a:extLst>
              <a:ext uri="{FF2B5EF4-FFF2-40B4-BE49-F238E27FC236}">
                <a16:creationId xmlns:a16="http://schemas.microsoft.com/office/drawing/2014/main" id="{15729C19-0088-40AE-B7D4-54D58CE92F23}"/>
              </a:ext>
            </a:extLst>
          </p:cNvPr>
          <p:cNvSpPr txBox="1"/>
          <p:nvPr/>
        </p:nvSpPr>
        <p:spPr>
          <a:xfrm>
            <a:off x="4427984" y="2249937"/>
            <a:ext cx="4429163" cy="830997"/>
          </a:xfrm>
          <a:prstGeom prst="rect">
            <a:avLst/>
          </a:prstGeom>
          <a:noFill/>
        </p:spPr>
        <p:txBody>
          <a:bodyPr wrap="square" rtlCol="0">
            <a:spAutoFit/>
          </a:bodyPr>
          <a:lstStyle/>
          <a:p>
            <a:r>
              <a:rPr kumimoji="1" lang="ja-JP" altLang="en-US" sz="2400" dirty="0"/>
              <a:t>２点シュートを</a:t>
            </a:r>
            <a:r>
              <a:rPr kumimoji="1" lang="en-US" altLang="ja-JP" sz="2400" dirty="0"/>
              <a:t>x</a:t>
            </a:r>
            <a:r>
              <a:rPr kumimoji="1" lang="ja-JP" altLang="en-US" sz="2400" dirty="0"/>
              <a:t>本、３点シュートを</a:t>
            </a:r>
            <a:r>
              <a:rPr kumimoji="1" lang="en-US" altLang="ja-JP" sz="2400" dirty="0"/>
              <a:t>y</a:t>
            </a:r>
            <a:r>
              <a:rPr kumimoji="1" lang="ja-JP" altLang="en-US" sz="2400" dirty="0"/>
              <a:t>本入れたとすると、</a:t>
            </a:r>
          </a:p>
        </p:txBody>
      </p:sp>
      <p:sp>
        <p:nvSpPr>
          <p:cNvPr id="8" name="テキスト ボックス 7">
            <a:extLst>
              <a:ext uri="{FF2B5EF4-FFF2-40B4-BE49-F238E27FC236}">
                <a16:creationId xmlns:a16="http://schemas.microsoft.com/office/drawing/2014/main" id="{7456C9BA-1241-4486-9A0E-002D6A40706C}"/>
              </a:ext>
            </a:extLst>
          </p:cNvPr>
          <p:cNvSpPr txBox="1"/>
          <p:nvPr/>
        </p:nvSpPr>
        <p:spPr>
          <a:xfrm>
            <a:off x="3821607" y="3153764"/>
            <a:ext cx="5214889" cy="461665"/>
          </a:xfrm>
          <a:prstGeom prst="rect">
            <a:avLst/>
          </a:prstGeom>
          <a:solidFill>
            <a:srgbClr val="FFFF00"/>
          </a:solidFill>
        </p:spPr>
        <p:txBody>
          <a:bodyPr wrap="none" rtlCol="0">
            <a:spAutoFit/>
          </a:bodyPr>
          <a:lstStyle/>
          <a:p>
            <a:r>
              <a:rPr kumimoji="1" lang="ja-JP" altLang="en-US" sz="2400" dirty="0"/>
              <a:t>等しい数量関係を見付けて式をつくる。</a:t>
            </a:r>
          </a:p>
        </p:txBody>
      </p:sp>
      <p:sp>
        <p:nvSpPr>
          <p:cNvPr id="10" name="テキスト ボックス 9">
            <a:extLst>
              <a:ext uri="{FF2B5EF4-FFF2-40B4-BE49-F238E27FC236}">
                <a16:creationId xmlns:a16="http://schemas.microsoft.com/office/drawing/2014/main" id="{A01195AB-828E-4800-B42A-49391666C4A9}"/>
              </a:ext>
            </a:extLst>
          </p:cNvPr>
          <p:cNvSpPr txBox="1"/>
          <p:nvPr/>
        </p:nvSpPr>
        <p:spPr>
          <a:xfrm>
            <a:off x="4775923" y="3615429"/>
            <a:ext cx="2376265" cy="769441"/>
          </a:xfrm>
          <a:prstGeom prst="rect">
            <a:avLst/>
          </a:prstGeom>
          <a:noFill/>
        </p:spPr>
        <p:txBody>
          <a:bodyPr wrap="square" rtlCol="0">
            <a:spAutoFit/>
          </a:bodyPr>
          <a:lstStyle/>
          <a:p>
            <a:r>
              <a:rPr kumimoji="1" lang="ja-JP" altLang="en-US" sz="4400" dirty="0"/>
              <a:t>ｘ＋ｙ＝８</a:t>
            </a:r>
          </a:p>
        </p:txBody>
      </p:sp>
      <p:sp>
        <p:nvSpPr>
          <p:cNvPr id="11" name="テキスト ボックス 10">
            <a:extLst>
              <a:ext uri="{FF2B5EF4-FFF2-40B4-BE49-F238E27FC236}">
                <a16:creationId xmlns:a16="http://schemas.microsoft.com/office/drawing/2014/main" id="{4B3A7DC5-94EC-48AF-816A-76135422242A}"/>
              </a:ext>
            </a:extLst>
          </p:cNvPr>
          <p:cNvSpPr txBox="1"/>
          <p:nvPr/>
        </p:nvSpPr>
        <p:spPr>
          <a:xfrm>
            <a:off x="4427984" y="4221088"/>
            <a:ext cx="3469132" cy="769441"/>
          </a:xfrm>
          <a:prstGeom prst="rect">
            <a:avLst/>
          </a:prstGeom>
          <a:noFill/>
        </p:spPr>
        <p:txBody>
          <a:bodyPr wrap="square" rtlCol="0">
            <a:spAutoFit/>
          </a:bodyPr>
          <a:lstStyle/>
          <a:p>
            <a:r>
              <a:rPr kumimoji="1" lang="ja-JP" altLang="en-US" sz="4400" dirty="0"/>
              <a:t>２ｘ＋３ｙ＝１９</a:t>
            </a:r>
          </a:p>
        </p:txBody>
      </p:sp>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426F117B-11FC-4D77-A023-470484F0D8E9}"/>
                  </a:ext>
                </a:extLst>
              </p:cNvPr>
              <p:cNvSpPr txBox="1"/>
              <p:nvPr/>
            </p:nvSpPr>
            <p:spPr>
              <a:xfrm>
                <a:off x="4244994" y="3751167"/>
                <a:ext cx="758926" cy="1235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kumimoji="1" lang="en-US" altLang="ja-JP" sz="3600" i="1" smtClean="0">
                              <a:latin typeface="Cambria Math" panose="02040503050406030204" pitchFamily="18" charset="0"/>
                            </a:rPr>
                          </m:ctrlPr>
                        </m:dPr>
                        <m:e>
                          <m:eqArr>
                            <m:eqArrPr>
                              <m:ctrlPr>
                                <a:rPr kumimoji="1" lang="en-US" altLang="ja-JP" sz="3600" i="1" smtClean="0">
                                  <a:latin typeface="Cambria Math" panose="02040503050406030204" pitchFamily="18" charset="0"/>
                                </a:rPr>
                              </m:ctrlPr>
                            </m:eqArrPr>
                            <m:e/>
                            <m:e/>
                          </m:eqArr>
                        </m:e>
                      </m:d>
                    </m:oMath>
                  </m:oMathPara>
                </a14:m>
                <a:endParaRPr kumimoji="1" lang="ja-JP" altLang="en-US" sz="3600" dirty="0"/>
              </a:p>
            </p:txBody>
          </p:sp>
        </mc:Choice>
        <mc:Fallback>
          <p:sp>
            <p:nvSpPr>
              <p:cNvPr id="4" name="テキスト ボックス 3">
                <a:extLst>
                  <a:ext uri="{FF2B5EF4-FFF2-40B4-BE49-F238E27FC236}">
                    <a16:creationId xmlns:a16="http://schemas.microsoft.com/office/drawing/2014/main" id="{426F117B-11FC-4D77-A023-470484F0D8E9}"/>
                  </a:ext>
                </a:extLst>
              </p:cNvPr>
              <p:cNvSpPr txBox="1">
                <a:spLocks noRot="1" noChangeAspect="1" noMove="1" noResize="1" noEditPoints="1" noAdjustHandles="1" noChangeArrowheads="1" noChangeShapeType="1" noTextEdit="1"/>
              </p:cNvSpPr>
              <p:nvPr/>
            </p:nvSpPr>
            <p:spPr>
              <a:xfrm>
                <a:off x="4244994" y="3751167"/>
                <a:ext cx="758926" cy="1235788"/>
              </a:xfrm>
              <a:prstGeom prst="rect">
                <a:avLst/>
              </a:prstGeom>
              <a:blipFill>
                <a:blip r:embed="rId3"/>
                <a:stretch>
                  <a:fillRect/>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45660D9C-D405-4CF4-8FD3-2FF4DF5C4E44}"/>
              </a:ext>
            </a:extLst>
          </p:cNvPr>
          <p:cNvSpPr txBox="1"/>
          <p:nvPr/>
        </p:nvSpPr>
        <p:spPr>
          <a:xfrm>
            <a:off x="4398426" y="5000798"/>
            <a:ext cx="2948381" cy="830997"/>
          </a:xfrm>
          <a:prstGeom prst="rect">
            <a:avLst/>
          </a:prstGeom>
          <a:solidFill>
            <a:srgbClr val="FFFF00"/>
          </a:solidFill>
        </p:spPr>
        <p:txBody>
          <a:bodyPr wrap="square" rtlCol="0">
            <a:spAutoFit/>
          </a:bodyPr>
          <a:lstStyle/>
          <a:p>
            <a:r>
              <a:rPr kumimoji="1" lang="ja-JP" altLang="en-US" sz="2400" dirty="0"/>
              <a:t>連立方程式の解を求める。</a:t>
            </a:r>
          </a:p>
        </p:txBody>
      </p:sp>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3D126C39-E054-4776-B5D9-A58FEDE18845}"/>
                  </a:ext>
                </a:extLst>
              </p:cNvPr>
              <p:cNvSpPr txBox="1"/>
              <p:nvPr/>
            </p:nvSpPr>
            <p:spPr>
              <a:xfrm>
                <a:off x="7563073" y="4982985"/>
                <a:ext cx="900310" cy="82381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panose="02040503050406030204" pitchFamily="18" charset="0"/>
                            </a:rPr>
                          </m:ctrlPr>
                        </m:dPr>
                        <m:e>
                          <m:eqArr>
                            <m:eqArrPr>
                              <m:ctrlPr>
                                <a:rPr lang="ja-JP" altLang="en-US" sz="2400" i="1">
                                  <a:latin typeface="Cambria Math" panose="02040503050406030204" pitchFamily="18" charset="0"/>
                                </a:rPr>
                              </m:ctrlPr>
                            </m:eqArrPr>
                            <m:e>
                              <m:r>
                                <a:rPr lang="ja-JP" altLang="en-US" sz="2400" i="1">
                                  <a:latin typeface="Cambria Math" panose="02040503050406030204" pitchFamily="18" charset="0"/>
                                </a:rPr>
                                <m:t>ｘ＝５</m:t>
                              </m:r>
                            </m:e>
                            <m:e>
                              <m:r>
                                <a:rPr lang="ja-JP" altLang="en-US" sz="2400" i="1" smtClean="0">
                                  <a:latin typeface="Cambria Math" panose="02040503050406030204" pitchFamily="18" charset="0"/>
                                </a:rPr>
                                <m:t>ｙ＝３</m:t>
                              </m:r>
                            </m:e>
                          </m:eqArr>
                        </m:e>
                      </m:d>
                    </m:oMath>
                  </m:oMathPara>
                </a14:m>
                <a:endParaRPr kumimoji="1" lang="ja-JP" altLang="en-US" sz="2800" dirty="0"/>
              </a:p>
            </p:txBody>
          </p:sp>
        </mc:Choice>
        <mc:Fallback>
          <p:sp>
            <p:nvSpPr>
              <p:cNvPr id="13" name="テキスト ボックス 12">
                <a:extLst>
                  <a:ext uri="{FF2B5EF4-FFF2-40B4-BE49-F238E27FC236}">
                    <a16:creationId xmlns:a16="http://schemas.microsoft.com/office/drawing/2014/main" id="{3D126C39-E054-4776-B5D9-A58FEDE18845}"/>
                  </a:ext>
                </a:extLst>
              </p:cNvPr>
              <p:cNvSpPr txBox="1">
                <a:spLocks noRot="1" noChangeAspect="1" noMove="1" noResize="1" noEditPoints="1" noAdjustHandles="1" noChangeArrowheads="1" noChangeShapeType="1" noTextEdit="1"/>
              </p:cNvSpPr>
              <p:nvPr/>
            </p:nvSpPr>
            <p:spPr>
              <a:xfrm>
                <a:off x="7563073" y="4982985"/>
                <a:ext cx="900310" cy="823815"/>
              </a:xfrm>
              <a:prstGeom prst="rect">
                <a:avLst/>
              </a:prstGeom>
              <a:blipFill>
                <a:blip r:embed="rId4"/>
                <a:stretch>
                  <a:fillRect/>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4EEDF659-F22F-4AAF-84D0-A0C09CFA47EC}"/>
              </a:ext>
            </a:extLst>
          </p:cNvPr>
          <p:cNvSpPr txBox="1"/>
          <p:nvPr/>
        </p:nvSpPr>
        <p:spPr>
          <a:xfrm>
            <a:off x="873227" y="6053907"/>
            <a:ext cx="2690662" cy="461665"/>
          </a:xfrm>
          <a:prstGeom prst="rect">
            <a:avLst/>
          </a:prstGeom>
          <a:solidFill>
            <a:srgbClr val="FFFF00"/>
          </a:solidFill>
          <a:ln>
            <a:solidFill>
              <a:srgbClr val="FF0000"/>
            </a:solidFill>
          </a:ln>
        </p:spPr>
        <p:txBody>
          <a:bodyPr wrap="square" rtlCol="0">
            <a:spAutoFit/>
          </a:bodyPr>
          <a:lstStyle/>
          <a:p>
            <a:r>
              <a:rPr kumimoji="1" lang="ja-JP" altLang="en-US" sz="2400" b="1" dirty="0">
                <a:solidFill>
                  <a:srgbClr val="FF0000"/>
                </a:solidFill>
              </a:rPr>
              <a:t>解の確かめをする。</a:t>
            </a:r>
          </a:p>
        </p:txBody>
      </p:sp>
      <p:sp>
        <p:nvSpPr>
          <p:cNvPr id="15" name="テキスト ボックス 14">
            <a:extLst>
              <a:ext uri="{FF2B5EF4-FFF2-40B4-BE49-F238E27FC236}">
                <a16:creationId xmlns:a16="http://schemas.microsoft.com/office/drawing/2014/main" id="{AFBC8181-3341-4AAD-8EF1-3EB823A2CA73}"/>
              </a:ext>
            </a:extLst>
          </p:cNvPr>
          <p:cNvSpPr txBox="1"/>
          <p:nvPr/>
        </p:nvSpPr>
        <p:spPr>
          <a:xfrm>
            <a:off x="3746992" y="5917392"/>
            <a:ext cx="2287401" cy="830997"/>
          </a:xfrm>
          <a:prstGeom prst="rect">
            <a:avLst/>
          </a:prstGeom>
          <a:noFill/>
          <a:ln>
            <a:solidFill>
              <a:srgbClr val="FF0000"/>
            </a:solidFill>
          </a:ln>
        </p:spPr>
        <p:txBody>
          <a:bodyPr wrap="square" rtlCol="0">
            <a:spAutoFit/>
          </a:bodyPr>
          <a:lstStyle/>
          <a:p>
            <a:r>
              <a:rPr kumimoji="1" lang="ja-JP" altLang="en-US" sz="2400" dirty="0"/>
              <a:t>この解は問題にあっている。</a:t>
            </a:r>
          </a:p>
        </p:txBody>
      </p:sp>
      <p:sp>
        <p:nvSpPr>
          <p:cNvPr id="16" name="テキスト ボックス 15">
            <a:extLst>
              <a:ext uri="{FF2B5EF4-FFF2-40B4-BE49-F238E27FC236}">
                <a16:creationId xmlns:a16="http://schemas.microsoft.com/office/drawing/2014/main" id="{E82BA57E-C09E-4C86-BD26-93CA3BD02ED9}"/>
              </a:ext>
            </a:extLst>
          </p:cNvPr>
          <p:cNvSpPr txBox="1"/>
          <p:nvPr/>
        </p:nvSpPr>
        <p:spPr>
          <a:xfrm>
            <a:off x="6569746" y="5917392"/>
            <a:ext cx="2287401" cy="830997"/>
          </a:xfrm>
          <a:prstGeom prst="rect">
            <a:avLst/>
          </a:prstGeom>
          <a:noFill/>
          <a:ln>
            <a:noFill/>
          </a:ln>
        </p:spPr>
        <p:txBody>
          <a:bodyPr wrap="square" rtlCol="0">
            <a:spAutoFit/>
          </a:bodyPr>
          <a:lstStyle/>
          <a:p>
            <a:r>
              <a:rPr kumimoji="1" lang="ja-JP" altLang="en-US" sz="2400" u="sng" dirty="0"/>
              <a:t>２点シュート５本</a:t>
            </a:r>
            <a:endParaRPr kumimoji="1" lang="en-US" altLang="ja-JP" sz="2400" u="sng" dirty="0"/>
          </a:p>
          <a:p>
            <a:r>
              <a:rPr lang="ja-JP" altLang="en-US" sz="2400" u="sng" dirty="0"/>
              <a:t>３点シュート３本</a:t>
            </a:r>
            <a:endParaRPr kumimoji="1" lang="ja-JP" altLang="en-US" sz="2400" u="sng" dirty="0"/>
          </a:p>
        </p:txBody>
      </p:sp>
    </p:spTree>
    <p:extLst>
      <p:ext uri="{BB962C8B-B14F-4D97-AF65-F5344CB8AC3E}">
        <p14:creationId xmlns:p14="http://schemas.microsoft.com/office/powerpoint/2010/main" val="25314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12" grpId="0" animBg="1"/>
      <p:bldP spid="13" grpId="0"/>
      <p:bldP spid="14" grpId="0" animBg="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バリ島のアタ製品｜アタ フルーツトレー S（果物か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060" y="2706492"/>
            <a:ext cx="2426942" cy="24269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813" y="3246106"/>
            <a:ext cx="763460" cy="75558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006" y="-153065"/>
            <a:ext cx="9107574" cy="1844823"/>
          </a:xfrm>
        </p:spPr>
        <p:txBody>
          <a:bodyPr>
            <a:normAutofit/>
          </a:bodyPr>
          <a:lstStyle/>
          <a:p>
            <a:pPr algn="l"/>
            <a:r>
              <a:rPr kumimoji="1" lang="ja-JP" altLang="en-US" sz="3200" dirty="0"/>
              <a:t>問題　</a:t>
            </a:r>
            <a:r>
              <a:rPr kumimoji="1" lang="en-US" altLang="ja-JP" sz="3200" dirty="0"/>
              <a:t>200</a:t>
            </a:r>
            <a:r>
              <a:rPr kumimoji="1" lang="ja-JP" altLang="en-US" sz="3200" dirty="0"/>
              <a:t>円のかごに、</a:t>
            </a:r>
            <a:r>
              <a:rPr kumimoji="1" lang="en-US" altLang="ja-JP" sz="3200" dirty="0"/>
              <a:t>150</a:t>
            </a:r>
            <a:r>
              <a:rPr kumimoji="1" lang="ja-JP" altLang="en-US" sz="3200" dirty="0"/>
              <a:t>円の桃と</a:t>
            </a:r>
            <a:r>
              <a:rPr kumimoji="1" lang="en-US" altLang="ja-JP" sz="3200" dirty="0"/>
              <a:t>120</a:t>
            </a:r>
            <a:r>
              <a:rPr kumimoji="1" lang="ja-JP" altLang="en-US" sz="3200" dirty="0"/>
              <a:t>円のりんごを、合わせて</a:t>
            </a:r>
            <a:r>
              <a:rPr kumimoji="1" lang="en-US" altLang="ja-JP" sz="3200" dirty="0"/>
              <a:t>15</a:t>
            </a:r>
            <a:r>
              <a:rPr kumimoji="1" lang="ja-JP" altLang="en-US" sz="3200" dirty="0"/>
              <a:t>個つめて買うと、</a:t>
            </a:r>
            <a:r>
              <a:rPr kumimoji="1" lang="en-US" altLang="ja-JP" sz="3200" dirty="0"/>
              <a:t>2210</a:t>
            </a:r>
            <a:r>
              <a:rPr kumimoji="1" lang="ja-JP" altLang="en-US" sz="3200" dirty="0"/>
              <a:t>円でした。もも</a:t>
            </a:r>
            <a:r>
              <a:rPr lang="ja-JP" altLang="en-US" sz="3200" dirty="0"/>
              <a:t>と</a:t>
            </a:r>
            <a:r>
              <a:rPr kumimoji="1" lang="ja-JP" altLang="en-US" sz="3200" dirty="0"/>
              <a:t>りんごを、それぞれ何個つめたのでしょうか。</a:t>
            </a:r>
          </a:p>
        </p:txBody>
      </p:sp>
      <p:pic>
        <p:nvPicPr>
          <p:cNvPr id="1026"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012" y="3504460"/>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450" y="3405887"/>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0995" y="3201753"/>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2593" y="3110281"/>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162" y="3110281"/>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1793" y="3255674"/>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97" y="3384571"/>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6162" y="3340869"/>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601" y="3623899"/>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75" y="2999831"/>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79" y="2999831"/>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376" y="2984397"/>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7" y="3739033"/>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762" y="2984397"/>
            <a:ext cx="752961" cy="7385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3118" y="2965544"/>
            <a:ext cx="752961" cy="7385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2750" y="2950915"/>
            <a:ext cx="752961" cy="7385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761" y="3790313"/>
            <a:ext cx="752961" cy="73852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27380" y="3692585"/>
            <a:ext cx="1045991" cy="769441"/>
          </a:xfrm>
          <a:prstGeom prst="rect">
            <a:avLst/>
          </a:prstGeom>
          <a:noFill/>
        </p:spPr>
        <p:txBody>
          <a:bodyPr wrap="square" rtlCol="0">
            <a:spAutoFit/>
          </a:bodyPr>
          <a:lstStyle/>
          <a:p>
            <a:r>
              <a:rPr kumimoji="1" lang="ja-JP" altLang="en-US" sz="4400" dirty="0"/>
              <a:t>・・・</a:t>
            </a:r>
          </a:p>
        </p:txBody>
      </p:sp>
      <p:sp>
        <p:nvSpPr>
          <p:cNvPr id="31" name="テキスト ボックス 30"/>
          <p:cNvSpPr txBox="1"/>
          <p:nvPr/>
        </p:nvSpPr>
        <p:spPr>
          <a:xfrm>
            <a:off x="4070020" y="3735537"/>
            <a:ext cx="1119210" cy="769441"/>
          </a:xfrm>
          <a:prstGeom prst="rect">
            <a:avLst/>
          </a:prstGeom>
          <a:noFill/>
        </p:spPr>
        <p:txBody>
          <a:bodyPr wrap="square" rtlCol="0">
            <a:spAutoFit/>
          </a:bodyPr>
          <a:lstStyle/>
          <a:p>
            <a:r>
              <a:rPr kumimoji="1" lang="ja-JP" altLang="en-US" sz="4400" dirty="0"/>
              <a:t>・・・</a:t>
            </a:r>
          </a:p>
        </p:txBody>
      </p:sp>
      <p:pic>
        <p:nvPicPr>
          <p:cNvPr id="32" name="Picture 15" descr="バリ島のアタ製品｜アタ フルーツトレー S（果物かご）"/>
          <p:cNvPicPr>
            <a:picLocks noChangeAspect="1" noChangeArrowheads="1"/>
          </p:cNvPicPr>
          <p:nvPr/>
        </p:nvPicPr>
        <p:blipFill rotWithShape="1">
          <a:blip r:embed="rId3">
            <a:extLst>
              <a:ext uri="{28A0092B-C50C-407E-A947-70E740481C1C}">
                <a14:useLocalDpi xmlns:a14="http://schemas.microsoft.com/office/drawing/2010/main" val="0"/>
              </a:ext>
            </a:extLst>
          </a:blip>
          <a:srcRect t="30477" b="17969"/>
          <a:stretch/>
        </p:blipFill>
        <p:spPr bwMode="auto">
          <a:xfrm>
            <a:off x="1535827" y="4847712"/>
            <a:ext cx="2426942" cy="1251182"/>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7112457" y="2286224"/>
            <a:ext cx="1349016" cy="769441"/>
          </a:xfrm>
          <a:prstGeom prst="rect">
            <a:avLst/>
          </a:prstGeom>
          <a:solidFill>
            <a:schemeClr val="bg1"/>
          </a:solidFill>
        </p:spPr>
        <p:txBody>
          <a:bodyPr wrap="square" rtlCol="0">
            <a:spAutoFit/>
          </a:bodyPr>
          <a:lstStyle/>
          <a:p>
            <a:r>
              <a:rPr kumimoji="1" lang="en-US" altLang="ja-JP" sz="4400" dirty="0"/>
              <a:t>15</a:t>
            </a:r>
            <a:r>
              <a:rPr kumimoji="1" lang="ja-JP" altLang="en-US" sz="4400" dirty="0"/>
              <a:t>個</a:t>
            </a:r>
          </a:p>
        </p:txBody>
      </p:sp>
      <p:sp>
        <p:nvSpPr>
          <p:cNvPr id="35" name="テキスト ボックス 34"/>
          <p:cNvSpPr txBox="1"/>
          <p:nvPr/>
        </p:nvSpPr>
        <p:spPr>
          <a:xfrm>
            <a:off x="220315" y="4377290"/>
            <a:ext cx="1662347" cy="769441"/>
          </a:xfrm>
          <a:prstGeom prst="rect">
            <a:avLst/>
          </a:prstGeom>
          <a:solidFill>
            <a:schemeClr val="bg1"/>
          </a:solidFill>
        </p:spPr>
        <p:txBody>
          <a:bodyPr wrap="square" rtlCol="0">
            <a:spAutoFit/>
          </a:bodyPr>
          <a:lstStyle/>
          <a:p>
            <a:r>
              <a:rPr kumimoji="1" lang="en-US" altLang="ja-JP" sz="4400" dirty="0"/>
              <a:t>150</a:t>
            </a:r>
            <a:r>
              <a:rPr kumimoji="1" lang="ja-JP" altLang="en-US" sz="4400" dirty="0"/>
              <a:t>円</a:t>
            </a:r>
          </a:p>
        </p:txBody>
      </p:sp>
      <p:sp>
        <p:nvSpPr>
          <p:cNvPr id="36" name="テキスト ボックス 35"/>
          <p:cNvSpPr txBox="1"/>
          <p:nvPr/>
        </p:nvSpPr>
        <p:spPr>
          <a:xfrm>
            <a:off x="1450376" y="2286224"/>
            <a:ext cx="683598" cy="769441"/>
          </a:xfrm>
          <a:prstGeom prst="rect">
            <a:avLst/>
          </a:prstGeom>
          <a:noFill/>
        </p:spPr>
        <p:txBody>
          <a:bodyPr wrap="square" rtlCol="0">
            <a:spAutoFit/>
          </a:bodyPr>
          <a:lstStyle/>
          <a:p>
            <a:r>
              <a:rPr lang="ja-JP" altLang="en-US" sz="4400" dirty="0"/>
              <a:t>個</a:t>
            </a:r>
            <a:endParaRPr kumimoji="1" lang="ja-JP" altLang="en-US" sz="4400" dirty="0"/>
          </a:p>
        </p:txBody>
      </p:sp>
      <p:sp>
        <p:nvSpPr>
          <p:cNvPr id="38" name="テキスト ボックス 37"/>
          <p:cNvSpPr txBox="1"/>
          <p:nvPr/>
        </p:nvSpPr>
        <p:spPr>
          <a:xfrm>
            <a:off x="4037486" y="4369744"/>
            <a:ext cx="1662347" cy="769441"/>
          </a:xfrm>
          <a:prstGeom prst="rect">
            <a:avLst/>
          </a:prstGeom>
          <a:solidFill>
            <a:schemeClr val="bg1"/>
          </a:solidFill>
        </p:spPr>
        <p:txBody>
          <a:bodyPr wrap="square" rtlCol="0">
            <a:spAutoFit/>
          </a:bodyPr>
          <a:lstStyle/>
          <a:p>
            <a:r>
              <a:rPr kumimoji="1" lang="en-US" altLang="ja-JP" sz="4400" dirty="0"/>
              <a:t>120</a:t>
            </a:r>
            <a:r>
              <a:rPr kumimoji="1" lang="ja-JP" altLang="en-US" sz="4400" dirty="0"/>
              <a:t>円</a:t>
            </a:r>
          </a:p>
        </p:txBody>
      </p:sp>
      <p:sp>
        <p:nvSpPr>
          <p:cNvPr id="39" name="テキスト ボックス 38"/>
          <p:cNvSpPr txBox="1"/>
          <p:nvPr/>
        </p:nvSpPr>
        <p:spPr>
          <a:xfrm>
            <a:off x="3962482" y="5196204"/>
            <a:ext cx="1662347" cy="769441"/>
          </a:xfrm>
          <a:prstGeom prst="rect">
            <a:avLst/>
          </a:prstGeom>
          <a:solidFill>
            <a:schemeClr val="bg1"/>
          </a:solidFill>
        </p:spPr>
        <p:txBody>
          <a:bodyPr wrap="square" rtlCol="0">
            <a:spAutoFit/>
          </a:bodyPr>
          <a:lstStyle/>
          <a:p>
            <a:r>
              <a:rPr kumimoji="1" lang="en-US" altLang="ja-JP" sz="4400" dirty="0"/>
              <a:t>200</a:t>
            </a:r>
            <a:r>
              <a:rPr kumimoji="1" lang="ja-JP" altLang="en-US" sz="4400" dirty="0"/>
              <a:t>円</a:t>
            </a:r>
          </a:p>
        </p:txBody>
      </p:sp>
      <p:sp>
        <p:nvSpPr>
          <p:cNvPr id="40" name="テキスト ボックス 39"/>
          <p:cNvSpPr txBox="1"/>
          <p:nvPr/>
        </p:nvSpPr>
        <p:spPr>
          <a:xfrm>
            <a:off x="6997450" y="4704833"/>
            <a:ext cx="1902554" cy="769441"/>
          </a:xfrm>
          <a:prstGeom prst="rect">
            <a:avLst/>
          </a:prstGeom>
          <a:solidFill>
            <a:schemeClr val="bg1"/>
          </a:solidFill>
        </p:spPr>
        <p:txBody>
          <a:bodyPr wrap="square" rtlCol="0">
            <a:spAutoFit/>
          </a:bodyPr>
          <a:lstStyle/>
          <a:p>
            <a:r>
              <a:rPr kumimoji="1" lang="en-US" altLang="ja-JP" sz="4400" dirty="0"/>
              <a:t>2210</a:t>
            </a:r>
            <a:r>
              <a:rPr kumimoji="1" lang="ja-JP" altLang="en-US" sz="4400" dirty="0"/>
              <a:t>円</a:t>
            </a:r>
          </a:p>
        </p:txBody>
      </p:sp>
      <p:sp>
        <p:nvSpPr>
          <p:cNvPr id="41" name="テキスト ボックス 40"/>
          <p:cNvSpPr txBox="1"/>
          <p:nvPr/>
        </p:nvSpPr>
        <p:spPr>
          <a:xfrm>
            <a:off x="730504" y="5965645"/>
            <a:ext cx="7668384" cy="769441"/>
          </a:xfrm>
          <a:prstGeom prst="rect">
            <a:avLst/>
          </a:prstGeom>
          <a:solidFill>
            <a:srgbClr val="FFFF00"/>
          </a:solidFill>
        </p:spPr>
        <p:txBody>
          <a:bodyPr wrap="square" rtlCol="0">
            <a:spAutoFit/>
          </a:bodyPr>
          <a:lstStyle/>
          <a:p>
            <a:r>
              <a:rPr kumimoji="1" lang="ja-JP" altLang="en-US" sz="4400" dirty="0"/>
              <a:t>１５０ｘ＋１２０ｙ＋２００＝２２１０</a:t>
            </a:r>
          </a:p>
        </p:txBody>
      </p:sp>
      <p:sp>
        <p:nvSpPr>
          <p:cNvPr id="7" name="右矢印 6"/>
          <p:cNvSpPr/>
          <p:nvPr/>
        </p:nvSpPr>
        <p:spPr>
          <a:xfrm>
            <a:off x="5868144" y="4846266"/>
            <a:ext cx="755916"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027281" y="2260226"/>
            <a:ext cx="1537415" cy="769441"/>
          </a:xfrm>
          <a:prstGeom prst="rect">
            <a:avLst/>
          </a:prstGeom>
          <a:solidFill>
            <a:schemeClr val="bg1"/>
          </a:solidFill>
        </p:spPr>
        <p:txBody>
          <a:bodyPr wrap="square" rtlCol="0">
            <a:spAutoFit/>
          </a:bodyPr>
          <a:lstStyle/>
          <a:p>
            <a:pPr algn="ctr"/>
            <a:r>
              <a:rPr kumimoji="1" lang="ja-JP" altLang="en-US" sz="4400" dirty="0"/>
              <a:t>？</a:t>
            </a:r>
          </a:p>
        </p:txBody>
      </p:sp>
      <p:sp>
        <p:nvSpPr>
          <p:cNvPr id="44" name="テキスト ボックス 43"/>
          <p:cNvSpPr txBox="1"/>
          <p:nvPr/>
        </p:nvSpPr>
        <p:spPr>
          <a:xfrm>
            <a:off x="973469" y="2230390"/>
            <a:ext cx="583813" cy="769441"/>
          </a:xfrm>
          <a:prstGeom prst="rect">
            <a:avLst/>
          </a:prstGeom>
          <a:solidFill>
            <a:schemeClr val="bg1"/>
          </a:solidFill>
        </p:spPr>
        <p:txBody>
          <a:bodyPr wrap="square" rtlCol="0">
            <a:spAutoFit/>
          </a:bodyPr>
          <a:lstStyle/>
          <a:p>
            <a:pPr algn="ctr"/>
            <a:r>
              <a:rPr kumimoji="1" lang="ja-JP" altLang="en-US" sz="4400" dirty="0"/>
              <a:t>？</a:t>
            </a:r>
          </a:p>
        </p:txBody>
      </p:sp>
      <p:sp>
        <p:nvSpPr>
          <p:cNvPr id="42" name="右矢印 41"/>
          <p:cNvSpPr/>
          <p:nvPr/>
        </p:nvSpPr>
        <p:spPr>
          <a:xfrm>
            <a:off x="5868144" y="2461200"/>
            <a:ext cx="755916"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450375" y="1523395"/>
            <a:ext cx="6516213" cy="769441"/>
          </a:xfrm>
          <a:prstGeom prst="rect">
            <a:avLst/>
          </a:prstGeom>
          <a:solidFill>
            <a:srgbClr val="FFFF00"/>
          </a:solidFill>
        </p:spPr>
        <p:txBody>
          <a:bodyPr wrap="square" rtlCol="0">
            <a:spAutoFit/>
          </a:bodyPr>
          <a:lstStyle/>
          <a:p>
            <a:r>
              <a:rPr kumimoji="1" lang="ja-JP" altLang="en-US" sz="4400" dirty="0"/>
              <a:t>　ｘ　　　＋　　　ｙ　　＝　１５</a:t>
            </a:r>
          </a:p>
        </p:txBody>
      </p:sp>
      <p:sp>
        <p:nvSpPr>
          <p:cNvPr id="46" name="テキスト ボックス 45"/>
          <p:cNvSpPr txBox="1"/>
          <p:nvPr/>
        </p:nvSpPr>
        <p:spPr>
          <a:xfrm>
            <a:off x="4024883" y="2230390"/>
            <a:ext cx="683598" cy="769441"/>
          </a:xfrm>
          <a:prstGeom prst="rect">
            <a:avLst/>
          </a:prstGeom>
          <a:noFill/>
        </p:spPr>
        <p:txBody>
          <a:bodyPr wrap="square" rtlCol="0">
            <a:spAutoFit/>
          </a:bodyPr>
          <a:lstStyle/>
          <a:p>
            <a:r>
              <a:rPr lang="ja-JP" altLang="en-US" sz="4400" dirty="0"/>
              <a:t>個</a:t>
            </a:r>
            <a:endParaRPr kumimoji="1" lang="ja-JP" altLang="en-US" sz="4400" dirty="0"/>
          </a:p>
        </p:txBody>
      </p:sp>
    </p:spTree>
    <p:extLst>
      <p:ext uri="{BB962C8B-B14F-4D97-AF65-F5344CB8AC3E}">
        <p14:creationId xmlns:p14="http://schemas.microsoft.com/office/powerpoint/2010/main" val="23904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39"/>
                                        </p:tgtEl>
                                        <p:attrNameLst>
                                          <p:attrName>style.visibility</p:attrName>
                                        </p:attrNameLst>
                                      </p:cBhvr>
                                      <p:to>
                                        <p:strVal val="visible"/>
                                      </p:to>
                                    </p:set>
                                    <p:animEffect transition="in" filter="fade">
                                      <p:cBhvr>
                                        <p:cTn id="77" dur="500"/>
                                        <p:tgtEl>
                                          <p:spTgt spid="1039"/>
                                        </p:tgtEl>
                                      </p:cBhvr>
                                    </p:animEffect>
                                  </p:childTnLst>
                                </p:cTn>
                              </p:par>
                              <p:par>
                                <p:cTn id="78" presetID="10"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nodeType="withEffect">
                                  <p:stCondLst>
                                    <p:cond delay="0"/>
                                  </p:stCondLst>
                                  <p:childTnLst>
                                    <p:set>
                                      <p:cBhvr>
                                        <p:cTn id="82" dur="1" fill="hold">
                                          <p:stCondLst>
                                            <p:cond delay="0"/>
                                          </p:stCondLst>
                                        </p:cTn>
                                        <p:tgtEl>
                                          <p:spTgt spid="1026"/>
                                        </p:tgtEl>
                                        <p:attrNameLst>
                                          <p:attrName>style.visibility</p:attrName>
                                        </p:attrNameLst>
                                      </p:cBhvr>
                                      <p:to>
                                        <p:strVal val="visible"/>
                                      </p:to>
                                    </p:set>
                                    <p:animEffect transition="in" filter="fade">
                                      <p:cBhvr>
                                        <p:cTn id="83" dur="500"/>
                                        <p:tgtEl>
                                          <p:spTgt spid="1026"/>
                                        </p:tgtEl>
                                      </p:cBhvr>
                                    </p:animEffect>
                                  </p:childTnLst>
                                </p:cTn>
                              </p:par>
                              <p:par>
                                <p:cTn id="84" presetID="10" presetClass="entr" presetSubtype="0" fill="hold" nodeType="withEffect">
                                  <p:stCondLst>
                                    <p:cond delay="0"/>
                                  </p:stCondLst>
                                  <p:childTnLst>
                                    <p:set>
                                      <p:cBhvr>
                                        <p:cTn id="85" dur="1" fill="hold">
                                          <p:stCondLst>
                                            <p:cond delay="0"/>
                                          </p:stCondLst>
                                        </p:cTn>
                                        <p:tgtEl>
                                          <p:spTgt spid="1028"/>
                                        </p:tgtEl>
                                        <p:attrNameLst>
                                          <p:attrName>style.visibility</p:attrName>
                                        </p:attrNameLst>
                                      </p:cBhvr>
                                      <p:to>
                                        <p:strVal val="visible"/>
                                      </p:to>
                                    </p:set>
                                    <p:animEffect transition="in" filter="fade">
                                      <p:cBhvr>
                                        <p:cTn id="86" dur="500"/>
                                        <p:tgtEl>
                                          <p:spTgt spid="1028"/>
                                        </p:tgtEl>
                                      </p:cBhvr>
                                    </p:animEffect>
                                  </p:childTnLst>
                                </p:cTn>
                              </p:par>
                              <p:par>
                                <p:cTn id="87" presetID="10" presetClass="entr" presetSubtype="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par>
                                <p:cTn id="90" presetID="10"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10" presetClass="entr" presetSubtype="0" fill="hold"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par>
                                <p:cTn id="99" presetID="10"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nodeType="with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500"/>
                                        <p:tgtEl>
                                          <p:spTgt spid="19"/>
                                        </p:tgtEl>
                                      </p:cBhvr>
                                    </p:animEffect>
                                  </p:childTnLst>
                                </p:cTn>
                              </p:par>
                              <p:par>
                                <p:cTn id="105" presetID="10" presetClass="entr" presetSubtype="0" fill="hold"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500"/>
                                        <p:tgtEl>
                                          <p:spTgt spid="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4" grpId="0" animBg="1"/>
      <p:bldP spid="35" grpId="0" animBg="1"/>
      <p:bldP spid="36" grpId="0"/>
      <p:bldP spid="38" grpId="0" animBg="1"/>
      <p:bldP spid="39" grpId="0" animBg="1"/>
      <p:bldP spid="40" grpId="0" animBg="1"/>
      <p:bldP spid="41" grpId="0" animBg="1"/>
      <p:bldP spid="7" grpId="0" animBg="1"/>
      <p:bldP spid="43" grpId="0" animBg="1"/>
      <p:bldP spid="44" grpId="0" animBg="1"/>
      <p:bldP spid="42"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バリ島のアタ製品｜アタ フルーツトレー S（果物か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060" y="3046361"/>
            <a:ext cx="2426942" cy="24269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813" y="3585975"/>
            <a:ext cx="763460" cy="75558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75375" y="-69461"/>
            <a:ext cx="8856984" cy="1844823"/>
          </a:xfrm>
        </p:spPr>
        <p:txBody>
          <a:bodyPr>
            <a:normAutofit/>
          </a:bodyPr>
          <a:lstStyle/>
          <a:p>
            <a:pPr algn="l"/>
            <a:r>
              <a:rPr kumimoji="1" lang="ja-JP" altLang="en-US" sz="3200" dirty="0"/>
              <a:t>問題　</a:t>
            </a:r>
            <a:r>
              <a:rPr kumimoji="1" lang="en-US" altLang="ja-JP" sz="3200" dirty="0"/>
              <a:t>200</a:t>
            </a:r>
            <a:r>
              <a:rPr kumimoji="1" lang="ja-JP" altLang="en-US" sz="3200" dirty="0"/>
              <a:t>円のかごに、</a:t>
            </a:r>
            <a:r>
              <a:rPr kumimoji="1" lang="en-US" altLang="ja-JP" sz="3200" dirty="0"/>
              <a:t>150</a:t>
            </a:r>
            <a:r>
              <a:rPr kumimoji="1" lang="ja-JP" altLang="en-US" sz="3200" dirty="0"/>
              <a:t>円の桃と</a:t>
            </a:r>
            <a:r>
              <a:rPr kumimoji="1" lang="en-US" altLang="ja-JP" sz="3200" dirty="0"/>
              <a:t>120</a:t>
            </a:r>
            <a:r>
              <a:rPr kumimoji="1" lang="ja-JP" altLang="en-US" sz="3200" dirty="0"/>
              <a:t>円のりんごを、合わせて</a:t>
            </a:r>
            <a:r>
              <a:rPr kumimoji="1" lang="en-US" altLang="ja-JP" sz="3200" dirty="0"/>
              <a:t>15</a:t>
            </a:r>
            <a:r>
              <a:rPr kumimoji="1" lang="ja-JP" altLang="en-US" sz="3200" dirty="0"/>
              <a:t>個つめて買うと、</a:t>
            </a:r>
            <a:r>
              <a:rPr kumimoji="1" lang="en-US" altLang="ja-JP" sz="3200" dirty="0"/>
              <a:t>2210</a:t>
            </a:r>
            <a:r>
              <a:rPr kumimoji="1" lang="ja-JP" altLang="en-US" sz="3200" dirty="0"/>
              <a:t>円でした。もも</a:t>
            </a:r>
            <a:r>
              <a:rPr lang="ja-JP" altLang="en-US" sz="3200" dirty="0"/>
              <a:t>と</a:t>
            </a:r>
            <a:r>
              <a:rPr kumimoji="1" lang="ja-JP" altLang="en-US" sz="3200" dirty="0"/>
              <a:t>りんごを、それぞれ何個つめたのでしょうか。</a:t>
            </a:r>
          </a:p>
        </p:txBody>
      </p:sp>
      <p:pic>
        <p:nvPicPr>
          <p:cNvPr id="1026"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6012" y="3844329"/>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450" y="3745756"/>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0995" y="3541622"/>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2593" y="3450150"/>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6162" y="3450150"/>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1793" y="3595543"/>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597" y="3724440"/>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6162" y="3680738"/>
            <a:ext cx="840927" cy="8247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601" y="3963768"/>
            <a:ext cx="763460" cy="7555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75" y="2999831"/>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79" y="2999831"/>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376" y="2984397"/>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teacher\AppData\Local\Microsoft\Windows\Temporary Internet Files\Content.IE5\4IEGVB0E\MC9000791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7" y="3739033"/>
            <a:ext cx="683597" cy="6765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762" y="2984397"/>
            <a:ext cx="752961" cy="7385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3118" y="2965544"/>
            <a:ext cx="752961" cy="7385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2750" y="2950915"/>
            <a:ext cx="752961" cy="7385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teacher\AppData\Local\Microsoft\Windows\Temporary Internet Files\Content.IE5\4IEGVB0E\MC9000791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761" y="3790313"/>
            <a:ext cx="752961" cy="73852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27380" y="3692585"/>
            <a:ext cx="1045991" cy="769441"/>
          </a:xfrm>
          <a:prstGeom prst="rect">
            <a:avLst/>
          </a:prstGeom>
          <a:noFill/>
        </p:spPr>
        <p:txBody>
          <a:bodyPr wrap="square" rtlCol="0">
            <a:spAutoFit/>
          </a:bodyPr>
          <a:lstStyle/>
          <a:p>
            <a:r>
              <a:rPr kumimoji="1" lang="ja-JP" altLang="en-US" sz="4400" dirty="0"/>
              <a:t>・・・</a:t>
            </a:r>
          </a:p>
        </p:txBody>
      </p:sp>
      <p:sp>
        <p:nvSpPr>
          <p:cNvPr id="31" name="テキスト ボックス 30"/>
          <p:cNvSpPr txBox="1"/>
          <p:nvPr/>
        </p:nvSpPr>
        <p:spPr>
          <a:xfrm>
            <a:off x="4070020" y="3735537"/>
            <a:ext cx="1119210" cy="769441"/>
          </a:xfrm>
          <a:prstGeom prst="rect">
            <a:avLst/>
          </a:prstGeom>
          <a:noFill/>
        </p:spPr>
        <p:txBody>
          <a:bodyPr wrap="square" rtlCol="0">
            <a:spAutoFit/>
          </a:bodyPr>
          <a:lstStyle/>
          <a:p>
            <a:r>
              <a:rPr kumimoji="1" lang="ja-JP" altLang="en-US" sz="4400" dirty="0"/>
              <a:t>・・・</a:t>
            </a:r>
          </a:p>
        </p:txBody>
      </p:sp>
      <p:pic>
        <p:nvPicPr>
          <p:cNvPr id="32" name="Picture 15" descr="バリ島のアタ製品｜アタ フルーツトレー S（果物かご）"/>
          <p:cNvPicPr>
            <a:picLocks noChangeAspect="1" noChangeArrowheads="1"/>
          </p:cNvPicPr>
          <p:nvPr/>
        </p:nvPicPr>
        <p:blipFill rotWithShape="1">
          <a:blip r:embed="rId3">
            <a:extLst>
              <a:ext uri="{28A0092B-C50C-407E-A947-70E740481C1C}">
                <a14:useLocalDpi xmlns:a14="http://schemas.microsoft.com/office/drawing/2010/main" val="0"/>
              </a:ext>
            </a:extLst>
          </a:blip>
          <a:srcRect t="30477" b="17969"/>
          <a:stretch/>
        </p:blipFill>
        <p:spPr bwMode="auto">
          <a:xfrm>
            <a:off x="1535827" y="4847712"/>
            <a:ext cx="2426942" cy="1251182"/>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6594031" y="2286224"/>
            <a:ext cx="2238589" cy="769441"/>
          </a:xfrm>
          <a:prstGeom prst="rect">
            <a:avLst/>
          </a:prstGeom>
          <a:solidFill>
            <a:schemeClr val="bg1"/>
          </a:solidFill>
        </p:spPr>
        <p:txBody>
          <a:bodyPr wrap="square" rtlCol="0">
            <a:spAutoFit/>
          </a:bodyPr>
          <a:lstStyle/>
          <a:p>
            <a:r>
              <a:rPr kumimoji="1" lang="ja-JP" altLang="en-US" sz="4400" dirty="0"/>
              <a:t>（　　）個</a:t>
            </a:r>
          </a:p>
        </p:txBody>
      </p:sp>
      <p:sp>
        <p:nvSpPr>
          <p:cNvPr id="35" name="テキスト ボックス 34"/>
          <p:cNvSpPr txBox="1"/>
          <p:nvPr/>
        </p:nvSpPr>
        <p:spPr>
          <a:xfrm>
            <a:off x="46907" y="4415580"/>
            <a:ext cx="1886827" cy="707886"/>
          </a:xfrm>
          <a:prstGeom prst="rect">
            <a:avLst/>
          </a:prstGeom>
          <a:solidFill>
            <a:schemeClr val="bg1"/>
          </a:solidFill>
        </p:spPr>
        <p:txBody>
          <a:bodyPr wrap="square" rtlCol="0">
            <a:spAutoFit/>
          </a:bodyPr>
          <a:lstStyle/>
          <a:p>
            <a:r>
              <a:rPr kumimoji="1" lang="ja-JP" altLang="en-US" sz="4000" dirty="0"/>
              <a:t>（　　）円</a:t>
            </a:r>
          </a:p>
        </p:txBody>
      </p:sp>
      <p:sp>
        <p:nvSpPr>
          <p:cNvPr id="36" name="テキスト ボックス 35"/>
          <p:cNvSpPr txBox="1"/>
          <p:nvPr/>
        </p:nvSpPr>
        <p:spPr>
          <a:xfrm>
            <a:off x="1200556" y="2286224"/>
            <a:ext cx="1183235" cy="769441"/>
          </a:xfrm>
          <a:prstGeom prst="rect">
            <a:avLst/>
          </a:prstGeom>
          <a:noFill/>
        </p:spPr>
        <p:txBody>
          <a:bodyPr wrap="square" rtlCol="0">
            <a:spAutoFit/>
          </a:bodyPr>
          <a:lstStyle/>
          <a:p>
            <a:r>
              <a:rPr kumimoji="1" lang="ja-JP" altLang="en-US" sz="4400" dirty="0" err="1"/>
              <a:t>ｘ</a:t>
            </a:r>
            <a:r>
              <a:rPr kumimoji="1" lang="ja-JP" altLang="en-US" sz="4400" dirty="0"/>
              <a:t>個</a:t>
            </a:r>
          </a:p>
        </p:txBody>
      </p:sp>
      <p:sp>
        <p:nvSpPr>
          <p:cNvPr id="37" name="テキスト ボックス 36"/>
          <p:cNvSpPr txBox="1"/>
          <p:nvPr/>
        </p:nvSpPr>
        <p:spPr>
          <a:xfrm>
            <a:off x="3331244" y="2286224"/>
            <a:ext cx="2196708" cy="769441"/>
          </a:xfrm>
          <a:prstGeom prst="rect">
            <a:avLst/>
          </a:prstGeom>
          <a:noFill/>
        </p:spPr>
        <p:txBody>
          <a:bodyPr wrap="square" rtlCol="0">
            <a:spAutoFit/>
          </a:bodyPr>
          <a:lstStyle/>
          <a:p>
            <a:r>
              <a:rPr kumimoji="1" lang="en-US" altLang="ja-JP" sz="4400" dirty="0">
                <a:solidFill>
                  <a:srgbClr val="FF0000"/>
                </a:solidFill>
              </a:rPr>
              <a:t>15</a:t>
            </a:r>
            <a:r>
              <a:rPr kumimoji="1" lang="ja-JP" altLang="en-US" sz="4400" dirty="0">
                <a:solidFill>
                  <a:srgbClr val="FF0000"/>
                </a:solidFill>
              </a:rPr>
              <a:t>－</a:t>
            </a:r>
            <a:r>
              <a:rPr kumimoji="1" lang="ja-JP" altLang="en-US" sz="4400" dirty="0" err="1">
                <a:solidFill>
                  <a:srgbClr val="FF0000"/>
                </a:solidFill>
              </a:rPr>
              <a:t>ｘ</a:t>
            </a:r>
            <a:r>
              <a:rPr kumimoji="1" lang="ja-JP" altLang="en-US" sz="4400" dirty="0"/>
              <a:t>個</a:t>
            </a:r>
          </a:p>
        </p:txBody>
      </p:sp>
      <p:sp>
        <p:nvSpPr>
          <p:cNvPr id="38" name="テキスト ボックス 37"/>
          <p:cNvSpPr txBox="1"/>
          <p:nvPr/>
        </p:nvSpPr>
        <p:spPr>
          <a:xfrm>
            <a:off x="3783648" y="4459993"/>
            <a:ext cx="2058203" cy="769441"/>
          </a:xfrm>
          <a:prstGeom prst="rect">
            <a:avLst/>
          </a:prstGeom>
          <a:solidFill>
            <a:schemeClr val="bg1"/>
          </a:solidFill>
        </p:spPr>
        <p:txBody>
          <a:bodyPr wrap="square" rtlCol="0">
            <a:spAutoFit/>
          </a:bodyPr>
          <a:lstStyle/>
          <a:p>
            <a:r>
              <a:rPr kumimoji="1" lang="ja-JP" altLang="en-US" sz="4400" dirty="0"/>
              <a:t>（　　）円</a:t>
            </a:r>
          </a:p>
        </p:txBody>
      </p:sp>
      <p:sp>
        <p:nvSpPr>
          <p:cNvPr id="39" name="テキスト ボックス 38"/>
          <p:cNvSpPr txBox="1"/>
          <p:nvPr/>
        </p:nvSpPr>
        <p:spPr>
          <a:xfrm>
            <a:off x="3843821" y="5229434"/>
            <a:ext cx="2049678" cy="769441"/>
          </a:xfrm>
          <a:prstGeom prst="rect">
            <a:avLst/>
          </a:prstGeom>
          <a:solidFill>
            <a:schemeClr val="bg1"/>
          </a:solidFill>
        </p:spPr>
        <p:txBody>
          <a:bodyPr wrap="square" rtlCol="0">
            <a:spAutoFit/>
          </a:bodyPr>
          <a:lstStyle/>
          <a:p>
            <a:r>
              <a:rPr kumimoji="1" lang="ja-JP" altLang="en-US" sz="4400" dirty="0"/>
              <a:t>（　　）円</a:t>
            </a:r>
          </a:p>
        </p:txBody>
      </p:sp>
      <p:sp>
        <p:nvSpPr>
          <p:cNvPr id="40" name="テキスト ボックス 39"/>
          <p:cNvSpPr txBox="1"/>
          <p:nvPr/>
        </p:nvSpPr>
        <p:spPr>
          <a:xfrm>
            <a:off x="6420066" y="5088582"/>
            <a:ext cx="2834930" cy="769441"/>
          </a:xfrm>
          <a:prstGeom prst="rect">
            <a:avLst/>
          </a:prstGeom>
          <a:solidFill>
            <a:schemeClr val="bg1"/>
          </a:solidFill>
        </p:spPr>
        <p:txBody>
          <a:bodyPr wrap="square" rtlCol="0">
            <a:spAutoFit/>
          </a:bodyPr>
          <a:lstStyle/>
          <a:p>
            <a:r>
              <a:rPr kumimoji="1" lang="ja-JP" altLang="en-US" sz="4400" dirty="0"/>
              <a:t>（　　　　）円</a:t>
            </a:r>
          </a:p>
        </p:txBody>
      </p:sp>
      <p:sp>
        <p:nvSpPr>
          <p:cNvPr id="7" name="右矢印 6"/>
          <p:cNvSpPr/>
          <p:nvPr/>
        </p:nvSpPr>
        <p:spPr>
          <a:xfrm>
            <a:off x="5838115" y="4881150"/>
            <a:ext cx="755916"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2922572" y="2230390"/>
            <a:ext cx="1946088" cy="769441"/>
          </a:xfrm>
          <a:prstGeom prst="rect">
            <a:avLst/>
          </a:prstGeom>
          <a:solidFill>
            <a:schemeClr val="bg1"/>
          </a:solidFill>
        </p:spPr>
        <p:txBody>
          <a:bodyPr wrap="square" rtlCol="0">
            <a:spAutoFit/>
          </a:bodyPr>
          <a:lstStyle/>
          <a:p>
            <a:pPr algn="ctr"/>
            <a:r>
              <a:rPr kumimoji="1" lang="ja-JP" altLang="en-US" sz="4400" dirty="0"/>
              <a:t>（　　　）</a:t>
            </a:r>
          </a:p>
        </p:txBody>
      </p:sp>
      <p:sp>
        <p:nvSpPr>
          <p:cNvPr id="44" name="テキスト ボックス 43"/>
          <p:cNvSpPr txBox="1"/>
          <p:nvPr/>
        </p:nvSpPr>
        <p:spPr>
          <a:xfrm>
            <a:off x="54714" y="2347779"/>
            <a:ext cx="1571858" cy="707886"/>
          </a:xfrm>
          <a:prstGeom prst="rect">
            <a:avLst/>
          </a:prstGeom>
          <a:solidFill>
            <a:schemeClr val="bg1"/>
          </a:solidFill>
        </p:spPr>
        <p:txBody>
          <a:bodyPr wrap="square" rtlCol="0">
            <a:spAutoFit/>
          </a:bodyPr>
          <a:lstStyle/>
          <a:p>
            <a:pPr algn="ctr"/>
            <a:r>
              <a:rPr kumimoji="1" lang="ja-JP" altLang="en-US" sz="4000" dirty="0"/>
              <a:t>（　　）</a:t>
            </a:r>
          </a:p>
        </p:txBody>
      </p:sp>
      <p:sp>
        <p:nvSpPr>
          <p:cNvPr id="3" name="テキスト ボックス 2"/>
          <p:cNvSpPr txBox="1"/>
          <p:nvPr/>
        </p:nvSpPr>
        <p:spPr>
          <a:xfrm>
            <a:off x="134216" y="6008020"/>
            <a:ext cx="8815234" cy="769441"/>
          </a:xfrm>
          <a:prstGeom prst="rect">
            <a:avLst/>
          </a:prstGeom>
          <a:noFill/>
          <a:ln>
            <a:solidFill>
              <a:schemeClr val="tx1"/>
            </a:solidFill>
          </a:ln>
        </p:spPr>
        <p:txBody>
          <a:bodyPr wrap="none" rtlCol="0">
            <a:spAutoFit/>
          </a:bodyPr>
          <a:lstStyle/>
          <a:p>
            <a:r>
              <a:rPr kumimoji="1" lang="ja-JP" altLang="en-US" sz="4400" dirty="0"/>
              <a:t>式（　　　　　　　　　　　　　　　　　　　　）</a:t>
            </a:r>
          </a:p>
        </p:txBody>
      </p:sp>
      <p:sp>
        <p:nvSpPr>
          <p:cNvPr id="41" name="右矢印 40"/>
          <p:cNvSpPr/>
          <p:nvPr/>
        </p:nvSpPr>
        <p:spPr>
          <a:xfrm>
            <a:off x="5864427" y="2560100"/>
            <a:ext cx="755916"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7039" y="1578338"/>
            <a:ext cx="8815234" cy="769441"/>
          </a:xfrm>
          <a:prstGeom prst="rect">
            <a:avLst/>
          </a:prstGeom>
          <a:noFill/>
          <a:ln>
            <a:solidFill>
              <a:schemeClr val="tx1"/>
            </a:solidFill>
          </a:ln>
        </p:spPr>
        <p:txBody>
          <a:bodyPr wrap="none" rtlCol="0">
            <a:spAutoFit/>
          </a:bodyPr>
          <a:lstStyle/>
          <a:p>
            <a:r>
              <a:rPr kumimoji="1" lang="ja-JP" altLang="en-US" sz="4400" dirty="0"/>
              <a:t>式（　　　　　　　　　　　　　　　　　　　　）</a:t>
            </a:r>
          </a:p>
        </p:txBody>
      </p:sp>
    </p:spTree>
    <p:extLst>
      <p:ext uri="{BB962C8B-B14F-4D97-AF65-F5344CB8AC3E}">
        <p14:creationId xmlns:p14="http://schemas.microsoft.com/office/powerpoint/2010/main" val="20783191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1791</Words>
  <Application>Microsoft Office PowerPoint</Application>
  <PresentationFormat>画面に合わせる (4:3)</PresentationFormat>
  <Paragraphs>225</Paragraphs>
  <Slides>20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ＤＦ特太ゴシック体</vt:lpstr>
      <vt:lpstr>ＭＳ Ｐゴシック</vt:lpstr>
      <vt:lpstr>游ゴシック</vt:lpstr>
      <vt:lpstr>Arial</vt:lpstr>
      <vt:lpstr>Calibri</vt:lpstr>
      <vt:lpstr>Cambria Math</vt:lpstr>
      <vt:lpstr>Office ​​テーマ</vt:lpstr>
      <vt:lpstr>連立方程式の利用</vt:lpstr>
      <vt:lpstr>車いすバスケ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問題　200円のかごに、150円の桃と120円のりんごを、合わせて15個つめて買うと、2210円でした。ももとりんごを、それぞれ何個つめたのでしょうか。</vt:lpstr>
      <vt:lpstr>問題　200円のかごに、150円の桃と120円のりんごを、合わせて15個つめて買うと、2210円でした。ももとりんごを、それぞれ何個つめたのでしょうか。</vt:lpstr>
      <vt:lpstr>全長100㎞のコースを、スタートからA地点までは自転車で進み、A地点から先は、自転車を降りて走りました。 　自転車では時速20㎞、降りてからは時速12㎞で走って、6時間でゴールしました。 　自転車で進んだ道のりと、走った道のりを求めなさい。</vt:lpstr>
      <vt:lpstr>PowerPoint プレゼンテーション</vt:lpstr>
      <vt:lpstr>PowerPoint プレゼンテーション</vt:lpstr>
      <vt:lpstr>PowerPoint プレゼンテーション</vt:lpstr>
      <vt:lpstr>PowerPoint プレゼンテーション</vt:lpstr>
      <vt:lpstr>問　題 濃度１２％の食塩水と４％の食塩水を混ぜ合わせて、１０％の食塩水を６００ｇつくりたい。それぞれ何ｇ混ぜればよいですか。</vt:lpstr>
      <vt:lpstr>問　題 濃度１２％の食塩水と４％の食塩水を混ぜ合わせて、１０％の食塩水を６００ｇつくりたい。それぞれ何ｇ混ぜればよいですか。</vt:lpstr>
      <vt:lpstr>PowerPoint プレゼンテーション</vt:lpstr>
      <vt:lpstr>いわし中生アンケート いわし中生の登校時間調べ</vt:lpstr>
      <vt:lpstr>さっさ立て</vt:lpstr>
      <vt:lpstr>毒りんごゲーム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連立方程式の利用</dc:title>
  <dc:creator>teacher</dc:creator>
  <cp:lastModifiedBy>teacher</cp:lastModifiedBy>
  <cp:revision>88</cp:revision>
  <cp:lastPrinted>2019-05-27T22:41:24Z</cp:lastPrinted>
  <dcterms:created xsi:type="dcterms:W3CDTF">2013-06-12T01:11:40Z</dcterms:created>
  <dcterms:modified xsi:type="dcterms:W3CDTF">2023-06-21T00:19:15Z</dcterms:modified>
</cp:coreProperties>
</file>