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0" r:id="rId3"/>
    <p:sldId id="257" r:id="rId4"/>
    <p:sldId id="261" r:id="rId5"/>
    <p:sldId id="262" r:id="rId6"/>
    <p:sldId id="263" r:id="rId7"/>
    <p:sldId id="264" r:id="rId8"/>
    <p:sldId id="269" r:id="rId9"/>
    <p:sldId id="266" r:id="rId10"/>
    <p:sldId id="265" r:id="rId11"/>
    <p:sldId id="268" r:id="rId12"/>
    <p:sldId id="271" r:id="rId1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87" autoAdjust="0"/>
    <p:restoredTop sz="94660"/>
  </p:normalViewPr>
  <p:slideViewPr>
    <p:cSldViewPr>
      <p:cViewPr varScale="1">
        <p:scale>
          <a:sx n="82" d="100"/>
          <a:sy n="82" d="100"/>
        </p:scale>
        <p:origin x="157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0" cy="493315"/>
          </a:xfrm>
          <a:prstGeom prst="rect">
            <a:avLst/>
          </a:prstGeom>
        </p:spPr>
        <p:txBody>
          <a:bodyPr vert="horz" lIns="94857" tIns="47429" rIns="94857" bIns="47429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0" cy="493315"/>
          </a:xfrm>
          <a:prstGeom prst="rect">
            <a:avLst/>
          </a:prstGeom>
        </p:spPr>
        <p:txBody>
          <a:bodyPr vert="horz" lIns="94857" tIns="47429" rIns="94857" bIns="47429" rtlCol="0"/>
          <a:lstStyle>
            <a:lvl1pPr algn="r">
              <a:defRPr sz="1300"/>
            </a:lvl1pPr>
          </a:lstStyle>
          <a:p>
            <a:fld id="{D0AE71B1-BCA9-4B93-B9FE-B7FFE2566658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7"/>
            <a:ext cx="2918830" cy="493315"/>
          </a:xfrm>
          <a:prstGeom prst="rect">
            <a:avLst/>
          </a:prstGeom>
        </p:spPr>
        <p:txBody>
          <a:bodyPr vert="horz" lIns="94857" tIns="47429" rIns="94857" bIns="47429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7"/>
            <a:ext cx="2918830" cy="493315"/>
          </a:xfrm>
          <a:prstGeom prst="rect">
            <a:avLst/>
          </a:prstGeom>
        </p:spPr>
        <p:txBody>
          <a:bodyPr vert="horz" lIns="94857" tIns="47429" rIns="94857" bIns="47429" rtlCol="0" anchor="b"/>
          <a:lstStyle>
            <a:lvl1pPr algn="r">
              <a:defRPr sz="1300"/>
            </a:lvl1pPr>
          </a:lstStyle>
          <a:p>
            <a:fld id="{E86C6123-F8F8-4949-B361-1B39EBEE62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89498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0" cy="493315"/>
          </a:xfrm>
          <a:prstGeom prst="rect">
            <a:avLst/>
          </a:prstGeom>
        </p:spPr>
        <p:txBody>
          <a:bodyPr vert="horz" lIns="94857" tIns="47429" rIns="94857" bIns="47429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0" cy="493315"/>
          </a:xfrm>
          <a:prstGeom prst="rect">
            <a:avLst/>
          </a:prstGeom>
        </p:spPr>
        <p:txBody>
          <a:bodyPr vert="horz" lIns="94857" tIns="47429" rIns="94857" bIns="47429" rtlCol="0"/>
          <a:lstStyle>
            <a:lvl1pPr algn="r">
              <a:defRPr sz="1300"/>
            </a:lvl1pPr>
          </a:lstStyle>
          <a:p>
            <a:fld id="{838E44FC-060E-4123-AFC9-0A89F37FB9D0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7" tIns="47429" rIns="94857" bIns="4742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0"/>
          </a:xfrm>
          <a:prstGeom prst="rect">
            <a:avLst/>
          </a:prstGeom>
        </p:spPr>
        <p:txBody>
          <a:bodyPr vert="horz" lIns="94857" tIns="47429" rIns="94857" bIns="4742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7"/>
            <a:ext cx="2918830" cy="493315"/>
          </a:xfrm>
          <a:prstGeom prst="rect">
            <a:avLst/>
          </a:prstGeom>
        </p:spPr>
        <p:txBody>
          <a:bodyPr vert="horz" lIns="94857" tIns="47429" rIns="94857" bIns="47429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7"/>
            <a:ext cx="2918830" cy="493315"/>
          </a:xfrm>
          <a:prstGeom prst="rect">
            <a:avLst/>
          </a:prstGeom>
        </p:spPr>
        <p:txBody>
          <a:bodyPr vert="horz" lIns="94857" tIns="47429" rIns="94857" bIns="47429" rtlCol="0" anchor="b"/>
          <a:lstStyle>
            <a:lvl1pPr algn="r">
              <a:defRPr sz="1300"/>
            </a:lvl1pPr>
          </a:lstStyle>
          <a:p>
            <a:fld id="{2A60B559-11A5-46FD-AB14-E5780BE772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4906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60B559-11A5-46FD-AB14-E5780BE772A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54657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60B559-11A5-46FD-AB14-E5780BE772AF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3223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60B559-11A5-46FD-AB14-E5780BE772A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3107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60B559-11A5-46FD-AB14-E5780BE772A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54657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60B559-11A5-46FD-AB14-E5780BE772AF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54657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60B559-11A5-46FD-AB14-E5780BE772AF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54657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60B559-11A5-46FD-AB14-E5780BE772AF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54657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60B559-11A5-46FD-AB14-E5780BE772AF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54657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60B559-11A5-46FD-AB14-E5780BE772AF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54657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60B559-11A5-46FD-AB14-E5780BE772AF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5465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8C2D5-D338-4E94-BD7D-2B3A966EAF87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AE23-D9C3-42E7-B8BB-E45DF4DBC3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1762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8C2D5-D338-4E94-BD7D-2B3A966EAF87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AE23-D9C3-42E7-B8BB-E45DF4DBC3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3961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8C2D5-D338-4E94-BD7D-2B3A966EAF87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AE23-D9C3-42E7-B8BB-E45DF4DBC3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3098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8C2D5-D338-4E94-BD7D-2B3A966EAF87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AE23-D9C3-42E7-B8BB-E45DF4DBC3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1959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8C2D5-D338-4E94-BD7D-2B3A966EAF87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AE23-D9C3-42E7-B8BB-E45DF4DBC3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9595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8C2D5-D338-4E94-BD7D-2B3A966EAF87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AE23-D9C3-42E7-B8BB-E45DF4DBC3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4363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8C2D5-D338-4E94-BD7D-2B3A966EAF87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AE23-D9C3-42E7-B8BB-E45DF4DBC3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1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8C2D5-D338-4E94-BD7D-2B3A966EAF87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AE23-D9C3-42E7-B8BB-E45DF4DBC3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3410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8C2D5-D338-4E94-BD7D-2B3A966EAF87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AE23-D9C3-42E7-B8BB-E45DF4DBC3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6436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8C2D5-D338-4E94-BD7D-2B3A966EAF87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AE23-D9C3-42E7-B8BB-E45DF4DBC3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9012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8C2D5-D338-4E94-BD7D-2B3A966EAF87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AE23-D9C3-42E7-B8BB-E45DF4DBC3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2772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8C2D5-D338-4E94-BD7D-2B3A966EAF87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FAE23-D9C3-42E7-B8BB-E45DF4DBC3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2353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23528" y="764704"/>
            <a:ext cx="8352928" cy="1470025"/>
          </a:xfrm>
        </p:spPr>
        <p:txBody>
          <a:bodyPr>
            <a:normAutofit fontScale="90000"/>
          </a:bodyPr>
          <a:lstStyle/>
          <a:p>
            <a:r>
              <a:rPr kumimoji="1" lang="ja-JP" altLang="en-US" sz="8000" dirty="0"/>
              <a:t>連立方程式の解き方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67544" y="2924944"/>
            <a:ext cx="8208912" cy="3312368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kumimoji="1" lang="ja-JP" altLang="en-US" sz="4800" dirty="0">
                <a:solidFill>
                  <a:schemeClr val="tx1"/>
                </a:solidFill>
              </a:rPr>
              <a:t>本時の目標</a:t>
            </a:r>
            <a:endParaRPr kumimoji="1" lang="en-US" altLang="ja-JP" sz="4800" dirty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4800" dirty="0">
                <a:solidFill>
                  <a:schemeClr val="tx1"/>
                </a:solidFill>
              </a:rPr>
              <a:t>連立方程式の加減法のしかたを理解し、加減法を用いて連立方程式を解くことができる。</a:t>
            </a:r>
          </a:p>
        </p:txBody>
      </p:sp>
    </p:spTree>
    <p:extLst>
      <p:ext uri="{BB962C8B-B14F-4D97-AF65-F5344CB8AC3E}">
        <p14:creationId xmlns:p14="http://schemas.microsoft.com/office/powerpoint/2010/main" val="1226189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889"/>
    </mc:Choice>
    <mc:Fallback xmlns="">
      <p:transition spd="slow" advTm="11889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436" y="2836180"/>
            <a:ext cx="9036496" cy="548680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2400" dirty="0"/>
              <a:t>問７　次の連立方程式を代入法で解きなさい。</a:t>
            </a:r>
          </a:p>
        </p:txBody>
      </p:sp>
      <p:sp>
        <p:nvSpPr>
          <p:cNvPr id="4" name="左中かっこ 3"/>
          <p:cNvSpPr/>
          <p:nvPr/>
        </p:nvSpPr>
        <p:spPr>
          <a:xfrm>
            <a:off x="212644" y="3479308"/>
            <a:ext cx="241599" cy="687470"/>
          </a:xfrm>
          <a:prstGeom prst="leftBrace">
            <a:avLst>
              <a:gd name="adj1" fmla="val 35107"/>
              <a:gd name="adj2" fmla="val 5098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5" name="正方形/長方形 4"/>
          <p:cNvSpPr/>
          <p:nvPr/>
        </p:nvSpPr>
        <p:spPr>
          <a:xfrm>
            <a:off x="561329" y="3346698"/>
            <a:ext cx="1527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ｙ－ｘ＝４　</a:t>
            </a:r>
            <a:endParaRPr lang="en-US" altLang="ja-JP" sz="2400" dirty="0"/>
          </a:p>
        </p:txBody>
      </p:sp>
      <p:sp>
        <p:nvSpPr>
          <p:cNvPr id="6" name="正方形/長方形 5"/>
          <p:cNvSpPr/>
          <p:nvPr/>
        </p:nvSpPr>
        <p:spPr>
          <a:xfrm>
            <a:off x="454243" y="3799870"/>
            <a:ext cx="20505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６ｘ＋ｙ＝－１０</a:t>
            </a:r>
            <a:endParaRPr lang="en-US" altLang="ja-JP" sz="2400" dirty="0"/>
          </a:p>
        </p:txBody>
      </p:sp>
      <p:sp>
        <p:nvSpPr>
          <p:cNvPr id="21" name="左中かっこ 20"/>
          <p:cNvSpPr/>
          <p:nvPr/>
        </p:nvSpPr>
        <p:spPr>
          <a:xfrm>
            <a:off x="4441614" y="3462494"/>
            <a:ext cx="191241" cy="707186"/>
          </a:xfrm>
          <a:prstGeom prst="leftBrace">
            <a:avLst>
              <a:gd name="adj1" fmla="val 35107"/>
              <a:gd name="adj2" fmla="val 5098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2" name="正方形/長方形 21"/>
          <p:cNvSpPr/>
          <p:nvPr/>
        </p:nvSpPr>
        <p:spPr>
          <a:xfrm>
            <a:off x="4527858" y="3376967"/>
            <a:ext cx="22557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２ｘ＋３ｙ＝－８　</a:t>
            </a:r>
            <a:endParaRPr lang="en-US" altLang="ja-JP" sz="2400" dirty="0"/>
          </a:p>
        </p:txBody>
      </p:sp>
      <p:sp>
        <p:nvSpPr>
          <p:cNvPr id="23" name="正方形/長方形 22"/>
          <p:cNvSpPr/>
          <p:nvPr/>
        </p:nvSpPr>
        <p:spPr>
          <a:xfrm>
            <a:off x="4740254" y="3808363"/>
            <a:ext cx="15327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ｙ－２ｘ＝０</a:t>
            </a:r>
            <a:endParaRPr lang="en-US" altLang="ja-JP" sz="2400" dirty="0"/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212644" y="103452"/>
            <a:ext cx="2214736" cy="54868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dirty="0">
                <a:solidFill>
                  <a:schemeClr val="bg1"/>
                </a:solidFill>
              </a:rPr>
              <a:t>代　入　法　２</a:t>
            </a:r>
          </a:p>
        </p:txBody>
      </p:sp>
      <p:sp>
        <p:nvSpPr>
          <p:cNvPr id="14" name="左中かっこ 13"/>
          <p:cNvSpPr/>
          <p:nvPr/>
        </p:nvSpPr>
        <p:spPr>
          <a:xfrm>
            <a:off x="237591" y="801548"/>
            <a:ext cx="201914" cy="958771"/>
          </a:xfrm>
          <a:prstGeom prst="leftBrace">
            <a:avLst>
              <a:gd name="adj1" fmla="val 35107"/>
              <a:gd name="adj2" fmla="val 5098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15" name="正方形/長方形 14"/>
          <p:cNvSpPr/>
          <p:nvPr/>
        </p:nvSpPr>
        <p:spPr>
          <a:xfrm>
            <a:off x="506801" y="737660"/>
            <a:ext cx="15691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400" dirty="0"/>
              <a:t>ｙ－ｘ＝６　</a:t>
            </a:r>
            <a:endParaRPr lang="en-US" altLang="ja-JP" sz="2400" dirty="0"/>
          </a:p>
        </p:txBody>
      </p:sp>
      <p:sp>
        <p:nvSpPr>
          <p:cNvPr id="16" name="正方形/長方形 15"/>
          <p:cNvSpPr/>
          <p:nvPr/>
        </p:nvSpPr>
        <p:spPr>
          <a:xfrm>
            <a:off x="397014" y="1280933"/>
            <a:ext cx="19527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３ｘ＋２ｙ＝１７</a:t>
            </a:r>
            <a:endParaRPr lang="en-US" altLang="ja-JP" sz="2400" dirty="0"/>
          </a:p>
        </p:txBody>
      </p:sp>
      <p:sp>
        <p:nvSpPr>
          <p:cNvPr id="17" name="正方形/長方形 16"/>
          <p:cNvSpPr/>
          <p:nvPr/>
        </p:nvSpPr>
        <p:spPr>
          <a:xfrm>
            <a:off x="3675233" y="1056047"/>
            <a:ext cx="1527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ｙ＝ｘ＋６　</a:t>
            </a:r>
            <a:endParaRPr lang="en-US" altLang="ja-JP" sz="2400" dirty="0"/>
          </a:p>
        </p:txBody>
      </p:sp>
      <p:sp>
        <p:nvSpPr>
          <p:cNvPr id="18" name="正方形/長方形 17"/>
          <p:cNvSpPr/>
          <p:nvPr/>
        </p:nvSpPr>
        <p:spPr>
          <a:xfrm>
            <a:off x="3163513" y="1437581"/>
            <a:ext cx="296238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/>
              <a:t>①</a:t>
            </a:r>
            <a:r>
              <a:rPr lang="en-US" altLang="ja-JP" sz="2000" dirty="0"/>
              <a:t>´</a:t>
            </a:r>
            <a:r>
              <a:rPr lang="ja-JP" altLang="en-US" sz="2000" dirty="0"/>
              <a:t>を②に代入</a:t>
            </a:r>
          </a:p>
          <a:p>
            <a:pPr algn="ctr"/>
            <a:r>
              <a:rPr lang="ja-JP" altLang="en-US" sz="2400" dirty="0"/>
              <a:t>３ｘ＋２（ｘ＋６）＝１７</a:t>
            </a:r>
            <a:endParaRPr lang="en-US" altLang="ja-JP" sz="2400" dirty="0"/>
          </a:p>
          <a:p>
            <a:pPr algn="ctr"/>
            <a:r>
              <a:rPr lang="ja-JP" altLang="en-US" sz="2400" dirty="0"/>
              <a:t>　　　　　　 ５ｘ＝５</a:t>
            </a:r>
            <a:endParaRPr lang="en-US" altLang="ja-JP" sz="2400" dirty="0"/>
          </a:p>
          <a:p>
            <a:pPr algn="ctr"/>
            <a:r>
              <a:rPr lang="ja-JP" altLang="en-US" sz="2400" dirty="0"/>
              <a:t>　　　　　　　 ｘ＝１</a:t>
            </a:r>
            <a:endParaRPr lang="en-US" altLang="ja-JP" sz="24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401765" y="783827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・・・①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401765" y="1350027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・・・②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227577" y="1199122"/>
            <a:ext cx="2433680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/>
              <a:t>これを①</a:t>
            </a:r>
            <a:r>
              <a:rPr lang="en-US" altLang="ja-JP" sz="2000" dirty="0"/>
              <a:t>´</a:t>
            </a:r>
            <a:r>
              <a:rPr lang="ja-JP" altLang="en-US" sz="2000" dirty="0"/>
              <a:t>に代入して</a:t>
            </a:r>
            <a:endParaRPr lang="en-US" altLang="ja-JP" sz="2000" dirty="0"/>
          </a:p>
          <a:p>
            <a:r>
              <a:rPr lang="ja-JP" altLang="en-US" sz="2400" dirty="0"/>
              <a:t>ｙ＝１＋６</a:t>
            </a:r>
            <a:endParaRPr lang="en-US" altLang="ja-JP" sz="2400" dirty="0"/>
          </a:p>
          <a:p>
            <a:r>
              <a:rPr lang="ja-JP" altLang="en-US" sz="2400" dirty="0"/>
              <a:t>ｙ</a:t>
            </a:r>
            <a:r>
              <a:rPr kumimoji="1" lang="ja-JP" altLang="en-US" sz="2400" dirty="0"/>
              <a:t>＝７</a:t>
            </a:r>
          </a:p>
        </p:txBody>
      </p:sp>
      <p:sp>
        <p:nvSpPr>
          <p:cNvPr id="34" name="左中かっこ 33"/>
          <p:cNvSpPr/>
          <p:nvPr/>
        </p:nvSpPr>
        <p:spPr>
          <a:xfrm>
            <a:off x="7648409" y="2156933"/>
            <a:ext cx="201914" cy="602032"/>
          </a:xfrm>
          <a:prstGeom prst="leftBrace">
            <a:avLst>
              <a:gd name="adj1" fmla="val 35107"/>
              <a:gd name="adj2" fmla="val 50987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849251" y="2035818"/>
            <a:ext cx="6335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solidFill>
                  <a:srgbClr val="FF0000"/>
                </a:solidFill>
              </a:rPr>
              <a:t>x=1</a:t>
            </a:r>
          </a:p>
          <a:p>
            <a:r>
              <a:rPr lang="en-US" altLang="ja-JP" sz="2400" dirty="0">
                <a:solidFill>
                  <a:srgbClr val="FF0000"/>
                </a:solidFill>
              </a:rPr>
              <a:t>y=7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968248" y="2394412"/>
            <a:ext cx="1447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solidFill>
                  <a:srgbClr val="FF0000"/>
                </a:solidFill>
              </a:rPr>
              <a:t>(</a:t>
            </a:r>
            <a:r>
              <a:rPr kumimoji="1" lang="en-US" altLang="ja-JP" sz="2400" dirty="0" err="1">
                <a:solidFill>
                  <a:srgbClr val="FF0000"/>
                </a:solidFill>
              </a:rPr>
              <a:t>x,y</a:t>
            </a:r>
            <a:r>
              <a:rPr kumimoji="1" lang="en-US" altLang="ja-JP" sz="2400" dirty="0">
                <a:solidFill>
                  <a:srgbClr val="FF0000"/>
                </a:solidFill>
              </a:rPr>
              <a:t>)=(1,7)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324736" y="640548"/>
            <a:ext cx="26308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2400" dirty="0">
                <a:solidFill>
                  <a:prstClr val="black"/>
                </a:solidFill>
              </a:rPr>
              <a:t>①の</a:t>
            </a:r>
            <a:r>
              <a:rPr lang="en-US" altLang="ja-JP" sz="2400" dirty="0">
                <a:solidFill>
                  <a:prstClr val="black"/>
                </a:solidFill>
              </a:rPr>
              <a:t>―</a:t>
            </a:r>
            <a:r>
              <a:rPr lang="ja-JP" altLang="en-US" sz="2400" dirty="0" err="1">
                <a:solidFill>
                  <a:prstClr val="black"/>
                </a:solidFill>
              </a:rPr>
              <a:t>ｘ</a:t>
            </a:r>
            <a:r>
              <a:rPr lang="ja-JP" altLang="en-US" sz="2400" dirty="0">
                <a:solidFill>
                  <a:prstClr val="black"/>
                </a:solidFill>
              </a:rPr>
              <a:t>を</a:t>
            </a:r>
            <a:r>
              <a:rPr lang="ja-JP" altLang="en-US" sz="2400" dirty="0">
                <a:solidFill>
                  <a:srgbClr val="FF0000"/>
                </a:solidFill>
              </a:rPr>
              <a:t>移項</a:t>
            </a:r>
            <a:r>
              <a:rPr lang="ja-JP" altLang="en-US" sz="2400" dirty="0">
                <a:solidFill>
                  <a:prstClr val="black"/>
                </a:solidFill>
              </a:rPr>
              <a:t>して</a:t>
            </a:r>
            <a:endParaRPr lang="en-US" altLang="ja-JP" sz="2400" dirty="0">
              <a:solidFill>
                <a:srgbClr val="FF0000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862983" y="1117576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・・・①</a:t>
            </a:r>
            <a:r>
              <a:rPr kumimoji="1" lang="en-US" altLang="ja-JP" dirty="0"/>
              <a:t>´</a:t>
            </a: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83254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002"/>
    </mc:Choice>
    <mc:Fallback xmlns="">
      <p:transition spd="slow" advTm="4500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 uiExpand="1" build="p"/>
      <p:bldP spid="33" grpId="0" build="p"/>
      <p:bldP spid="34" grpId="0" animBg="1"/>
      <p:bldP spid="35" grpId="0"/>
      <p:bldP spid="36" grpId="0"/>
      <p:bldP spid="7" grpId="0"/>
      <p:bldP spid="3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1"/>
          <p:cNvSpPr txBox="1">
            <a:spLocks/>
          </p:cNvSpPr>
          <p:nvPr/>
        </p:nvSpPr>
        <p:spPr>
          <a:xfrm>
            <a:off x="212644" y="103452"/>
            <a:ext cx="2189121" cy="54868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dirty="0">
                <a:solidFill>
                  <a:schemeClr val="bg1"/>
                </a:solidFill>
              </a:rPr>
              <a:t>考えてみよう</a:t>
            </a:r>
          </a:p>
        </p:txBody>
      </p:sp>
      <p:sp>
        <p:nvSpPr>
          <p:cNvPr id="14" name="左中かっこ 13"/>
          <p:cNvSpPr/>
          <p:nvPr/>
        </p:nvSpPr>
        <p:spPr>
          <a:xfrm>
            <a:off x="237591" y="947809"/>
            <a:ext cx="201914" cy="958771"/>
          </a:xfrm>
          <a:prstGeom prst="leftBrace">
            <a:avLst>
              <a:gd name="adj1" fmla="val 35107"/>
              <a:gd name="adj2" fmla="val 5098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15" name="正方形/長方形 14"/>
          <p:cNvSpPr/>
          <p:nvPr/>
        </p:nvSpPr>
        <p:spPr>
          <a:xfrm>
            <a:off x="338548" y="883921"/>
            <a:ext cx="18949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400" dirty="0"/>
              <a:t>４ｘ－５ｙ＝３　</a:t>
            </a:r>
            <a:endParaRPr lang="en-US" altLang="ja-JP" sz="2400" dirty="0"/>
          </a:p>
        </p:txBody>
      </p:sp>
      <p:sp>
        <p:nvSpPr>
          <p:cNvPr id="16" name="正方形/長方形 15"/>
          <p:cNvSpPr/>
          <p:nvPr/>
        </p:nvSpPr>
        <p:spPr>
          <a:xfrm>
            <a:off x="397014" y="1427194"/>
            <a:ext cx="19527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５ｙ＝８ｘ－１１</a:t>
            </a:r>
            <a:endParaRPr lang="en-US" altLang="ja-JP" sz="2400" dirty="0"/>
          </a:p>
        </p:txBody>
      </p:sp>
      <p:sp>
        <p:nvSpPr>
          <p:cNvPr id="18" name="正方形/長方形 17"/>
          <p:cNvSpPr/>
          <p:nvPr/>
        </p:nvSpPr>
        <p:spPr>
          <a:xfrm>
            <a:off x="3491880" y="1358131"/>
            <a:ext cx="39604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400" dirty="0"/>
              <a:t>４ｘ－（８ｘ－１１）＝３</a:t>
            </a:r>
            <a:endParaRPr lang="en-US" altLang="ja-JP" sz="2400" dirty="0"/>
          </a:p>
          <a:p>
            <a:pPr algn="ctr"/>
            <a:r>
              <a:rPr lang="ja-JP" altLang="en-US" sz="2400" dirty="0"/>
              <a:t>　 ４ｘ－８ｘ＋１１＝３</a:t>
            </a:r>
            <a:endParaRPr lang="en-US" altLang="ja-JP" sz="2400" dirty="0"/>
          </a:p>
          <a:p>
            <a:pPr algn="ctr"/>
            <a:r>
              <a:rPr lang="ja-JP" altLang="en-US" sz="2400" dirty="0"/>
              <a:t>　　　　　　　 　－４ｘ＝－８</a:t>
            </a:r>
            <a:endParaRPr lang="en-US" altLang="ja-JP" sz="2400" dirty="0"/>
          </a:p>
          <a:p>
            <a:pPr algn="ctr"/>
            <a:r>
              <a:rPr lang="ja-JP" altLang="en-US" sz="2400" dirty="0"/>
              <a:t>　　　　　　　　　ｘ＝２</a:t>
            </a:r>
            <a:endParaRPr lang="en-US" altLang="ja-JP" sz="24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401765" y="930088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・・・①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401765" y="1496288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・・・②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471980" y="3063496"/>
            <a:ext cx="2305439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/>
              <a:t>これを②に代入して</a:t>
            </a:r>
            <a:endParaRPr lang="en-US" altLang="ja-JP" sz="2000" dirty="0"/>
          </a:p>
          <a:p>
            <a:r>
              <a:rPr lang="ja-JP" altLang="en-US" sz="2400" dirty="0"/>
              <a:t>５ｙ＝１６－１１</a:t>
            </a:r>
            <a:endParaRPr lang="en-US" altLang="ja-JP" sz="2400" dirty="0"/>
          </a:p>
          <a:p>
            <a:r>
              <a:rPr lang="ja-JP" altLang="en-US" sz="2400" dirty="0"/>
              <a:t>５ｙ</a:t>
            </a:r>
            <a:r>
              <a:rPr kumimoji="1" lang="ja-JP" altLang="en-US" sz="2400" dirty="0"/>
              <a:t>＝５</a:t>
            </a:r>
            <a:endParaRPr kumimoji="1" lang="en-US" altLang="ja-JP" sz="2400" dirty="0"/>
          </a:p>
          <a:p>
            <a:r>
              <a:rPr lang="ja-JP" altLang="en-US" sz="2400" dirty="0"/>
              <a:t>　ｙ＝１</a:t>
            </a:r>
            <a:endParaRPr kumimoji="1" lang="ja-JP" altLang="en-US" sz="2400" dirty="0"/>
          </a:p>
        </p:txBody>
      </p:sp>
      <p:sp>
        <p:nvSpPr>
          <p:cNvPr id="34" name="左中かっこ 33"/>
          <p:cNvSpPr/>
          <p:nvPr/>
        </p:nvSpPr>
        <p:spPr>
          <a:xfrm>
            <a:off x="7098891" y="3987654"/>
            <a:ext cx="201914" cy="602032"/>
          </a:xfrm>
          <a:prstGeom prst="leftBrace">
            <a:avLst>
              <a:gd name="adj1" fmla="val 35107"/>
              <a:gd name="adj2" fmla="val 50987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299733" y="3866539"/>
            <a:ext cx="6335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solidFill>
                  <a:srgbClr val="FF0000"/>
                </a:solidFill>
              </a:rPr>
              <a:t>x=2</a:t>
            </a:r>
          </a:p>
          <a:p>
            <a:r>
              <a:rPr lang="en-US" altLang="ja-JP" sz="2400" dirty="0">
                <a:solidFill>
                  <a:srgbClr val="FF0000"/>
                </a:solidFill>
              </a:rPr>
              <a:t>y=1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418730" y="4225133"/>
            <a:ext cx="1447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solidFill>
                  <a:srgbClr val="FF0000"/>
                </a:solidFill>
              </a:rPr>
              <a:t>(</a:t>
            </a:r>
            <a:r>
              <a:rPr kumimoji="1" lang="en-US" altLang="ja-JP" sz="2400" dirty="0" err="1">
                <a:solidFill>
                  <a:srgbClr val="FF0000"/>
                </a:solidFill>
              </a:rPr>
              <a:t>x,y</a:t>
            </a:r>
            <a:r>
              <a:rPr kumimoji="1" lang="en-US" altLang="ja-JP" sz="2400" dirty="0">
                <a:solidFill>
                  <a:srgbClr val="FF0000"/>
                </a:solidFill>
              </a:rPr>
              <a:t>)=(</a:t>
            </a:r>
            <a:r>
              <a:rPr lang="en-US" altLang="ja-JP" sz="2400" dirty="0">
                <a:solidFill>
                  <a:srgbClr val="FF0000"/>
                </a:solidFill>
              </a:rPr>
              <a:t>2</a:t>
            </a:r>
            <a:r>
              <a:rPr kumimoji="1" lang="en-US" altLang="ja-JP" sz="2400" dirty="0">
                <a:solidFill>
                  <a:srgbClr val="FF0000"/>
                </a:solidFill>
              </a:rPr>
              <a:t>,1)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324736" y="786809"/>
            <a:ext cx="40158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2400" dirty="0">
                <a:solidFill>
                  <a:prstClr val="black"/>
                </a:solidFill>
              </a:rPr>
              <a:t>②の</a:t>
            </a:r>
            <a:r>
              <a:rPr lang="ja-JP" altLang="en-US" sz="2400" dirty="0">
                <a:solidFill>
                  <a:srgbClr val="FF0000"/>
                </a:solidFill>
              </a:rPr>
              <a:t>８ｘ</a:t>
            </a:r>
            <a:r>
              <a:rPr lang="en-US" altLang="ja-JP" sz="2400" dirty="0">
                <a:solidFill>
                  <a:srgbClr val="FF0000"/>
                </a:solidFill>
              </a:rPr>
              <a:t>―</a:t>
            </a:r>
            <a:r>
              <a:rPr lang="ja-JP" altLang="en-US" sz="2400" dirty="0">
                <a:solidFill>
                  <a:srgbClr val="FF0000"/>
                </a:solidFill>
              </a:rPr>
              <a:t>１１</a:t>
            </a:r>
            <a:r>
              <a:rPr lang="ja-JP" altLang="en-US" sz="2400" dirty="0">
                <a:solidFill>
                  <a:prstClr val="black"/>
                </a:solidFill>
              </a:rPr>
              <a:t>を①の</a:t>
            </a:r>
            <a:r>
              <a:rPr lang="ja-JP" altLang="en-US" sz="2400" dirty="0">
                <a:solidFill>
                  <a:srgbClr val="FF0000"/>
                </a:solidFill>
              </a:rPr>
              <a:t>５ｙ</a:t>
            </a:r>
            <a:r>
              <a:rPr lang="ja-JP" altLang="en-US" sz="2400" dirty="0">
                <a:solidFill>
                  <a:prstClr val="black"/>
                </a:solidFill>
              </a:rPr>
              <a:t>に代入</a:t>
            </a:r>
            <a:endParaRPr lang="en-US" altLang="ja-JP" sz="2400" dirty="0">
              <a:solidFill>
                <a:srgbClr val="FF0000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2572367" y="146959"/>
            <a:ext cx="63514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2400" dirty="0"/>
              <a:t>このような連立方程式はどのように解きますか。</a:t>
            </a:r>
            <a:endParaRPr lang="en-US" altLang="ja-JP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7595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442"/>
    </mc:Choice>
    <mc:Fallback xmlns="">
      <p:transition spd="slow" advTm="7044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  <p:bldP spid="33" grpId="0" build="p"/>
      <p:bldP spid="34" grpId="0" animBg="1"/>
      <p:bldP spid="35" grpId="0"/>
      <p:bldP spid="36" grpId="0"/>
      <p:bldP spid="7" grpId="0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1"/>
          <p:cNvSpPr txBox="1">
            <a:spLocks/>
          </p:cNvSpPr>
          <p:nvPr/>
        </p:nvSpPr>
        <p:spPr>
          <a:xfrm>
            <a:off x="212644" y="103452"/>
            <a:ext cx="2189121" cy="54868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dirty="0">
                <a:solidFill>
                  <a:schemeClr val="bg1"/>
                </a:solidFill>
              </a:rPr>
              <a:t>考えてみよう</a:t>
            </a:r>
          </a:p>
        </p:txBody>
      </p:sp>
      <p:sp>
        <p:nvSpPr>
          <p:cNvPr id="14" name="左中かっこ 13"/>
          <p:cNvSpPr/>
          <p:nvPr/>
        </p:nvSpPr>
        <p:spPr>
          <a:xfrm>
            <a:off x="237591" y="947809"/>
            <a:ext cx="201914" cy="958771"/>
          </a:xfrm>
          <a:prstGeom prst="leftBrace">
            <a:avLst>
              <a:gd name="adj1" fmla="val 35107"/>
              <a:gd name="adj2" fmla="val 5098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15" name="正方形/長方形 14"/>
          <p:cNvSpPr/>
          <p:nvPr/>
        </p:nvSpPr>
        <p:spPr>
          <a:xfrm>
            <a:off x="338548" y="883921"/>
            <a:ext cx="18949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400" dirty="0"/>
              <a:t>４ｘ－５ｙ＝３　</a:t>
            </a:r>
            <a:endParaRPr lang="en-US" altLang="ja-JP" sz="2400" dirty="0"/>
          </a:p>
        </p:txBody>
      </p:sp>
      <p:sp>
        <p:nvSpPr>
          <p:cNvPr id="16" name="正方形/長方形 15"/>
          <p:cNvSpPr/>
          <p:nvPr/>
        </p:nvSpPr>
        <p:spPr>
          <a:xfrm>
            <a:off x="397014" y="1427194"/>
            <a:ext cx="19527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５ｙ＝８ｘ－１１</a:t>
            </a:r>
            <a:endParaRPr lang="en-US" altLang="ja-JP" sz="24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401765" y="930088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・・・①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401765" y="1496288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・・・②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2572367" y="146959"/>
            <a:ext cx="63514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2400" dirty="0"/>
              <a:t>このような連立方程式はどのように解きますか。</a:t>
            </a:r>
            <a:endParaRPr lang="en-US" altLang="ja-JP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88820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442"/>
    </mc:Choice>
    <mc:Fallback xmlns="">
      <p:transition spd="slow" advTm="7044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6264696" cy="936104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200" dirty="0"/>
              <a:t>これまでに調べたことから・・・２つの二元一次方程式の組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7504" y="2996952"/>
            <a:ext cx="8748464" cy="2553147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の両方の式に当てはまる</a:t>
            </a:r>
            <a:r>
              <a:rPr kumimoji="1" lang="ja-JP" altLang="en-US" dirty="0" err="1"/>
              <a:t>ｘ</a:t>
            </a:r>
            <a:r>
              <a:rPr kumimoji="1" lang="ja-JP" altLang="en-US" dirty="0"/>
              <a:t>、</a:t>
            </a:r>
            <a:r>
              <a:rPr kumimoji="1" lang="ja-JP" altLang="en-US" dirty="0" err="1"/>
              <a:t>ｙ</a:t>
            </a:r>
            <a:r>
              <a:rPr kumimoji="1" lang="ja-JP" altLang="en-US" dirty="0"/>
              <a:t>の値の組</a:t>
            </a:r>
            <a:endParaRPr kumimoji="1" lang="en-US" altLang="ja-JP" dirty="0"/>
          </a:p>
          <a:p>
            <a:pPr marL="0" indent="0" algn="ctr">
              <a:buNone/>
            </a:pPr>
            <a:r>
              <a:rPr kumimoji="1" lang="ja-JP" altLang="en-US" sz="4000" dirty="0">
                <a:solidFill>
                  <a:srgbClr val="FF0000"/>
                </a:solidFill>
              </a:rPr>
              <a:t>（２３，１２）</a:t>
            </a:r>
            <a:endParaRPr kumimoji="1" lang="en-US" altLang="ja-JP" sz="4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/>
              <a:t>が得られる。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　　　　　　解を求めることを</a:t>
            </a:r>
          </a:p>
        </p:txBody>
      </p:sp>
      <p:sp>
        <p:nvSpPr>
          <p:cNvPr id="4" name="左中かっこ 3"/>
          <p:cNvSpPr/>
          <p:nvPr/>
        </p:nvSpPr>
        <p:spPr>
          <a:xfrm>
            <a:off x="405556" y="1313598"/>
            <a:ext cx="403829" cy="1391840"/>
          </a:xfrm>
          <a:prstGeom prst="leftBrace">
            <a:avLst>
              <a:gd name="adj1" fmla="val 35107"/>
              <a:gd name="adj2" fmla="val 50987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809385" y="1228130"/>
            <a:ext cx="39853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3600" dirty="0"/>
              <a:t>ｘ＋２ｙ＝４７　・・・①</a:t>
            </a:r>
            <a:endParaRPr lang="en-US" altLang="ja-JP" sz="3600" dirty="0"/>
          </a:p>
        </p:txBody>
      </p:sp>
      <p:sp>
        <p:nvSpPr>
          <p:cNvPr id="6" name="正方形/長方形 5"/>
          <p:cNvSpPr/>
          <p:nvPr/>
        </p:nvSpPr>
        <p:spPr>
          <a:xfrm>
            <a:off x="1115616" y="2059107"/>
            <a:ext cx="366959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3600" dirty="0"/>
              <a:t>ｘ＋ｙ＝３５　・・・②</a:t>
            </a:r>
            <a:endParaRPr lang="en-US" altLang="ja-JP" sz="36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678758" y="1520518"/>
            <a:ext cx="2749471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4000" dirty="0"/>
              <a:t>連立方程式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648290" y="3645024"/>
            <a:ext cx="3057247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連立方程式の解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648289" y="4914608"/>
            <a:ext cx="3239990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連立方程式を解く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54183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144"/>
    </mc:Choice>
    <mc:Fallback xmlns="">
      <p:transition spd="slow" advTm="4314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/>
      <p:bldP spid="6" grpId="0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3517" y="0"/>
            <a:ext cx="9128563" cy="1656184"/>
          </a:xfrm>
        </p:spPr>
        <p:txBody>
          <a:bodyPr>
            <a:normAutofit fontScale="90000"/>
          </a:bodyPr>
          <a:lstStyle/>
          <a:p>
            <a:pPr algn="l"/>
            <a:r>
              <a:rPr kumimoji="1" lang="ja-JP" altLang="en-US" sz="3600" dirty="0"/>
              <a:t>みかん</a:t>
            </a:r>
            <a:r>
              <a:rPr lang="ja-JP" altLang="en-US" sz="3600" dirty="0"/>
              <a:t>３</a:t>
            </a:r>
            <a:r>
              <a:rPr kumimoji="1" lang="ja-JP" altLang="en-US" sz="3600" dirty="0"/>
              <a:t>個とリンゴ１個の代金は</a:t>
            </a:r>
            <a:r>
              <a:rPr lang="ja-JP" altLang="en-US" sz="3600" dirty="0"/>
              <a:t>２４０</a:t>
            </a:r>
            <a:r>
              <a:rPr kumimoji="1" lang="ja-JP" altLang="en-US" sz="3600" dirty="0"/>
              <a:t>円。みかん１個とリンゴ１個の代金は１３０円です。このとき、みかん１個とリンゴ１個の値段はそれぞれいくらでしょうか？</a:t>
            </a:r>
          </a:p>
        </p:txBody>
      </p:sp>
      <p:pic>
        <p:nvPicPr>
          <p:cNvPr id="1026" name="Picture 2" descr="C:\Users\teacher\AppData\Local\Microsoft\Windows\Temporary Internet Files\Content.IE5\4IEGVB0E\clipart0269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670" y="1696039"/>
            <a:ext cx="462074" cy="466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teacher\AppData\Local\Microsoft\Windows\Temporary Internet Files\Content.IE5\0VCLDP3F\sgi01a201410080400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100" y="1588311"/>
            <a:ext cx="591642" cy="591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C:\Users\teacher\AppData\Local\Microsoft\Windows\Temporary Internet Files\Content.IE5\4IEGVB0E\clipart0269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72" y="1696037"/>
            <a:ext cx="462074" cy="466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C:\Users\teacher\AppData\Local\Microsoft\Windows\Temporary Internet Files\Content.IE5\4IEGVB0E\clipart0269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4721" y="1696037"/>
            <a:ext cx="462074" cy="466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1792463" y="1588311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/>
              <a:t>＋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939060" y="1575169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/>
              <a:t>＝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526143" y="1636726"/>
            <a:ext cx="10262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２４０</a:t>
            </a:r>
          </a:p>
        </p:txBody>
      </p:sp>
      <p:pic>
        <p:nvPicPr>
          <p:cNvPr id="26" name="Picture 3" descr="C:\Users\teacher\AppData\Local\Microsoft\Windows\Temporary Internet Files\Content.IE5\0VCLDP3F\sgi01a201410080400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7427" y="2283055"/>
            <a:ext cx="591646" cy="591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C:\Users\teacher\AppData\Local\Microsoft\Windows\Temporary Internet Files\Content.IE5\4IEGVB0E\clipart0269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2215" y="2391007"/>
            <a:ext cx="462074" cy="466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テキスト ボックス 28"/>
          <p:cNvSpPr txBox="1"/>
          <p:nvPr/>
        </p:nvSpPr>
        <p:spPr>
          <a:xfrm>
            <a:off x="1789800" y="2345428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/>
              <a:t>＋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939059" y="2283302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/>
              <a:t>＝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509304" y="2331694"/>
            <a:ext cx="10262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１３０</a:t>
            </a:r>
          </a:p>
        </p:txBody>
      </p:sp>
      <p:cxnSp>
        <p:nvCxnSpPr>
          <p:cNvPr id="5" name="直線コネクタ 4"/>
          <p:cNvCxnSpPr/>
          <p:nvPr/>
        </p:nvCxnSpPr>
        <p:spPr>
          <a:xfrm>
            <a:off x="286206" y="2997916"/>
            <a:ext cx="4188885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-26029" y="2459627"/>
            <a:ext cx="5790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err="1"/>
              <a:t>ー</a:t>
            </a:r>
            <a:endParaRPr kumimoji="1" lang="ja-JP" altLang="en-US" sz="3200" dirty="0"/>
          </a:p>
        </p:txBody>
      </p:sp>
      <p:pic>
        <p:nvPicPr>
          <p:cNvPr id="33" name="Picture 2" descr="C:\Users\teacher\AppData\Local\Microsoft\Windows\Temporary Internet Files\Content.IE5\4IEGVB0E\clipart0269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07" y="3177609"/>
            <a:ext cx="466373" cy="470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C:\Users\teacher\AppData\Local\Microsoft\Windows\Temporary Internet Files\Content.IE5\4IEGVB0E\clipart0269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808" y="3182854"/>
            <a:ext cx="466373" cy="470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テキスト ボックス 34"/>
          <p:cNvSpPr txBox="1"/>
          <p:nvPr/>
        </p:nvSpPr>
        <p:spPr>
          <a:xfrm>
            <a:off x="2974594" y="296819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/>
              <a:t>＝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544840" y="3013329"/>
            <a:ext cx="10262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１１０</a:t>
            </a:r>
          </a:p>
        </p:txBody>
      </p:sp>
      <p:pic>
        <p:nvPicPr>
          <p:cNvPr id="37" name="Picture 2" descr="C:\Users\teacher\AppData\Local\Microsoft\Windows\Temporary Internet Files\Content.IE5\4IEGVB0E\clipart0269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2022" y="3729481"/>
            <a:ext cx="501830" cy="506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テキスト ボックス 37"/>
          <p:cNvSpPr txBox="1"/>
          <p:nvPr/>
        </p:nvSpPr>
        <p:spPr>
          <a:xfrm>
            <a:off x="2972024" y="3623304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/>
              <a:t>＝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822797" y="3690222"/>
            <a:ext cx="7457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５５</a:t>
            </a: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5947816" y="2389550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＋</a:t>
            </a: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6975313" y="2384708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＝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7522973" y="2384708"/>
            <a:ext cx="10262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２４０</a:t>
            </a: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5941093" y="2895901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＋</a:t>
            </a: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6949359" y="2922956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＝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7510423" y="2865438"/>
            <a:ext cx="10262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１３０</a:t>
            </a:r>
          </a:p>
        </p:txBody>
      </p:sp>
      <p:cxnSp>
        <p:nvCxnSpPr>
          <p:cNvPr id="55" name="直線コネクタ 54"/>
          <p:cNvCxnSpPr/>
          <p:nvPr/>
        </p:nvCxnSpPr>
        <p:spPr>
          <a:xfrm>
            <a:off x="4820872" y="3520454"/>
            <a:ext cx="364898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テキスト ボックス 55"/>
          <p:cNvSpPr txBox="1"/>
          <p:nvPr/>
        </p:nvSpPr>
        <p:spPr>
          <a:xfrm>
            <a:off x="4715928" y="2955968"/>
            <a:ext cx="5790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err="1"/>
              <a:t>ー</a:t>
            </a:r>
            <a:endParaRPr kumimoji="1" lang="ja-JP" altLang="en-US" sz="3200" dirty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6930508" y="3589666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＝</a:t>
            </a: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7468626" y="3619716"/>
            <a:ext cx="10262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１１０</a:t>
            </a: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6915952" y="4212443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＝</a:t>
            </a: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7737167" y="4172157"/>
            <a:ext cx="7457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５５</a:t>
            </a: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5286585" y="2356975"/>
            <a:ext cx="6783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３ｘ</a:t>
            </a: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6564280" y="2337649"/>
            <a:ext cx="3882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ｙ</a:t>
            </a: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5549950" y="2865438"/>
            <a:ext cx="3978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/>
              <a:t>ｘ</a:t>
            </a:r>
            <a:endParaRPr kumimoji="1" lang="ja-JP" altLang="en-US" sz="3200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6560447" y="2818296"/>
            <a:ext cx="3882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ｙ</a:t>
            </a: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6262317" y="3588587"/>
            <a:ext cx="6783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/>
              <a:t>２ｘ</a:t>
            </a:r>
            <a:endParaRPr kumimoji="1" lang="ja-JP" altLang="en-US" sz="3200" dirty="0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6542851" y="4150187"/>
            <a:ext cx="3978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/>
              <a:t>ｘ</a:t>
            </a:r>
            <a:endParaRPr kumimoji="1" lang="ja-JP" altLang="en-US" sz="3200" dirty="0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345126" y="2415520"/>
            <a:ext cx="441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/>
              <a:t>）</a:t>
            </a: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5138259" y="2922956"/>
            <a:ext cx="441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/>
              <a:t>）</a:t>
            </a: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4593169" y="1505520"/>
            <a:ext cx="467467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solidFill>
                  <a:srgbClr val="FF0000"/>
                </a:solidFill>
              </a:rPr>
              <a:t>みかん１個</a:t>
            </a:r>
            <a:r>
              <a:rPr kumimoji="1" lang="ja-JP" altLang="en-US" sz="2800" dirty="0" err="1">
                <a:solidFill>
                  <a:srgbClr val="FF0000"/>
                </a:solidFill>
              </a:rPr>
              <a:t>ｘ</a:t>
            </a:r>
            <a:r>
              <a:rPr kumimoji="1" lang="ja-JP" altLang="en-US" sz="2800" dirty="0">
                <a:solidFill>
                  <a:srgbClr val="FF0000"/>
                </a:solidFill>
              </a:rPr>
              <a:t>円、リンゴ１個ｙ円</a:t>
            </a:r>
            <a:endParaRPr kumimoji="1" lang="en-US" altLang="ja-JP" sz="2800" dirty="0">
              <a:solidFill>
                <a:srgbClr val="FF0000"/>
              </a:solidFill>
            </a:endParaRPr>
          </a:p>
          <a:p>
            <a:r>
              <a:rPr kumimoji="1" lang="ja-JP" altLang="en-US" sz="2800" dirty="0">
                <a:solidFill>
                  <a:srgbClr val="FF0000"/>
                </a:solidFill>
              </a:rPr>
              <a:t>とすると</a:t>
            </a: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8482884" y="2359401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①</a:t>
            </a: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8470626" y="2856248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/>
              <a:t>②</a:t>
            </a:r>
            <a:endParaRPr kumimoji="1" lang="ja-JP" altLang="en-US" sz="3200" dirty="0"/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8494869" y="4174441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③</a:t>
            </a: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30454" y="4696767"/>
            <a:ext cx="25635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solidFill>
                  <a:srgbClr val="FF0000"/>
                </a:solidFill>
              </a:rPr>
              <a:t>③を②に代入</a:t>
            </a: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2665211" y="4699901"/>
            <a:ext cx="261161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５５＋ｙ＝１３０</a:t>
            </a:r>
            <a:endParaRPr kumimoji="1" lang="en-US" altLang="ja-JP" sz="3200" dirty="0"/>
          </a:p>
          <a:p>
            <a:r>
              <a:rPr lang="ja-JP" altLang="en-US" sz="3200" dirty="0"/>
              <a:t>ｙ＝１３０－５５</a:t>
            </a:r>
            <a:endParaRPr lang="en-US" altLang="ja-JP" sz="3200" dirty="0"/>
          </a:p>
          <a:p>
            <a:r>
              <a:rPr kumimoji="1" lang="ja-JP" altLang="en-US" sz="3200" dirty="0"/>
              <a:t>ｙ＝７５</a:t>
            </a: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-26029" y="6269561"/>
            <a:ext cx="62386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よってこの連立方程式の解は</a:t>
            </a:r>
            <a:r>
              <a:rPr lang="ja-JP" altLang="en-US" sz="2800" dirty="0"/>
              <a:t>（５５，７５）</a:t>
            </a:r>
            <a:endParaRPr kumimoji="1" lang="ja-JP" altLang="en-US" sz="2800" dirty="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4702275" y="3898510"/>
            <a:ext cx="1560042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3200" dirty="0" err="1"/>
              <a:t>ｙ</a:t>
            </a:r>
            <a:r>
              <a:rPr kumimoji="1" lang="ja-JP" altLang="en-US" sz="3200" dirty="0"/>
              <a:t>を消去</a:t>
            </a: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6129493" y="5436538"/>
            <a:ext cx="28298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2800" dirty="0"/>
              <a:t>みかん１個５５円</a:t>
            </a:r>
            <a:endParaRPr lang="en-US" altLang="ja-JP" sz="2800" dirty="0"/>
          </a:p>
          <a:p>
            <a:pPr algn="r"/>
            <a:r>
              <a:rPr lang="ja-JP" altLang="en-US" sz="2800" dirty="0"/>
              <a:t>リンゴ１個７５円</a:t>
            </a:r>
            <a:endParaRPr kumimoji="1" lang="ja-JP" alt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37472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439"/>
    </mc:Choice>
    <mc:Fallback xmlns="">
      <p:transition spd="slow" advTm="8743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2" dur="500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7" dur="500"/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2" dur="500"/>
                                        <p:tgtEl>
                                          <p:spTgt spid="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23" grpId="0"/>
      <p:bldP spid="24" grpId="0"/>
      <p:bldP spid="29" grpId="0"/>
      <p:bldP spid="30" grpId="0"/>
      <p:bldP spid="31" grpId="0"/>
      <p:bldP spid="32" grpId="0"/>
      <p:bldP spid="35" grpId="0"/>
      <p:bldP spid="36" grpId="0"/>
      <p:bldP spid="38" grpId="0"/>
      <p:bldP spid="39" grpId="0"/>
      <p:bldP spid="47" grpId="0"/>
      <p:bldP spid="48" grpId="0"/>
      <p:bldP spid="49" grpId="0"/>
      <p:bldP spid="52" grpId="0"/>
      <p:bldP spid="53" grpId="0"/>
      <p:bldP spid="54" grpId="0"/>
      <p:bldP spid="56" grpId="0"/>
      <p:bldP spid="59" grpId="0"/>
      <p:bldP spid="60" grpId="0"/>
      <p:bldP spid="62" grpId="0"/>
      <p:bldP spid="63" grpId="0"/>
      <p:bldP spid="64" grpId="0"/>
      <p:bldP spid="65" grpId="0"/>
      <p:bldP spid="66" grpId="0"/>
      <p:bldP spid="67" grpId="0"/>
      <p:bldP spid="72" grpId="0"/>
      <p:bldP spid="73" grpId="0"/>
      <p:bldP spid="68" grpId="0"/>
      <p:bldP spid="75" grpId="0"/>
      <p:bldP spid="69" grpId="0"/>
      <p:bldP spid="70" grpId="0"/>
      <p:bldP spid="78" grpId="0"/>
      <p:bldP spid="79" grpId="0"/>
      <p:bldP spid="80" grpId="0"/>
      <p:bldP spid="81" grpId="0" build="p"/>
      <p:bldP spid="82" grpId="0"/>
      <p:bldP spid="71" grpId="0" animBg="1"/>
      <p:bldP spid="8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504" y="0"/>
            <a:ext cx="9036496" cy="548680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2400" dirty="0"/>
              <a:t>問１　左辺どうし、右辺どうしをそれぞれひいて解きなさい。</a:t>
            </a:r>
          </a:p>
        </p:txBody>
      </p:sp>
      <p:sp>
        <p:nvSpPr>
          <p:cNvPr id="4" name="左中かっこ 3"/>
          <p:cNvSpPr/>
          <p:nvPr/>
        </p:nvSpPr>
        <p:spPr>
          <a:xfrm>
            <a:off x="651876" y="625279"/>
            <a:ext cx="201914" cy="958771"/>
          </a:xfrm>
          <a:prstGeom prst="leftBrace">
            <a:avLst>
              <a:gd name="adj1" fmla="val 35107"/>
              <a:gd name="adj2" fmla="val 5098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5" name="正方形/長方形 4"/>
          <p:cNvSpPr/>
          <p:nvPr/>
        </p:nvSpPr>
        <p:spPr>
          <a:xfrm>
            <a:off x="1026829" y="549840"/>
            <a:ext cx="13129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400" dirty="0"/>
              <a:t>ｘ＋ｙ＝５　</a:t>
            </a:r>
            <a:endParaRPr lang="en-US" altLang="ja-JP" sz="2400" dirty="0"/>
          </a:p>
        </p:txBody>
      </p:sp>
      <p:sp>
        <p:nvSpPr>
          <p:cNvPr id="6" name="正方形/長方形 5"/>
          <p:cNvSpPr/>
          <p:nvPr/>
        </p:nvSpPr>
        <p:spPr>
          <a:xfrm>
            <a:off x="975482" y="1122385"/>
            <a:ext cx="18405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ｘ－３ｙ＝－３</a:t>
            </a:r>
            <a:endParaRPr lang="en-US" altLang="ja-JP" sz="2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316343" y="6138579"/>
            <a:ext cx="1723549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4000" dirty="0">
                <a:solidFill>
                  <a:srgbClr val="FF0000"/>
                </a:solidFill>
              </a:rPr>
              <a:t>加減法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-9306" y="6334780"/>
            <a:ext cx="7152920" cy="52322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たすかひくかで一つの文字を消去して解く方法</a:t>
            </a:r>
          </a:p>
        </p:txBody>
      </p:sp>
      <p:sp>
        <p:nvSpPr>
          <p:cNvPr id="21" name="左中かっこ 20"/>
          <p:cNvSpPr/>
          <p:nvPr/>
        </p:nvSpPr>
        <p:spPr>
          <a:xfrm>
            <a:off x="4748862" y="607558"/>
            <a:ext cx="201914" cy="958771"/>
          </a:xfrm>
          <a:prstGeom prst="leftBrace">
            <a:avLst>
              <a:gd name="adj1" fmla="val 35107"/>
              <a:gd name="adj2" fmla="val 5098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2" name="正方形/長方形 21"/>
          <p:cNvSpPr/>
          <p:nvPr/>
        </p:nvSpPr>
        <p:spPr>
          <a:xfrm>
            <a:off x="4947317" y="549840"/>
            <a:ext cx="20457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２ｘ－ｙ＝－１　</a:t>
            </a:r>
            <a:endParaRPr lang="en-US" altLang="ja-JP" sz="2400" dirty="0"/>
          </a:p>
        </p:txBody>
      </p:sp>
      <p:sp>
        <p:nvSpPr>
          <p:cNvPr id="23" name="正方形/長方形 22"/>
          <p:cNvSpPr/>
          <p:nvPr/>
        </p:nvSpPr>
        <p:spPr>
          <a:xfrm>
            <a:off x="4947317" y="1083913"/>
            <a:ext cx="18405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４ｘ－ｙ＝－３</a:t>
            </a:r>
            <a:endParaRPr lang="en-US" altLang="ja-JP" sz="2400" dirty="0"/>
          </a:p>
        </p:txBody>
      </p:sp>
      <p:sp>
        <p:nvSpPr>
          <p:cNvPr id="24" name="タイトル 1"/>
          <p:cNvSpPr txBox="1">
            <a:spLocks/>
          </p:cNvSpPr>
          <p:nvPr/>
        </p:nvSpPr>
        <p:spPr>
          <a:xfrm>
            <a:off x="90809" y="3010417"/>
            <a:ext cx="9036496" cy="562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dirty="0"/>
              <a:t>問２　左辺どうし、右辺どうしをそれぞれたして解きなさい。</a:t>
            </a:r>
          </a:p>
        </p:txBody>
      </p:sp>
      <p:sp>
        <p:nvSpPr>
          <p:cNvPr id="25" name="左中かっこ 24"/>
          <p:cNvSpPr/>
          <p:nvPr/>
        </p:nvSpPr>
        <p:spPr>
          <a:xfrm>
            <a:off x="629316" y="3608130"/>
            <a:ext cx="201914" cy="958771"/>
          </a:xfrm>
          <a:prstGeom prst="leftBrace">
            <a:avLst>
              <a:gd name="adj1" fmla="val 35107"/>
              <a:gd name="adj2" fmla="val 5098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6" name="正方形/長方形 25"/>
          <p:cNvSpPr/>
          <p:nvPr/>
        </p:nvSpPr>
        <p:spPr>
          <a:xfrm>
            <a:off x="981660" y="3550412"/>
            <a:ext cx="17379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２ｘ＋ｙ＝７　</a:t>
            </a:r>
            <a:endParaRPr lang="en-US" altLang="ja-JP" sz="2400" dirty="0"/>
          </a:p>
        </p:txBody>
      </p:sp>
      <p:sp>
        <p:nvSpPr>
          <p:cNvPr id="27" name="正方形/長方形 26"/>
          <p:cNvSpPr/>
          <p:nvPr/>
        </p:nvSpPr>
        <p:spPr>
          <a:xfrm>
            <a:off x="1001814" y="4051192"/>
            <a:ext cx="17427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５ｘ－ｙ＝１４</a:t>
            </a:r>
            <a:endParaRPr lang="en-US" altLang="ja-JP" sz="2400" dirty="0"/>
          </a:p>
        </p:txBody>
      </p:sp>
      <p:sp>
        <p:nvSpPr>
          <p:cNvPr id="28" name="左中かっこ 27"/>
          <p:cNvSpPr/>
          <p:nvPr/>
        </p:nvSpPr>
        <p:spPr>
          <a:xfrm>
            <a:off x="4726302" y="3590409"/>
            <a:ext cx="201914" cy="958771"/>
          </a:xfrm>
          <a:prstGeom prst="leftBrace">
            <a:avLst>
              <a:gd name="adj1" fmla="val 35107"/>
              <a:gd name="adj2" fmla="val 5098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9" name="正方形/長方形 28"/>
          <p:cNvSpPr/>
          <p:nvPr/>
        </p:nvSpPr>
        <p:spPr>
          <a:xfrm>
            <a:off x="4924757" y="3532691"/>
            <a:ext cx="20457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－ｘ＋３ｙ＝４　</a:t>
            </a:r>
            <a:endParaRPr lang="en-US" altLang="ja-JP" sz="2400" dirty="0"/>
          </a:p>
        </p:txBody>
      </p:sp>
      <p:sp>
        <p:nvSpPr>
          <p:cNvPr id="30" name="正方形/長方形 29"/>
          <p:cNvSpPr/>
          <p:nvPr/>
        </p:nvSpPr>
        <p:spPr>
          <a:xfrm>
            <a:off x="5224213" y="4051193"/>
            <a:ext cx="18405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ｘ－４ｙ＝－５</a:t>
            </a:r>
            <a:endParaRPr lang="en-US" altLang="ja-JP" sz="2400" dirty="0"/>
          </a:p>
        </p:txBody>
      </p:sp>
      <p:sp>
        <p:nvSpPr>
          <p:cNvPr id="18" name="正方形/長方形 17"/>
          <p:cNvSpPr/>
          <p:nvPr/>
        </p:nvSpPr>
        <p:spPr>
          <a:xfrm>
            <a:off x="652519" y="1656079"/>
            <a:ext cx="17331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ｘ＋　ｙ＝５　</a:t>
            </a:r>
            <a:endParaRPr lang="en-US" altLang="ja-JP" sz="2400" dirty="0"/>
          </a:p>
        </p:txBody>
      </p:sp>
      <p:sp>
        <p:nvSpPr>
          <p:cNvPr id="19" name="正方形/長方形 18"/>
          <p:cNvSpPr/>
          <p:nvPr/>
        </p:nvSpPr>
        <p:spPr>
          <a:xfrm>
            <a:off x="640827" y="1946720"/>
            <a:ext cx="18405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ｘ－３ｙ＝－３</a:t>
            </a:r>
            <a:endParaRPr lang="en-US" altLang="ja-JP" sz="2400" dirty="0"/>
          </a:p>
        </p:txBody>
      </p:sp>
      <p:cxnSp>
        <p:nvCxnSpPr>
          <p:cNvPr id="20" name="直線コネクタ 19"/>
          <p:cNvCxnSpPr/>
          <p:nvPr/>
        </p:nvCxnSpPr>
        <p:spPr>
          <a:xfrm>
            <a:off x="178326" y="2365525"/>
            <a:ext cx="220736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352437" y="205219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）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239" y="205219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－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1150933" y="2319358"/>
            <a:ext cx="10647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４ｙ＝８</a:t>
            </a:r>
            <a:endParaRPr lang="en-US" altLang="ja-JP" sz="24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816050" y="607558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・・・①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816050" y="1173758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・・・②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1338069" y="2582109"/>
            <a:ext cx="8547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ｙ＝２</a:t>
            </a:r>
            <a:endParaRPr lang="en-US" altLang="ja-JP" sz="24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157138" y="2674442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・・・③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538012" y="1623554"/>
            <a:ext cx="152317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③を①に代入</a:t>
            </a:r>
            <a:endParaRPr kumimoji="1" lang="en-US" altLang="ja-JP" dirty="0"/>
          </a:p>
          <a:p>
            <a:r>
              <a:rPr lang="ja-JP" altLang="en-US" sz="2400" dirty="0"/>
              <a:t>ｘ＋２＝５</a:t>
            </a:r>
            <a:endParaRPr lang="en-US" altLang="ja-JP" sz="2400" dirty="0"/>
          </a:p>
          <a:p>
            <a:r>
              <a:rPr kumimoji="1" lang="ja-JP" altLang="en-US" sz="2400" dirty="0"/>
              <a:t>　　  ｘ＝３</a:t>
            </a:r>
          </a:p>
        </p:txBody>
      </p:sp>
      <p:sp>
        <p:nvSpPr>
          <p:cNvPr id="36" name="左中かっこ 35"/>
          <p:cNvSpPr/>
          <p:nvPr/>
        </p:nvSpPr>
        <p:spPr>
          <a:xfrm>
            <a:off x="3998053" y="2117744"/>
            <a:ext cx="201914" cy="602032"/>
          </a:xfrm>
          <a:prstGeom prst="leftBrace">
            <a:avLst>
              <a:gd name="adj1" fmla="val 35107"/>
              <a:gd name="adj2" fmla="val 50987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115355" y="1988326"/>
            <a:ext cx="6335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solidFill>
                  <a:srgbClr val="FF0000"/>
                </a:solidFill>
              </a:rPr>
              <a:t>x=3</a:t>
            </a:r>
          </a:p>
          <a:p>
            <a:r>
              <a:rPr lang="en-US" altLang="ja-JP" sz="2400" dirty="0">
                <a:solidFill>
                  <a:srgbClr val="FF0000"/>
                </a:solidFill>
              </a:rPr>
              <a:t>y=2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820653" y="2701980"/>
            <a:ext cx="1447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solidFill>
                  <a:srgbClr val="FF0000"/>
                </a:solidFill>
              </a:rPr>
              <a:t>(</a:t>
            </a:r>
            <a:r>
              <a:rPr kumimoji="1" lang="en-US" altLang="ja-JP" sz="2400" dirty="0" err="1">
                <a:solidFill>
                  <a:srgbClr val="FF0000"/>
                </a:solidFill>
              </a:rPr>
              <a:t>x,y</a:t>
            </a:r>
            <a:r>
              <a:rPr kumimoji="1" lang="en-US" altLang="ja-JP" sz="2400" dirty="0">
                <a:solidFill>
                  <a:srgbClr val="FF0000"/>
                </a:solidFill>
              </a:rPr>
              <a:t>)=(3,2)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02247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049"/>
    </mc:Choice>
    <mc:Fallback xmlns="">
      <p:transition spd="slow" advTm="5404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8" grpId="0"/>
      <p:bldP spid="19" grpId="0"/>
      <p:bldP spid="7" grpId="0"/>
      <p:bldP spid="10" grpId="0"/>
      <p:bldP spid="31" grpId="0"/>
      <p:bldP spid="33" grpId="0"/>
      <p:bldP spid="34" grpId="0"/>
      <p:bldP spid="35" grpId="0" build="p"/>
      <p:bldP spid="36" grpId="0" animBg="1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504" y="0"/>
            <a:ext cx="9036496" cy="548680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2400" dirty="0"/>
              <a:t>問３　次の連立方程式を加減法で解きなさい。</a:t>
            </a:r>
          </a:p>
        </p:txBody>
      </p:sp>
      <p:sp>
        <p:nvSpPr>
          <p:cNvPr id="4" name="左中かっこ 3"/>
          <p:cNvSpPr/>
          <p:nvPr/>
        </p:nvSpPr>
        <p:spPr>
          <a:xfrm>
            <a:off x="328270" y="643127"/>
            <a:ext cx="201914" cy="958771"/>
          </a:xfrm>
          <a:prstGeom prst="leftBrace">
            <a:avLst>
              <a:gd name="adj1" fmla="val 35107"/>
              <a:gd name="adj2" fmla="val 5098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5" name="正方形/長方形 4"/>
          <p:cNvSpPr/>
          <p:nvPr/>
        </p:nvSpPr>
        <p:spPr>
          <a:xfrm>
            <a:off x="560188" y="585919"/>
            <a:ext cx="19479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６ｘ</a:t>
            </a:r>
            <a:r>
              <a:rPr lang="ja-JP" altLang="en-US" sz="2400" dirty="0" smtClean="0"/>
              <a:t>－　ｙ</a:t>
            </a:r>
            <a:r>
              <a:rPr lang="ja-JP" altLang="en-US" sz="2400" dirty="0"/>
              <a:t>＝</a:t>
            </a:r>
            <a:r>
              <a:rPr lang="ja-JP" altLang="en-US" sz="2400" dirty="0" smtClean="0"/>
              <a:t>２２</a:t>
            </a:r>
            <a:endParaRPr lang="en-US" altLang="ja-JP" sz="2400" dirty="0"/>
          </a:p>
        </p:txBody>
      </p:sp>
      <p:sp>
        <p:nvSpPr>
          <p:cNvPr id="6" name="正方形/長方形 5"/>
          <p:cNvSpPr/>
          <p:nvPr/>
        </p:nvSpPr>
        <p:spPr>
          <a:xfrm>
            <a:off x="546880" y="1140233"/>
            <a:ext cx="20505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６ｘ＋５ｙ＝－２</a:t>
            </a:r>
            <a:endParaRPr lang="en-US" altLang="ja-JP" sz="2400" dirty="0"/>
          </a:p>
        </p:txBody>
      </p:sp>
      <p:sp>
        <p:nvSpPr>
          <p:cNvPr id="21" name="左中かっこ 20"/>
          <p:cNvSpPr/>
          <p:nvPr/>
        </p:nvSpPr>
        <p:spPr>
          <a:xfrm>
            <a:off x="3630887" y="623411"/>
            <a:ext cx="201914" cy="958771"/>
          </a:xfrm>
          <a:prstGeom prst="leftBrace">
            <a:avLst>
              <a:gd name="adj1" fmla="val 35107"/>
              <a:gd name="adj2" fmla="val 5098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2" name="正方形/長方形 21"/>
          <p:cNvSpPr/>
          <p:nvPr/>
        </p:nvSpPr>
        <p:spPr>
          <a:xfrm>
            <a:off x="3773237" y="565693"/>
            <a:ext cx="21579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３ｘ－２ｙ＝１９　</a:t>
            </a:r>
            <a:endParaRPr lang="en-US" altLang="ja-JP" sz="2400" dirty="0"/>
          </a:p>
        </p:txBody>
      </p:sp>
      <p:sp>
        <p:nvSpPr>
          <p:cNvPr id="23" name="正方形/長方形 22"/>
          <p:cNvSpPr/>
          <p:nvPr/>
        </p:nvSpPr>
        <p:spPr>
          <a:xfrm>
            <a:off x="3822128" y="1099765"/>
            <a:ext cx="19527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５ｘ＋２ｙ＝２１</a:t>
            </a:r>
            <a:endParaRPr lang="en-US" altLang="ja-JP" sz="2400" dirty="0"/>
          </a:p>
        </p:txBody>
      </p:sp>
      <p:sp>
        <p:nvSpPr>
          <p:cNvPr id="25" name="左中かっこ 24"/>
          <p:cNvSpPr/>
          <p:nvPr/>
        </p:nvSpPr>
        <p:spPr>
          <a:xfrm>
            <a:off x="6572332" y="659215"/>
            <a:ext cx="201914" cy="958771"/>
          </a:xfrm>
          <a:prstGeom prst="leftBrace">
            <a:avLst>
              <a:gd name="adj1" fmla="val 35107"/>
              <a:gd name="adj2" fmla="val 5098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6" name="正方形/長方形 25"/>
          <p:cNvSpPr/>
          <p:nvPr/>
        </p:nvSpPr>
        <p:spPr>
          <a:xfrm>
            <a:off x="6998521" y="585286"/>
            <a:ext cx="15279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ｘ＋ｙ＝６　</a:t>
            </a:r>
            <a:endParaRPr lang="en-US" altLang="ja-JP" sz="2400" dirty="0"/>
          </a:p>
        </p:txBody>
      </p:sp>
      <p:sp>
        <p:nvSpPr>
          <p:cNvPr id="27" name="正方形/長方形 26"/>
          <p:cNvSpPr/>
          <p:nvPr/>
        </p:nvSpPr>
        <p:spPr>
          <a:xfrm>
            <a:off x="6686154" y="1086066"/>
            <a:ext cx="18405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－ｘ＋ｙ＝１０</a:t>
            </a:r>
            <a:endParaRPr lang="en-US" altLang="ja-JP" sz="2400" dirty="0"/>
          </a:p>
        </p:txBody>
      </p:sp>
      <p:sp>
        <p:nvSpPr>
          <p:cNvPr id="12" name="正方形/長方形 11"/>
          <p:cNvSpPr/>
          <p:nvPr/>
        </p:nvSpPr>
        <p:spPr>
          <a:xfrm>
            <a:off x="530184" y="1842060"/>
            <a:ext cx="19479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 smtClean="0"/>
              <a:t>６ｘ－　ｙ＝２２</a:t>
            </a:r>
            <a:endParaRPr lang="en-US" altLang="ja-JP" sz="2400" dirty="0"/>
          </a:p>
        </p:txBody>
      </p:sp>
      <p:sp>
        <p:nvSpPr>
          <p:cNvPr id="13" name="正方形/長方形 12"/>
          <p:cNvSpPr/>
          <p:nvPr/>
        </p:nvSpPr>
        <p:spPr>
          <a:xfrm>
            <a:off x="513967" y="2167703"/>
            <a:ext cx="20505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 smtClean="0"/>
              <a:t>６ｘ＋５ｙ</a:t>
            </a:r>
            <a:r>
              <a:rPr lang="ja-JP" altLang="en-US" sz="2400" dirty="0"/>
              <a:t>＝</a:t>
            </a:r>
            <a:r>
              <a:rPr lang="ja-JP" altLang="en-US" sz="2400" dirty="0" smtClean="0"/>
              <a:t>－２</a:t>
            </a:r>
            <a:endParaRPr lang="en-US" altLang="ja-JP" sz="2400" dirty="0"/>
          </a:p>
        </p:txBody>
      </p:sp>
      <p:cxnSp>
        <p:nvCxnSpPr>
          <p:cNvPr id="14" name="直線コネクタ 13"/>
          <p:cNvCxnSpPr/>
          <p:nvPr/>
        </p:nvCxnSpPr>
        <p:spPr>
          <a:xfrm>
            <a:off x="156462" y="2586508"/>
            <a:ext cx="220736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330573" y="227317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）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0304" y="2238175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－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881690" y="2586508"/>
            <a:ext cx="15824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 smtClean="0"/>
              <a:t>－６ｙ＝２４</a:t>
            </a:r>
            <a:endParaRPr lang="en-US" altLang="ja-JP" sz="2400" dirty="0"/>
          </a:p>
        </p:txBody>
      </p:sp>
      <p:sp>
        <p:nvSpPr>
          <p:cNvPr id="18" name="正方形/長方形 17"/>
          <p:cNvSpPr/>
          <p:nvPr/>
        </p:nvSpPr>
        <p:spPr>
          <a:xfrm>
            <a:off x="1371152" y="3037959"/>
            <a:ext cx="11624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ｙ</a:t>
            </a:r>
            <a:r>
              <a:rPr lang="ja-JP" altLang="en-US" sz="2400" dirty="0" smtClean="0"/>
              <a:t>＝－４</a:t>
            </a:r>
            <a:endParaRPr lang="en-US" altLang="ja-JP" sz="24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385729" y="3091147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・・・③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07504" y="3671904"/>
            <a:ext cx="317696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③</a:t>
            </a:r>
            <a:r>
              <a:rPr kumimoji="1" lang="ja-JP" altLang="en-US" dirty="0" smtClean="0"/>
              <a:t>を②に</a:t>
            </a:r>
            <a:r>
              <a:rPr kumimoji="1" lang="ja-JP" altLang="en-US" dirty="0"/>
              <a:t>代入</a:t>
            </a:r>
            <a:endParaRPr kumimoji="1" lang="en-US" altLang="ja-JP" dirty="0"/>
          </a:p>
          <a:p>
            <a:r>
              <a:rPr lang="ja-JP" altLang="en-US" sz="2000" dirty="0" smtClean="0"/>
              <a:t>６ｘ＋５</a:t>
            </a:r>
            <a:r>
              <a:rPr lang="en-US" altLang="ja-JP" sz="2000" dirty="0" smtClean="0"/>
              <a:t>×</a:t>
            </a:r>
            <a:r>
              <a:rPr lang="ja-JP" altLang="en-US" sz="2000" dirty="0" smtClean="0"/>
              <a:t>（－４）＝－２</a:t>
            </a:r>
            <a:endParaRPr lang="en-US" altLang="ja-JP" sz="2000" dirty="0"/>
          </a:p>
          <a:p>
            <a:r>
              <a:rPr kumimoji="1" lang="ja-JP" altLang="en-US" sz="2000" dirty="0"/>
              <a:t>　　  </a:t>
            </a:r>
            <a:r>
              <a:rPr kumimoji="1" lang="ja-JP" altLang="en-US" sz="2000" dirty="0" smtClean="0"/>
              <a:t>　　　　　６ｘ＝－２＋２０</a:t>
            </a:r>
            <a:endParaRPr kumimoji="1" lang="en-US" altLang="ja-JP" sz="2000" dirty="0" smtClean="0"/>
          </a:p>
          <a:p>
            <a:r>
              <a:rPr lang="ja-JP" altLang="en-US" sz="2000" dirty="0"/>
              <a:t>　</a:t>
            </a:r>
            <a:r>
              <a:rPr lang="ja-JP" altLang="en-US" sz="2000" dirty="0" smtClean="0"/>
              <a:t>　　　　　　　６ｘ＝１８</a:t>
            </a:r>
            <a:endParaRPr lang="en-US" altLang="ja-JP" sz="2000" dirty="0" smtClean="0"/>
          </a:p>
          <a:p>
            <a:r>
              <a:rPr kumimoji="1" lang="ja-JP" altLang="en-US" sz="2000" dirty="0"/>
              <a:t>　</a:t>
            </a:r>
            <a:r>
              <a:rPr kumimoji="1" lang="ja-JP" altLang="en-US" sz="2000" dirty="0" smtClean="0"/>
              <a:t>　　　　　　　　ｘ＝３</a:t>
            </a:r>
            <a:endParaRPr kumimoji="1" lang="ja-JP" altLang="en-US" sz="2000" dirty="0"/>
          </a:p>
        </p:txBody>
      </p:sp>
      <p:sp>
        <p:nvSpPr>
          <p:cNvPr id="24" name="左中かっこ 23"/>
          <p:cNvSpPr/>
          <p:nvPr/>
        </p:nvSpPr>
        <p:spPr>
          <a:xfrm>
            <a:off x="774418" y="6056618"/>
            <a:ext cx="201914" cy="602032"/>
          </a:xfrm>
          <a:prstGeom prst="leftBrace">
            <a:avLst>
              <a:gd name="adj1" fmla="val 35107"/>
              <a:gd name="adj2" fmla="val 50987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976332" y="5886238"/>
            <a:ext cx="9957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</a:rPr>
              <a:t>x=</a:t>
            </a:r>
            <a:r>
              <a:rPr kumimoji="1" lang="ja-JP" altLang="en-US" sz="2400" dirty="0" smtClean="0">
                <a:solidFill>
                  <a:srgbClr val="FF0000"/>
                </a:solidFill>
              </a:rPr>
              <a:t>３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r>
              <a:rPr lang="en-US" altLang="ja-JP" sz="2400" dirty="0">
                <a:solidFill>
                  <a:srgbClr val="FF0000"/>
                </a:solidFill>
              </a:rPr>
              <a:t>y</a:t>
            </a:r>
            <a:r>
              <a:rPr lang="en-US" altLang="ja-JP" sz="2400" dirty="0" smtClean="0">
                <a:solidFill>
                  <a:srgbClr val="FF0000"/>
                </a:solidFill>
              </a:rPr>
              <a:t>=</a:t>
            </a:r>
            <a:r>
              <a:rPr lang="ja-JP" altLang="en-US" sz="2400" dirty="0" smtClean="0">
                <a:solidFill>
                  <a:srgbClr val="FF0000"/>
                </a:solidFill>
              </a:rPr>
              <a:t>－４</a:t>
            </a:r>
            <a:endParaRPr lang="en-US" altLang="ja-JP" sz="2400" dirty="0">
              <a:solidFill>
                <a:srgbClr val="FF0000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07504" y="5272342"/>
            <a:ext cx="18646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solidFill>
                  <a:srgbClr val="FF0000"/>
                </a:solidFill>
              </a:rPr>
              <a:t>(</a:t>
            </a:r>
            <a:r>
              <a:rPr kumimoji="1" lang="en-US" altLang="ja-JP" sz="2400" dirty="0" err="1">
                <a:solidFill>
                  <a:srgbClr val="FF0000"/>
                </a:solidFill>
              </a:rPr>
              <a:t>x,y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)=(</a:t>
            </a:r>
            <a:r>
              <a:rPr kumimoji="1" lang="ja-JP" altLang="en-US" sz="2400" dirty="0" smtClean="0">
                <a:solidFill>
                  <a:srgbClr val="FF0000"/>
                </a:solidFill>
              </a:rPr>
              <a:t>３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,</a:t>
            </a:r>
            <a:r>
              <a:rPr kumimoji="1" lang="ja-JP" altLang="en-US" sz="2400" dirty="0" smtClean="0">
                <a:solidFill>
                  <a:srgbClr val="FF0000"/>
                </a:solidFill>
              </a:rPr>
              <a:t>－４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)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522724" y="1185957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・・</a:t>
            </a:r>
            <a:r>
              <a:rPr kumimoji="1" lang="ja-JP" altLang="en-US" dirty="0" smtClean="0"/>
              <a:t>・②</a:t>
            </a:r>
            <a:endParaRPr kumimoji="1" lang="ja-JP" altLang="en-US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493088" y="678125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・・</a:t>
            </a:r>
            <a:r>
              <a:rPr kumimoji="1" lang="ja-JP" altLang="en-US" dirty="0" smtClean="0"/>
              <a:t>・①</a:t>
            </a:r>
            <a:endParaRPr kumimoji="1" lang="ja-JP" altLang="en-US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664333" y="641426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・・</a:t>
            </a:r>
            <a:r>
              <a:rPr kumimoji="1" lang="ja-JP" altLang="en-US" dirty="0" smtClean="0"/>
              <a:t>・①</a:t>
            </a:r>
            <a:endParaRPr kumimoji="1" lang="ja-JP" altLang="en-US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664332" y="1141511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・・</a:t>
            </a:r>
            <a:r>
              <a:rPr kumimoji="1" lang="ja-JP" altLang="en-US" dirty="0" smtClean="0"/>
              <a:t>・②</a:t>
            </a:r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8366635" y="1179368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・・</a:t>
            </a:r>
            <a:r>
              <a:rPr kumimoji="1" lang="ja-JP" altLang="en-US" dirty="0" smtClean="0"/>
              <a:t>・②</a:t>
            </a:r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8362485" y="632707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・・</a:t>
            </a:r>
            <a:r>
              <a:rPr kumimoji="1" lang="ja-JP" altLang="en-US" dirty="0" smtClean="0"/>
              <a:t>・①</a:t>
            </a:r>
            <a:endParaRPr kumimoji="1" lang="ja-JP" altLang="en-US" dirty="0"/>
          </a:p>
        </p:txBody>
      </p:sp>
      <p:sp>
        <p:nvSpPr>
          <p:cNvPr id="36" name="正方形/長方形 35"/>
          <p:cNvSpPr/>
          <p:nvPr/>
        </p:nvSpPr>
        <p:spPr>
          <a:xfrm>
            <a:off x="3764645" y="1861503"/>
            <a:ext cx="19527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３</a:t>
            </a:r>
            <a:r>
              <a:rPr lang="ja-JP" altLang="en-US" sz="2400" dirty="0" smtClean="0"/>
              <a:t>ｘ－２ｙ＝１９</a:t>
            </a:r>
            <a:endParaRPr lang="en-US" altLang="ja-JP" sz="2400" dirty="0"/>
          </a:p>
        </p:txBody>
      </p:sp>
      <p:sp>
        <p:nvSpPr>
          <p:cNvPr id="37" name="正方形/長方形 36"/>
          <p:cNvSpPr/>
          <p:nvPr/>
        </p:nvSpPr>
        <p:spPr>
          <a:xfrm>
            <a:off x="3799724" y="2187146"/>
            <a:ext cx="19527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５</a:t>
            </a:r>
            <a:r>
              <a:rPr lang="ja-JP" altLang="en-US" sz="2400" dirty="0" smtClean="0"/>
              <a:t>ｘ＋２ｙ＝２１</a:t>
            </a:r>
            <a:endParaRPr lang="en-US" altLang="ja-JP" sz="2400" dirty="0"/>
          </a:p>
        </p:txBody>
      </p:sp>
      <p:cxnSp>
        <p:nvCxnSpPr>
          <p:cNvPr id="38" name="直線コネクタ 37"/>
          <p:cNvCxnSpPr/>
          <p:nvPr/>
        </p:nvCxnSpPr>
        <p:spPr>
          <a:xfrm>
            <a:off x="3393328" y="2605951"/>
            <a:ext cx="220736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3567439" y="229262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）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3247170" y="225761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＋</a:t>
            </a:r>
            <a:endParaRPr kumimoji="1" lang="ja-JP" altLang="en-US" dirty="0"/>
          </a:p>
        </p:txBody>
      </p:sp>
      <p:sp>
        <p:nvSpPr>
          <p:cNvPr id="41" name="正方形/長方形 40"/>
          <p:cNvSpPr/>
          <p:nvPr/>
        </p:nvSpPr>
        <p:spPr>
          <a:xfrm>
            <a:off x="4468062" y="2622274"/>
            <a:ext cx="12827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 smtClean="0"/>
              <a:t>８</a:t>
            </a:r>
            <a:r>
              <a:rPr lang="ja-JP" altLang="en-US" sz="2400" dirty="0"/>
              <a:t>ｘ</a:t>
            </a:r>
            <a:r>
              <a:rPr lang="ja-JP" altLang="en-US" sz="2400" dirty="0" smtClean="0"/>
              <a:t>＝４０</a:t>
            </a:r>
            <a:endParaRPr lang="en-US" altLang="ja-JP" sz="2400" dirty="0"/>
          </a:p>
        </p:txBody>
      </p:sp>
      <p:sp>
        <p:nvSpPr>
          <p:cNvPr id="42" name="正方形/長方形 41"/>
          <p:cNvSpPr/>
          <p:nvPr/>
        </p:nvSpPr>
        <p:spPr>
          <a:xfrm>
            <a:off x="4757899" y="3057402"/>
            <a:ext cx="8627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 smtClean="0"/>
              <a:t>ｘ＝５</a:t>
            </a:r>
            <a:endParaRPr lang="en-US" altLang="ja-JP" sz="2400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622595" y="3110590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・・・③</a:t>
            </a: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3454919" y="3647802"/>
            <a:ext cx="258573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③</a:t>
            </a:r>
            <a:r>
              <a:rPr kumimoji="1" lang="ja-JP" altLang="en-US" dirty="0" smtClean="0"/>
              <a:t>を②に</a:t>
            </a:r>
            <a:r>
              <a:rPr kumimoji="1" lang="ja-JP" altLang="en-US" dirty="0"/>
              <a:t>代入</a:t>
            </a:r>
            <a:endParaRPr kumimoji="1" lang="en-US" altLang="ja-JP" dirty="0"/>
          </a:p>
          <a:p>
            <a:r>
              <a:rPr lang="ja-JP" altLang="en-US" sz="2000" dirty="0" smtClean="0"/>
              <a:t>５</a:t>
            </a:r>
            <a:r>
              <a:rPr lang="en-US" altLang="ja-JP" sz="2000" dirty="0" smtClean="0"/>
              <a:t>×</a:t>
            </a:r>
            <a:r>
              <a:rPr lang="ja-JP" altLang="en-US" sz="2000" dirty="0" smtClean="0"/>
              <a:t>５＋２ｙ＝２１</a:t>
            </a:r>
            <a:endParaRPr lang="en-US" altLang="ja-JP" sz="2000" dirty="0"/>
          </a:p>
          <a:p>
            <a:r>
              <a:rPr kumimoji="1" lang="ja-JP" altLang="en-US" sz="2000" dirty="0"/>
              <a:t>　　  </a:t>
            </a:r>
            <a:r>
              <a:rPr kumimoji="1" lang="ja-JP" altLang="en-US" sz="2000" dirty="0" smtClean="0"/>
              <a:t>　　２ｙ＝２１－２５</a:t>
            </a:r>
            <a:endParaRPr kumimoji="1" lang="en-US" altLang="ja-JP" sz="2000" dirty="0" smtClean="0"/>
          </a:p>
          <a:p>
            <a:r>
              <a:rPr lang="ja-JP" altLang="en-US" sz="2000" dirty="0"/>
              <a:t>　</a:t>
            </a:r>
            <a:r>
              <a:rPr lang="ja-JP" altLang="en-US" sz="2000" dirty="0" smtClean="0"/>
              <a:t>　　　　２ｙ＝－４</a:t>
            </a:r>
            <a:endParaRPr lang="en-US" altLang="ja-JP" sz="2000" dirty="0" smtClean="0"/>
          </a:p>
          <a:p>
            <a:r>
              <a:rPr kumimoji="1" lang="ja-JP" altLang="en-US" sz="2000" dirty="0"/>
              <a:t>　</a:t>
            </a:r>
            <a:r>
              <a:rPr kumimoji="1" lang="ja-JP" altLang="en-US" sz="2000" dirty="0" smtClean="0"/>
              <a:t>　　　　　</a:t>
            </a:r>
            <a:r>
              <a:rPr lang="ja-JP" altLang="en-US" sz="2000" dirty="0" smtClean="0"/>
              <a:t>ｙ</a:t>
            </a:r>
            <a:r>
              <a:rPr kumimoji="1" lang="ja-JP" altLang="en-US" sz="2000" dirty="0" smtClean="0"/>
              <a:t>＝－２</a:t>
            </a:r>
            <a:endParaRPr kumimoji="1" lang="ja-JP" altLang="en-US" sz="2000" dirty="0"/>
          </a:p>
        </p:txBody>
      </p:sp>
      <p:sp>
        <p:nvSpPr>
          <p:cNvPr id="45" name="左中かっこ 44"/>
          <p:cNvSpPr/>
          <p:nvPr/>
        </p:nvSpPr>
        <p:spPr>
          <a:xfrm>
            <a:off x="4211980" y="5998033"/>
            <a:ext cx="201914" cy="602032"/>
          </a:xfrm>
          <a:prstGeom prst="leftBrace">
            <a:avLst>
              <a:gd name="adj1" fmla="val 35107"/>
              <a:gd name="adj2" fmla="val 50987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4413894" y="5827653"/>
            <a:ext cx="6880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</a:rPr>
              <a:t>x=</a:t>
            </a:r>
            <a:r>
              <a:rPr kumimoji="1" lang="ja-JP" altLang="en-US" sz="2400" dirty="0" smtClean="0">
                <a:solidFill>
                  <a:srgbClr val="FF0000"/>
                </a:solidFill>
              </a:rPr>
              <a:t>５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r>
              <a:rPr lang="en-US" altLang="ja-JP" sz="2400" dirty="0" smtClean="0">
                <a:solidFill>
                  <a:srgbClr val="FF0000"/>
                </a:solidFill>
              </a:rPr>
              <a:t>y=</a:t>
            </a:r>
            <a:r>
              <a:rPr lang="ja-JP" altLang="en-US" sz="2400" dirty="0" smtClean="0">
                <a:solidFill>
                  <a:srgbClr val="FF0000"/>
                </a:solidFill>
              </a:rPr>
              <a:t>２</a:t>
            </a:r>
            <a:endParaRPr lang="en-US" altLang="ja-JP" sz="2400" dirty="0">
              <a:solidFill>
                <a:srgbClr val="FF0000"/>
              </a:solidFill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3586182" y="5272342"/>
            <a:ext cx="18646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solidFill>
                  <a:srgbClr val="FF0000"/>
                </a:solidFill>
              </a:rPr>
              <a:t>(</a:t>
            </a:r>
            <a:r>
              <a:rPr kumimoji="1" lang="en-US" altLang="ja-JP" sz="2400" dirty="0" err="1">
                <a:solidFill>
                  <a:srgbClr val="FF0000"/>
                </a:solidFill>
              </a:rPr>
              <a:t>x,y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)=(</a:t>
            </a:r>
            <a:r>
              <a:rPr lang="ja-JP" altLang="en-US" sz="2400" dirty="0">
                <a:solidFill>
                  <a:srgbClr val="FF0000"/>
                </a:solidFill>
              </a:rPr>
              <a:t>５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,</a:t>
            </a:r>
            <a:r>
              <a:rPr kumimoji="1" lang="ja-JP" altLang="en-US" sz="2400" dirty="0" smtClean="0">
                <a:solidFill>
                  <a:srgbClr val="FF0000"/>
                </a:solidFill>
              </a:rPr>
              <a:t>－２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)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6891120" y="1835618"/>
            <a:ext cx="13227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 smtClean="0"/>
              <a:t>ｘ＋ｙ＝６</a:t>
            </a:r>
            <a:endParaRPr lang="en-US" altLang="ja-JP" sz="2400" dirty="0"/>
          </a:p>
        </p:txBody>
      </p:sp>
      <p:sp>
        <p:nvSpPr>
          <p:cNvPr id="49" name="正方形/長方形 48"/>
          <p:cNvSpPr/>
          <p:nvPr/>
        </p:nvSpPr>
        <p:spPr>
          <a:xfrm>
            <a:off x="6681741" y="2161261"/>
            <a:ext cx="18117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2400" dirty="0"/>
              <a:t>―</a:t>
            </a:r>
            <a:r>
              <a:rPr lang="ja-JP" altLang="en-US" sz="2400" dirty="0" smtClean="0"/>
              <a:t>ｘ＋ｙ＝１０</a:t>
            </a:r>
            <a:endParaRPr lang="en-US" altLang="ja-JP" sz="2400" dirty="0"/>
          </a:p>
        </p:txBody>
      </p:sp>
      <p:cxnSp>
        <p:nvCxnSpPr>
          <p:cNvPr id="50" name="直線コネクタ 49"/>
          <p:cNvCxnSpPr/>
          <p:nvPr/>
        </p:nvCxnSpPr>
        <p:spPr>
          <a:xfrm>
            <a:off x="6204813" y="2580066"/>
            <a:ext cx="220736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テキスト ボックス 50"/>
          <p:cNvSpPr txBox="1"/>
          <p:nvPr/>
        </p:nvSpPr>
        <p:spPr>
          <a:xfrm>
            <a:off x="6378924" y="226673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）</a:t>
            </a: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6126360" y="2249671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＋</a:t>
            </a:r>
            <a:endParaRPr kumimoji="1" lang="ja-JP" altLang="en-US" dirty="0"/>
          </a:p>
        </p:txBody>
      </p:sp>
      <p:sp>
        <p:nvSpPr>
          <p:cNvPr id="53" name="正方形/長方形 52"/>
          <p:cNvSpPr/>
          <p:nvPr/>
        </p:nvSpPr>
        <p:spPr>
          <a:xfrm>
            <a:off x="7220898" y="2580066"/>
            <a:ext cx="12747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２</a:t>
            </a:r>
            <a:r>
              <a:rPr lang="ja-JP" altLang="en-US" sz="2400" dirty="0" smtClean="0"/>
              <a:t>ｙ＝１６</a:t>
            </a:r>
            <a:endParaRPr lang="en-US" altLang="ja-JP" sz="2400" dirty="0"/>
          </a:p>
        </p:txBody>
      </p:sp>
      <p:sp>
        <p:nvSpPr>
          <p:cNvPr id="54" name="正方形/長方形 53"/>
          <p:cNvSpPr/>
          <p:nvPr/>
        </p:nvSpPr>
        <p:spPr>
          <a:xfrm>
            <a:off x="7458672" y="2948569"/>
            <a:ext cx="8547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ｙ</a:t>
            </a:r>
            <a:r>
              <a:rPr lang="ja-JP" altLang="en-US" sz="2400" dirty="0" smtClean="0"/>
              <a:t>＝８</a:t>
            </a:r>
            <a:endParaRPr lang="en-US" altLang="ja-JP" sz="2400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8313393" y="3018641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・・・③</a:t>
            </a: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6755390" y="3735877"/>
            <a:ext cx="193887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③</a:t>
            </a:r>
            <a:r>
              <a:rPr kumimoji="1" lang="ja-JP" altLang="en-US" dirty="0" smtClean="0"/>
              <a:t>を①に</a:t>
            </a:r>
            <a:r>
              <a:rPr kumimoji="1" lang="ja-JP" altLang="en-US" dirty="0"/>
              <a:t>代入</a:t>
            </a:r>
            <a:endParaRPr kumimoji="1" lang="en-US" altLang="ja-JP" dirty="0"/>
          </a:p>
          <a:p>
            <a:r>
              <a:rPr lang="ja-JP" altLang="en-US" sz="2000" dirty="0" smtClean="0"/>
              <a:t>ｘ＋８＝６</a:t>
            </a:r>
            <a:endParaRPr lang="en-US" altLang="ja-JP" sz="2000" dirty="0"/>
          </a:p>
          <a:p>
            <a:r>
              <a:rPr kumimoji="1" lang="ja-JP" altLang="en-US" sz="2000" dirty="0" smtClean="0"/>
              <a:t>　　ｘ＝６－８</a:t>
            </a:r>
            <a:endParaRPr kumimoji="1" lang="en-US" altLang="ja-JP" sz="2000" dirty="0" smtClean="0"/>
          </a:p>
          <a:p>
            <a:r>
              <a:rPr lang="ja-JP" altLang="en-US" sz="2000" dirty="0"/>
              <a:t>　</a:t>
            </a:r>
            <a:r>
              <a:rPr lang="ja-JP" altLang="en-US" sz="2000" dirty="0" smtClean="0"/>
              <a:t>　ｘ＝－２</a:t>
            </a:r>
            <a:r>
              <a:rPr kumimoji="1" lang="ja-JP" altLang="en-US" sz="2000" dirty="0" smtClean="0"/>
              <a:t>　　　　</a:t>
            </a:r>
            <a:endParaRPr kumimoji="1" lang="ja-JP" altLang="en-US" sz="2000" dirty="0"/>
          </a:p>
        </p:txBody>
      </p:sp>
      <p:sp>
        <p:nvSpPr>
          <p:cNvPr id="57" name="左中かっこ 56"/>
          <p:cNvSpPr/>
          <p:nvPr/>
        </p:nvSpPr>
        <p:spPr>
          <a:xfrm>
            <a:off x="6888780" y="6024691"/>
            <a:ext cx="201914" cy="602032"/>
          </a:xfrm>
          <a:prstGeom prst="leftBrace">
            <a:avLst>
              <a:gd name="adj1" fmla="val 35107"/>
              <a:gd name="adj2" fmla="val 50987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7090694" y="5854311"/>
            <a:ext cx="9957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</a:rPr>
              <a:t>x=</a:t>
            </a:r>
            <a:r>
              <a:rPr lang="ja-JP" altLang="en-US" sz="2400" dirty="0" smtClean="0">
                <a:solidFill>
                  <a:srgbClr val="FF0000"/>
                </a:solidFill>
              </a:rPr>
              <a:t>－２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r>
              <a:rPr lang="en-US" altLang="ja-JP" sz="2400" dirty="0" smtClean="0">
                <a:solidFill>
                  <a:srgbClr val="FF0000"/>
                </a:solidFill>
              </a:rPr>
              <a:t>y=</a:t>
            </a:r>
            <a:r>
              <a:rPr lang="ja-JP" altLang="en-US" sz="2400" dirty="0">
                <a:solidFill>
                  <a:srgbClr val="FF0000"/>
                </a:solidFill>
              </a:rPr>
              <a:t>８</a:t>
            </a:r>
            <a:endParaRPr lang="en-US" altLang="ja-JP" sz="2400" dirty="0">
              <a:solidFill>
                <a:srgbClr val="FF0000"/>
              </a:solidFill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6638199" y="5272342"/>
            <a:ext cx="1992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solidFill>
                  <a:srgbClr val="FF0000"/>
                </a:solidFill>
              </a:rPr>
              <a:t>(</a:t>
            </a:r>
            <a:r>
              <a:rPr kumimoji="1" lang="en-US" altLang="ja-JP" sz="2400" dirty="0" err="1">
                <a:solidFill>
                  <a:srgbClr val="FF0000"/>
                </a:solidFill>
              </a:rPr>
              <a:t>x,y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)=(</a:t>
            </a:r>
            <a:r>
              <a:rPr lang="ja-JP" altLang="en-US" sz="2400" dirty="0" smtClean="0">
                <a:solidFill>
                  <a:srgbClr val="FF0000"/>
                </a:solidFill>
              </a:rPr>
              <a:t>－２，８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)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768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392"/>
    </mc:Choice>
    <mc:Fallback xmlns="">
      <p:transition spd="slow" advTm="1839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9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4" dur="500"/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9" dur="500"/>
                                        <p:tgtEl>
                                          <p:spTgt spid="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4" dur="500"/>
                                        <p:tgtEl>
                                          <p:spTgt spid="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5" grpId="0"/>
      <p:bldP spid="16" grpId="0"/>
      <p:bldP spid="17" grpId="0"/>
      <p:bldP spid="18" grpId="0"/>
      <p:bldP spid="19" grpId="0"/>
      <p:bldP spid="20" grpId="0" build="p"/>
      <p:bldP spid="24" grpId="0" animBg="1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9" grpId="0"/>
      <p:bldP spid="40" grpId="0"/>
      <p:bldP spid="41" grpId="0"/>
      <p:bldP spid="42" grpId="0"/>
      <p:bldP spid="43" grpId="0"/>
      <p:bldP spid="44" grpId="0" build="p"/>
      <p:bldP spid="45" grpId="0" animBg="1"/>
      <p:bldP spid="46" grpId="0"/>
      <p:bldP spid="47" grpId="0"/>
      <p:bldP spid="48" grpId="0"/>
      <p:bldP spid="49" grpId="0"/>
      <p:bldP spid="51" grpId="0"/>
      <p:bldP spid="52" grpId="0"/>
      <p:bldP spid="53" grpId="0"/>
      <p:bldP spid="54" grpId="0"/>
      <p:bldP spid="55" grpId="0"/>
      <p:bldP spid="56" grpId="0" build="p"/>
      <p:bldP spid="57" grpId="0" animBg="1"/>
      <p:bldP spid="58" grpId="0"/>
      <p:bldP spid="5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436" y="2836180"/>
            <a:ext cx="9036496" cy="548680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2400" dirty="0"/>
              <a:t>問４　次の連立方程式を加減法で解きなさい。</a:t>
            </a:r>
          </a:p>
        </p:txBody>
      </p:sp>
      <p:sp>
        <p:nvSpPr>
          <p:cNvPr id="4" name="左中かっこ 3"/>
          <p:cNvSpPr/>
          <p:nvPr/>
        </p:nvSpPr>
        <p:spPr>
          <a:xfrm>
            <a:off x="212644" y="3479308"/>
            <a:ext cx="241599" cy="687470"/>
          </a:xfrm>
          <a:prstGeom prst="leftBrace">
            <a:avLst>
              <a:gd name="adj1" fmla="val 35107"/>
              <a:gd name="adj2" fmla="val 5098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5" name="正方形/長方形 4"/>
          <p:cNvSpPr/>
          <p:nvPr/>
        </p:nvSpPr>
        <p:spPr>
          <a:xfrm>
            <a:off x="572238" y="3366186"/>
            <a:ext cx="17379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２ｘ－ｙ＝４　</a:t>
            </a:r>
            <a:endParaRPr lang="en-US" altLang="ja-JP" sz="2400" dirty="0"/>
          </a:p>
        </p:txBody>
      </p:sp>
      <p:sp>
        <p:nvSpPr>
          <p:cNvPr id="6" name="正方形/長方形 5"/>
          <p:cNvSpPr/>
          <p:nvPr/>
        </p:nvSpPr>
        <p:spPr>
          <a:xfrm>
            <a:off x="358253" y="3827446"/>
            <a:ext cx="20505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５ｘ＋３ｙ＝－１</a:t>
            </a:r>
            <a:endParaRPr lang="en-US" altLang="ja-JP" sz="2400" dirty="0"/>
          </a:p>
        </p:txBody>
      </p:sp>
      <p:sp>
        <p:nvSpPr>
          <p:cNvPr id="21" name="左中かっこ 20"/>
          <p:cNvSpPr/>
          <p:nvPr/>
        </p:nvSpPr>
        <p:spPr>
          <a:xfrm>
            <a:off x="3567819" y="3459591"/>
            <a:ext cx="191241" cy="707186"/>
          </a:xfrm>
          <a:prstGeom prst="leftBrace">
            <a:avLst>
              <a:gd name="adj1" fmla="val 35107"/>
              <a:gd name="adj2" fmla="val 5098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2" name="正方形/長方形 21"/>
          <p:cNvSpPr/>
          <p:nvPr/>
        </p:nvSpPr>
        <p:spPr>
          <a:xfrm>
            <a:off x="3763869" y="3351519"/>
            <a:ext cx="17379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２ｘ＋ｙ＝７　</a:t>
            </a:r>
            <a:endParaRPr lang="en-US" altLang="ja-JP" sz="2400" dirty="0"/>
          </a:p>
        </p:txBody>
      </p:sp>
      <p:sp>
        <p:nvSpPr>
          <p:cNvPr id="23" name="正方形/長方形 22"/>
          <p:cNvSpPr/>
          <p:nvPr/>
        </p:nvSpPr>
        <p:spPr>
          <a:xfrm>
            <a:off x="3778136" y="3805460"/>
            <a:ext cx="15327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ｘ＋４ｙ＝７</a:t>
            </a:r>
            <a:endParaRPr lang="en-US" altLang="ja-JP" sz="2400" dirty="0"/>
          </a:p>
        </p:txBody>
      </p:sp>
      <p:sp>
        <p:nvSpPr>
          <p:cNvPr id="25" name="左中かっこ 24"/>
          <p:cNvSpPr/>
          <p:nvPr/>
        </p:nvSpPr>
        <p:spPr>
          <a:xfrm>
            <a:off x="6390888" y="3456586"/>
            <a:ext cx="100957" cy="719007"/>
          </a:xfrm>
          <a:prstGeom prst="leftBrace">
            <a:avLst>
              <a:gd name="adj1" fmla="val 35107"/>
              <a:gd name="adj2" fmla="val 5098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6" name="正方形/長方形 25"/>
          <p:cNvSpPr/>
          <p:nvPr/>
        </p:nvSpPr>
        <p:spPr>
          <a:xfrm>
            <a:off x="6521580" y="3390719"/>
            <a:ext cx="22557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４ｘ－５ｙ＝－９　</a:t>
            </a:r>
            <a:endParaRPr lang="en-US" altLang="ja-JP" sz="2400" dirty="0"/>
          </a:p>
        </p:txBody>
      </p:sp>
      <p:sp>
        <p:nvSpPr>
          <p:cNvPr id="27" name="正方形/長方形 26"/>
          <p:cNvSpPr/>
          <p:nvPr/>
        </p:nvSpPr>
        <p:spPr>
          <a:xfrm>
            <a:off x="6726981" y="3805459"/>
            <a:ext cx="15327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ｘ－２ｙ＝０</a:t>
            </a:r>
            <a:endParaRPr lang="en-US" altLang="ja-JP" sz="2400" dirty="0"/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44436" y="116632"/>
            <a:ext cx="4311540" cy="5486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dirty="0">
                <a:solidFill>
                  <a:schemeClr val="bg1"/>
                </a:solidFill>
              </a:rPr>
              <a:t>どちらかの式を何倍かして</a:t>
            </a:r>
          </a:p>
        </p:txBody>
      </p:sp>
      <p:sp>
        <p:nvSpPr>
          <p:cNvPr id="14" name="左中かっこ 13"/>
          <p:cNvSpPr/>
          <p:nvPr/>
        </p:nvSpPr>
        <p:spPr>
          <a:xfrm>
            <a:off x="237591" y="801548"/>
            <a:ext cx="201914" cy="958771"/>
          </a:xfrm>
          <a:prstGeom prst="leftBrace">
            <a:avLst>
              <a:gd name="adj1" fmla="val 35107"/>
              <a:gd name="adj2" fmla="val 5098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15" name="正方形/長方形 14"/>
          <p:cNvSpPr/>
          <p:nvPr/>
        </p:nvSpPr>
        <p:spPr>
          <a:xfrm>
            <a:off x="506801" y="737660"/>
            <a:ext cx="18688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400" dirty="0"/>
              <a:t>ｘ＋２ｙ＝４　</a:t>
            </a:r>
            <a:endParaRPr lang="en-US" altLang="ja-JP" sz="2400" dirty="0"/>
          </a:p>
        </p:txBody>
      </p:sp>
      <p:sp>
        <p:nvSpPr>
          <p:cNvPr id="16" name="正方形/長方形 15"/>
          <p:cNvSpPr/>
          <p:nvPr/>
        </p:nvSpPr>
        <p:spPr>
          <a:xfrm>
            <a:off x="502010" y="1280933"/>
            <a:ext cx="17427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２ｘ＋３ｙ＝５</a:t>
            </a:r>
            <a:endParaRPr lang="en-US" altLang="ja-JP" sz="2400" dirty="0"/>
          </a:p>
        </p:txBody>
      </p:sp>
      <p:sp>
        <p:nvSpPr>
          <p:cNvPr id="17" name="正方形/長方形 16"/>
          <p:cNvSpPr/>
          <p:nvPr/>
        </p:nvSpPr>
        <p:spPr>
          <a:xfrm>
            <a:off x="5489004" y="743800"/>
            <a:ext cx="19479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２ｘ＋４ｙ＝８　</a:t>
            </a:r>
            <a:endParaRPr lang="en-US" altLang="ja-JP" sz="2400" dirty="0"/>
          </a:p>
        </p:txBody>
      </p:sp>
      <p:sp>
        <p:nvSpPr>
          <p:cNvPr id="18" name="正方形/長方形 17"/>
          <p:cNvSpPr/>
          <p:nvPr/>
        </p:nvSpPr>
        <p:spPr>
          <a:xfrm>
            <a:off x="5474163" y="1160074"/>
            <a:ext cx="17427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２ｘ＋３ｙ＝５</a:t>
            </a:r>
            <a:endParaRPr lang="en-US" altLang="ja-JP" sz="2400" dirty="0"/>
          </a:p>
        </p:txBody>
      </p:sp>
      <p:cxnSp>
        <p:nvCxnSpPr>
          <p:cNvPr id="19" name="直線コネクタ 18"/>
          <p:cNvCxnSpPr/>
          <p:nvPr/>
        </p:nvCxnSpPr>
        <p:spPr>
          <a:xfrm>
            <a:off x="5189619" y="1589685"/>
            <a:ext cx="220736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5363730" y="127635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）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036532" y="127635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－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6350100" y="1543518"/>
            <a:ext cx="8547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ｙ＝３</a:t>
            </a:r>
            <a:endParaRPr lang="en-US" altLang="ja-JP" sz="24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401765" y="783827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・・・①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401765" y="1350027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・・・②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194064" y="1621739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・・・③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490067" y="1895465"/>
            <a:ext cx="192392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③を①に代入して</a:t>
            </a:r>
            <a:endParaRPr lang="en-US" altLang="ja-JP" dirty="0"/>
          </a:p>
          <a:p>
            <a:r>
              <a:rPr lang="ja-JP" altLang="en-US" sz="2400" dirty="0"/>
              <a:t>ｘ＋６＝４</a:t>
            </a:r>
            <a:endParaRPr lang="en-US" altLang="ja-JP" sz="2400" dirty="0"/>
          </a:p>
          <a:p>
            <a:r>
              <a:rPr kumimoji="1" lang="ja-JP" altLang="en-US" sz="2400" dirty="0"/>
              <a:t>　　</a:t>
            </a:r>
            <a:r>
              <a:rPr lang="ja-JP" altLang="en-US" sz="2400" dirty="0"/>
              <a:t>  </a:t>
            </a:r>
            <a:r>
              <a:rPr kumimoji="1" lang="ja-JP" altLang="en-US" sz="2400" dirty="0"/>
              <a:t>ｘ＝－２</a:t>
            </a:r>
          </a:p>
        </p:txBody>
      </p:sp>
      <p:sp>
        <p:nvSpPr>
          <p:cNvPr id="34" name="左中かっこ 33"/>
          <p:cNvSpPr/>
          <p:nvPr/>
        </p:nvSpPr>
        <p:spPr>
          <a:xfrm>
            <a:off x="7971558" y="2361895"/>
            <a:ext cx="201914" cy="602032"/>
          </a:xfrm>
          <a:prstGeom prst="leftBrace">
            <a:avLst>
              <a:gd name="adj1" fmla="val 35107"/>
              <a:gd name="adj2" fmla="val 50987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8172400" y="2240780"/>
            <a:ext cx="7216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solidFill>
                  <a:srgbClr val="FF0000"/>
                </a:solidFill>
              </a:rPr>
              <a:t>x=-2</a:t>
            </a:r>
          </a:p>
          <a:p>
            <a:r>
              <a:rPr lang="en-US" altLang="ja-JP" sz="2400" dirty="0">
                <a:solidFill>
                  <a:srgbClr val="FF0000"/>
                </a:solidFill>
              </a:rPr>
              <a:t>y=3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201081" y="2495630"/>
            <a:ext cx="15424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solidFill>
                  <a:srgbClr val="FF0000"/>
                </a:solidFill>
              </a:rPr>
              <a:t>(</a:t>
            </a:r>
            <a:r>
              <a:rPr kumimoji="1" lang="en-US" altLang="ja-JP" sz="2400" dirty="0" err="1">
                <a:solidFill>
                  <a:srgbClr val="FF0000"/>
                </a:solidFill>
              </a:rPr>
              <a:t>x,y</a:t>
            </a:r>
            <a:r>
              <a:rPr kumimoji="1" lang="en-US" altLang="ja-JP" sz="2400" dirty="0">
                <a:solidFill>
                  <a:srgbClr val="FF0000"/>
                </a:solidFill>
              </a:rPr>
              <a:t>)=(-2,3)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288965" y="801548"/>
            <a:ext cx="19014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dirty="0">
                <a:solidFill>
                  <a:prstClr val="black"/>
                </a:solidFill>
              </a:rPr>
              <a:t>①の両辺を２倍→</a:t>
            </a:r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7194064" y="811810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・・・①</a:t>
            </a:r>
            <a:r>
              <a:rPr kumimoji="1" lang="en-US" altLang="ja-JP" dirty="0"/>
              <a:t>´</a:t>
            </a: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09916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792"/>
    </mc:Choice>
    <mc:Fallback xmlns="">
      <p:transition spd="slow" advTm="3879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0" grpId="0"/>
      <p:bldP spid="24" grpId="0"/>
      <p:bldP spid="28" grpId="0"/>
      <p:bldP spid="32" grpId="0"/>
      <p:bldP spid="33" grpId="0" build="p"/>
      <p:bldP spid="34" grpId="0" animBg="1"/>
      <p:bldP spid="35" grpId="0"/>
      <p:bldP spid="36" grpId="0"/>
      <p:bldP spid="7" grpId="0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436" y="2836180"/>
            <a:ext cx="9036496" cy="548680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2400" dirty="0"/>
              <a:t>問５　次の連立方程式を解きなさい。</a:t>
            </a:r>
          </a:p>
        </p:txBody>
      </p:sp>
      <p:sp>
        <p:nvSpPr>
          <p:cNvPr id="4" name="左中かっこ 3"/>
          <p:cNvSpPr/>
          <p:nvPr/>
        </p:nvSpPr>
        <p:spPr>
          <a:xfrm>
            <a:off x="212644" y="3479308"/>
            <a:ext cx="241599" cy="687470"/>
          </a:xfrm>
          <a:prstGeom prst="leftBrace">
            <a:avLst>
              <a:gd name="adj1" fmla="val 35107"/>
              <a:gd name="adj2" fmla="val 5098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5" name="正方形/長方形 4"/>
          <p:cNvSpPr/>
          <p:nvPr/>
        </p:nvSpPr>
        <p:spPr>
          <a:xfrm>
            <a:off x="407146" y="3365781"/>
            <a:ext cx="19479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３ｘ＋２ｙ＝８　</a:t>
            </a:r>
            <a:endParaRPr lang="en-US" altLang="ja-JP" sz="2400" dirty="0"/>
          </a:p>
        </p:txBody>
      </p:sp>
      <p:sp>
        <p:nvSpPr>
          <p:cNvPr id="6" name="正方形/長方形 5"/>
          <p:cNvSpPr/>
          <p:nvPr/>
        </p:nvSpPr>
        <p:spPr>
          <a:xfrm>
            <a:off x="443299" y="3827446"/>
            <a:ext cx="17427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５ｘ－３ｙ＝７</a:t>
            </a:r>
            <a:endParaRPr lang="en-US" altLang="ja-JP" sz="2400" dirty="0"/>
          </a:p>
        </p:txBody>
      </p:sp>
      <p:sp>
        <p:nvSpPr>
          <p:cNvPr id="21" name="左中かっこ 20"/>
          <p:cNvSpPr/>
          <p:nvPr/>
        </p:nvSpPr>
        <p:spPr>
          <a:xfrm>
            <a:off x="3342719" y="3459590"/>
            <a:ext cx="191241" cy="707186"/>
          </a:xfrm>
          <a:prstGeom prst="leftBrace">
            <a:avLst>
              <a:gd name="adj1" fmla="val 35107"/>
              <a:gd name="adj2" fmla="val 5098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2" name="正方形/長方形 21"/>
          <p:cNvSpPr/>
          <p:nvPr/>
        </p:nvSpPr>
        <p:spPr>
          <a:xfrm>
            <a:off x="3433773" y="3351518"/>
            <a:ext cx="19479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６ｘ＋４ｙ＝２　</a:t>
            </a:r>
            <a:endParaRPr lang="en-US" altLang="ja-JP" sz="2400" dirty="0"/>
          </a:p>
        </p:txBody>
      </p:sp>
      <p:sp>
        <p:nvSpPr>
          <p:cNvPr id="23" name="正方形/長方形 22"/>
          <p:cNvSpPr/>
          <p:nvPr/>
        </p:nvSpPr>
        <p:spPr>
          <a:xfrm>
            <a:off x="3433773" y="3805457"/>
            <a:ext cx="22605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７ｘ－３ｙ＝－１３</a:t>
            </a:r>
            <a:endParaRPr lang="en-US" altLang="ja-JP" sz="2400" dirty="0"/>
          </a:p>
        </p:txBody>
      </p:sp>
      <p:sp>
        <p:nvSpPr>
          <p:cNvPr id="25" name="左中かっこ 24"/>
          <p:cNvSpPr/>
          <p:nvPr/>
        </p:nvSpPr>
        <p:spPr>
          <a:xfrm>
            <a:off x="6390888" y="3456586"/>
            <a:ext cx="100957" cy="719007"/>
          </a:xfrm>
          <a:prstGeom prst="leftBrace">
            <a:avLst>
              <a:gd name="adj1" fmla="val 35107"/>
              <a:gd name="adj2" fmla="val 5098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6" name="正方形/長方形 25"/>
          <p:cNvSpPr/>
          <p:nvPr/>
        </p:nvSpPr>
        <p:spPr>
          <a:xfrm>
            <a:off x="6570471" y="3390719"/>
            <a:ext cx="21579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９ｘ－２ｙ＝１１　</a:t>
            </a:r>
            <a:endParaRPr lang="en-US" altLang="ja-JP" sz="2400" dirty="0"/>
          </a:p>
        </p:txBody>
      </p:sp>
      <p:sp>
        <p:nvSpPr>
          <p:cNvPr id="27" name="正方形/長方形 26"/>
          <p:cNvSpPr/>
          <p:nvPr/>
        </p:nvSpPr>
        <p:spPr>
          <a:xfrm>
            <a:off x="6577643" y="3805459"/>
            <a:ext cx="17427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４ｘ－５ｙ＝９</a:t>
            </a:r>
            <a:endParaRPr lang="en-US" altLang="ja-JP" sz="2400" dirty="0"/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44436" y="116632"/>
            <a:ext cx="3807484" cy="54868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dirty="0">
                <a:solidFill>
                  <a:schemeClr val="bg1"/>
                </a:solidFill>
              </a:rPr>
              <a:t>両方の式を何倍かして</a:t>
            </a:r>
          </a:p>
        </p:txBody>
      </p:sp>
      <p:sp>
        <p:nvSpPr>
          <p:cNvPr id="14" name="左中かっこ 13"/>
          <p:cNvSpPr/>
          <p:nvPr/>
        </p:nvSpPr>
        <p:spPr>
          <a:xfrm>
            <a:off x="237591" y="801548"/>
            <a:ext cx="201914" cy="958771"/>
          </a:xfrm>
          <a:prstGeom prst="leftBrace">
            <a:avLst>
              <a:gd name="adj1" fmla="val 35107"/>
              <a:gd name="adj2" fmla="val 5098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15" name="正方形/長方形 14"/>
          <p:cNvSpPr/>
          <p:nvPr/>
        </p:nvSpPr>
        <p:spPr>
          <a:xfrm>
            <a:off x="506801" y="737660"/>
            <a:ext cx="20489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400" dirty="0"/>
              <a:t>４ｘ＋７ｙ＝－２　</a:t>
            </a:r>
            <a:endParaRPr lang="en-US" altLang="ja-JP" sz="2400" dirty="0"/>
          </a:p>
        </p:txBody>
      </p:sp>
      <p:sp>
        <p:nvSpPr>
          <p:cNvPr id="16" name="正方形/長方形 15"/>
          <p:cNvSpPr/>
          <p:nvPr/>
        </p:nvSpPr>
        <p:spPr>
          <a:xfrm>
            <a:off x="488257" y="1271292"/>
            <a:ext cx="19527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６ｘ－５ｙ＝２８</a:t>
            </a:r>
            <a:endParaRPr lang="en-US" altLang="ja-JP" sz="2400" dirty="0"/>
          </a:p>
        </p:txBody>
      </p:sp>
      <p:sp>
        <p:nvSpPr>
          <p:cNvPr id="17" name="正方形/長方形 16"/>
          <p:cNvSpPr/>
          <p:nvPr/>
        </p:nvSpPr>
        <p:spPr>
          <a:xfrm>
            <a:off x="5501845" y="743800"/>
            <a:ext cx="26757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１２ｘ＋２１ｙ＝－６　</a:t>
            </a:r>
            <a:endParaRPr lang="en-US" altLang="ja-JP" sz="2400" dirty="0"/>
          </a:p>
        </p:txBody>
      </p:sp>
      <p:sp>
        <p:nvSpPr>
          <p:cNvPr id="18" name="正方形/長方形 17"/>
          <p:cNvSpPr/>
          <p:nvPr/>
        </p:nvSpPr>
        <p:spPr>
          <a:xfrm>
            <a:off x="5513771" y="1170880"/>
            <a:ext cx="23727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１２ｘ－１０ｙ＝５６</a:t>
            </a:r>
            <a:endParaRPr lang="en-US" altLang="ja-JP" sz="2400" dirty="0"/>
          </a:p>
        </p:txBody>
      </p:sp>
      <p:cxnSp>
        <p:nvCxnSpPr>
          <p:cNvPr id="19" name="直線コネクタ 18"/>
          <p:cNvCxnSpPr/>
          <p:nvPr/>
        </p:nvCxnSpPr>
        <p:spPr>
          <a:xfrm>
            <a:off x="5189619" y="1589685"/>
            <a:ext cx="271871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5363730" y="127635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）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036532" y="127635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－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6115861" y="1553754"/>
            <a:ext cx="179247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３１ｙ＝－６２</a:t>
            </a:r>
            <a:endParaRPr lang="en-US" altLang="ja-JP" sz="2400" dirty="0"/>
          </a:p>
          <a:p>
            <a:pPr algn="ctr"/>
            <a:r>
              <a:rPr lang="ja-JP" altLang="en-US" sz="2400" dirty="0"/>
              <a:t>　ｙ＝－２</a:t>
            </a:r>
            <a:endParaRPr lang="en-US" altLang="ja-JP" sz="24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401765" y="783827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・・・①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401765" y="1350027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・・・②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8015579" y="1985929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・・・③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073492" y="1830753"/>
            <a:ext cx="41800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③を①に代入して　</a:t>
            </a:r>
            <a:r>
              <a:rPr lang="ja-JP" altLang="en-US" sz="2400" dirty="0"/>
              <a:t>４ｘ－１４＝－２</a:t>
            </a:r>
            <a:endParaRPr lang="en-US" altLang="ja-JP" sz="2400" dirty="0"/>
          </a:p>
          <a:p>
            <a:r>
              <a:rPr kumimoji="1" lang="ja-JP" altLang="en-US" sz="2400" dirty="0"/>
              <a:t>　　</a:t>
            </a:r>
            <a:r>
              <a:rPr lang="ja-JP" altLang="en-US" sz="2400" dirty="0"/>
              <a:t> 　　　　　　　　　　４ </a:t>
            </a:r>
            <a:r>
              <a:rPr kumimoji="1" lang="ja-JP" altLang="en-US" sz="2400" dirty="0"/>
              <a:t>ｘ＝１２</a:t>
            </a:r>
            <a:endParaRPr kumimoji="1" lang="en-US" altLang="ja-JP" sz="2400" dirty="0"/>
          </a:p>
          <a:p>
            <a:r>
              <a:rPr lang="ja-JP" altLang="en-US" sz="2400" dirty="0"/>
              <a:t>　　　　　　　　　　　　　  ｘ＝３</a:t>
            </a:r>
            <a:endParaRPr kumimoji="1" lang="ja-JP" altLang="en-US" sz="2400" dirty="0"/>
          </a:p>
        </p:txBody>
      </p:sp>
      <p:sp>
        <p:nvSpPr>
          <p:cNvPr id="34" name="左中かっこ 33"/>
          <p:cNvSpPr/>
          <p:nvPr/>
        </p:nvSpPr>
        <p:spPr>
          <a:xfrm>
            <a:off x="7785579" y="2431694"/>
            <a:ext cx="201914" cy="602032"/>
          </a:xfrm>
          <a:prstGeom prst="leftBrace">
            <a:avLst>
              <a:gd name="adj1" fmla="val 35107"/>
              <a:gd name="adj2" fmla="val 50987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962648" y="2317211"/>
            <a:ext cx="7280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solidFill>
                  <a:srgbClr val="FF0000"/>
                </a:solidFill>
              </a:rPr>
              <a:t>x=3</a:t>
            </a:r>
          </a:p>
          <a:p>
            <a:r>
              <a:rPr lang="en-US" altLang="ja-JP" sz="2400" dirty="0">
                <a:solidFill>
                  <a:srgbClr val="FF0000"/>
                </a:solidFill>
              </a:rPr>
              <a:t>y=-2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961450" y="2501878"/>
            <a:ext cx="1611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solidFill>
                  <a:srgbClr val="FF0000"/>
                </a:solidFill>
              </a:rPr>
              <a:t>(</a:t>
            </a:r>
            <a:r>
              <a:rPr kumimoji="1" lang="en-US" altLang="ja-JP" sz="2400" dirty="0" err="1">
                <a:solidFill>
                  <a:srgbClr val="FF0000"/>
                </a:solidFill>
              </a:rPr>
              <a:t>x,y</a:t>
            </a:r>
            <a:r>
              <a:rPr kumimoji="1" lang="en-US" altLang="ja-JP" sz="2400" dirty="0">
                <a:solidFill>
                  <a:srgbClr val="FF0000"/>
                </a:solidFill>
              </a:rPr>
              <a:t>)=(3,</a:t>
            </a:r>
            <a:r>
              <a:rPr lang="en-US" altLang="ja-JP" sz="2400" dirty="0">
                <a:solidFill>
                  <a:srgbClr val="FF0000"/>
                </a:solidFill>
              </a:rPr>
              <a:t> -2</a:t>
            </a:r>
            <a:r>
              <a:rPr kumimoji="1" lang="en-US" altLang="ja-JP" sz="2400" dirty="0">
                <a:solidFill>
                  <a:srgbClr val="FF0000"/>
                </a:solidFill>
              </a:rPr>
              <a:t>)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851920" y="801548"/>
            <a:ext cx="10118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dirty="0">
                <a:solidFill>
                  <a:prstClr val="black"/>
                </a:solidFill>
              </a:rPr>
              <a:t>①</a:t>
            </a:r>
            <a:r>
              <a:rPr lang="en-US" altLang="ja-JP" dirty="0">
                <a:solidFill>
                  <a:prstClr val="black"/>
                </a:solidFill>
              </a:rPr>
              <a:t>×</a:t>
            </a:r>
            <a:r>
              <a:rPr lang="ja-JP" altLang="en-US" dirty="0">
                <a:solidFill>
                  <a:prstClr val="black"/>
                </a:solidFill>
              </a:rPr>
              <a:t>３→</a:t>
            </a:r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8016909" y="811810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・・・①</a:t>
            </a:r>
            <a:r>
              <a:rPr kumimoji="1" lang="en-US" altLang="ja-JP" dirty="0"/>
              <a:t>´</a:t>
            </a:r>
            <a:endParaRPr kumimoji="1" lang="ja-JP" altLang="en-US" dirty="0"/>
          </a:p>
        </p:txBody>
      </p:sp>
      <p:sp>
        <p:nvSpPr>
          <p:cNvPr id="31" name="正方形/長方形 30"/>
          <p:cNvSpPr/>
          <p:nvPr/>
        </p:nvSpPr>
        <p:spPr>
          <a:xfrm>
            <a:off x="3820806" y="1317458"/>
            <a:ext cx="10118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dirty="0">
                <a:solidFill>
                  <a:prstClr val="black"/>
                </a:solidFill>
              </a:rPr>
              <a:t>②</a:t>
            </a:r>
            <a:r>
              <a:rPr lang="en-US" altLang="ja-JP" dirty="0">
                <a:solidFill>
                  <a:prstClr val="black"/>
                </a:solidFill>
              </a:rPr>
              <a:t>×</a:t>
            </a:r>
            <a:r>
              <a:rPr lang="ja-JP" altLang="en-US" dirty="0">
                <a:solidFill>
                  <a:prstClr val="black"/>
                </a:solidFill>
              </a:rPr>
              <a:t>２→</a:t>
            </a:r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8016909" y="1245217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・・・②</a:t>
            </a:r>
            <a:r>
              <a:rPr kumimoji="1" lang="en-US" altLang="ja-JP" dirty="0"/>
              <a:t>´</a:t>
            </a: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7384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139"/>
    </mc:Choice>
    <mc:Fallback xmlns="">
      <p:transition spd="slow" advTm="4913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0" grpId="0"/>
      <p:bldP spid="24" grpId="0"/>
      <p:bldP spid="28" grpId="0"/>
      <p:bldP spid="32" grpId="0"/>
      <p:bldP spid="33" grpId="0" build="p"/>
      <p:bldP spid="34" grpId="0" animBg="1"/>
      <p:bldP spid="35" grpId="0"/>
      <p:bldP spid="36" grpId="0"/>
      <p:bldP spid="7" grpId="0"/>
      <p:bldP spid="37" grpId="0"/>
      <p:bldP spid="31" grpId="0"/>
      <p:bldP spid="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23528" y="764704"/>
            <a:ext cx="8352928" cy="1470025"/>
          </a:xfrm>
        </p:spPr>
        <p:txBody>
          <a:bodyPr>
            <a:normAutofit fontScale="90000"/>
          </a:bodyPr>
          <a:lstStyle/>
          <a:p>
            <a:r>
              <a:rPr kumimoji="1" lang="ja-JP" altLang="en-US" sz="8000" dirty="0"/>
              <a:t>連立方程式の解き方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67544" y="2924944"/>
            <a:ext cx="8208912" cy="3312368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kumimoji="1" lang="ja-JP" altLang="en-US" sz="4800" dirty="0">
                <a:solidFill>
                  <a:schemeClr val="tx1"/>
                </a:solidFill>
              </a:rPr>
              <a:t>本時の目標</a:t>
            </a:r>
            <a:endParaRPr kumimoji="1" lang="en-US" altLang="ja-JP" sz="4800" dirty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4800" dirty="0">
                <a:solidFill>
                  <a:schemeClr val="tx1"/>
                </a:solidFill>
              </a:rPr>
              <a:t>連立方程式の代入法のしかたを理解し、</a:t>
            </a:r>
            <a:r>
              <a:rPr lang="ja-JP" altLang="en-US" sz="4800" dirty="0">
                <a:solidFill>
                  <a:schemeClr val="tx1"/>
                </a:solidFill>
              </a:rPr>
              <a:t>代入</a:t>
            </a:r>
            <a:r>
              <a:rPr kumimoji="1" lang="ja-JP" altLang="en-US" sz="4800" dirty="0">
                <a:solidFill>
                  <a:schemeClr val="tx1"/>
                </a:solidFill>
              </a:rPr>
              <a:t>法を用いて連立方程式を解くことができる。</a:t>
            </a:r>
          </a:p>
        </p:txBody>
      </p:sp>
    </p:spTree>
    <p:extLst>
      <p:ext uri="{BB962C8B-B14F-4D97-AF65-F5344CB8AC3E}">
        <p14:creationId xmlns:p14="http://schemas.microsoft.com/office/powerpoint/2010/main" val="16575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972"/>
    </mc:Choice>
    <mc:Fallback xmlns="">
      <p:transition spd="slow" advTm="15972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436" y="2836180"/>
            <a:ext cx="9036496" cy="548680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2400" dirty="0"/>
              <a:t>問６　次の連立方程式を代入法で解きなさい。</a:t>
            </a:r>
          </a:p>
        </p:txBody>
      </p:sp>
      <p:sp>
        <p:nvSpPr>
          <p:cNvPr id="4" name="左中かっこ 3"/>
          <p:cNvSpPr/>
          <p:nvPr/>
        </p:nvSpPr>
        <p:spPr>
          <a:xfrm>
            <a:off x="212644" y="3479308"/>
            <a:ext cx="241599" cy="687470"/>
          </a:xfrm>
          <a:prstGeom prst="leftBrace">
            <a:avLst>
              <a:gd name="adj1" fmla="val 35107"/>
              <a:gd name="adj2" fmla="val 5098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5" name="正方形/長方形 4"/>
          <p:cNvSpPr/>
          <p:nvPr/>
        </p:nvSpPr>
        <p:spPr>
          <a:xfrm>
            <a:off x="511029" y="3365781"/>
            <a:ext cx="21579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９ｘ－２ｙ＝１２　</a:t>
            </a:r>
            <a:endParaRPr lang="en-US" altLang="ja-JP" sz="2400" dirty="0"/>
          </a:p>
        </p:txBody>
      </p:sp>
      <p:sp>
        <p:nvSpPr>
          <p:cNvPr id="6" name="正方形/長方形 5"/>
          <p:cNvSpPr/>
          <p:nvPr/>
        </p:nvSpPr>
        <p:spPr>
          <a:xfrm>
            <a:off x="1412359" y="3798039"/>
            <a:ext cx="10150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ｙ＝３ｘ</a:t>
            </a:r>
            <a:endParaRPr lang="en-US" altLang="ja-JP" sz="2400" dirty="0"/>
          </a:p>
        </p:txBody>
      </p:sp>
      <p:sp>
        <p:nvSpPr>
          <p:cNvPr id="21" name="左中かっこ 20"/>
          <p:cNvSpPr/>
          <p:nvPr/>
        </p:nvSpPr>
        <p:spPr>
          <a:xfrm>
            <a:off x="4441614" y="3462494"/>
            <a:ext cx="191241" cy="707186"/>
          </a:xfrm>
          <a:prstGeom prst="leftBrace">
            <a:avLst>
              <a:gd name="adj1" fmla="val 35107"/>
              <a:gd name="adj2" fmla="val 5098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2" name="正方形/長方形 21"/>
          <p:cNvSpPr/>
          <p:nvPr/>
        </p:nvSpPr>
        <p:spPr>
          <a:xfrm>
            <a:off x="4632855" y="3376967"/>
            <a:ext cx="20457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ｘ＝－５ｙ＋４　</a:t>
            </a:r>
            <a:endParaRPr lang="en-US" altLang="ja-JP" sz="2400" dirty="0"/>
          </a:p>
        </p:txBody>
      </p:sp>
      <p:sp>
        <p:nvSpPr>
          <p:cNvPr id="23" name="正方形/長方形 22"/>
          <p:cNvSpPr/>
          <p:nvPr/>
        </p:nvSpPr>
        <p:spPr>
          <a:xfrm>
            <a:off x="4586367" y="3808363"/>
            <a:ext cx="18405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２ｘ＋ｙ＝－１</a:t>
            </a:r>
            <a:endParaRPr lang="en-US" altLang="ja-JP" sz="2400" dirty="0"/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212644" y="103452"/>
            <a:ext cx="1863268" cy="54868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dirty="0">
                <a:solidFill>
                  <a:schemeClr val="bg1"/>
                </a:solidFill>
              </a:rPr>
              <a:t>代　入　法</a:t>
            </a:r>
          </a:p>
        </p:txBody>
      </p:sp>
      <p:sp>
        <p:nvSpPr>
          <p:cNvPr id="14" name="左中かっこ 13"/>
          <p:cNvSpPr/>
          <p:nvPr/>
        </p:nvSpPr>
        <p:spPr>
          <a:xfrm>
            <a:off x="237591" y="801548"/>
            <a:ext cx="201914" cy="958771"/>
          </a:xfrm>
          <a:prstGeom prst="leftBrace">
            <a:avLst>
              <a:gd name="adj1" fmla="val 35107"/>
              <a:gd name="adj2" fmla="val 5098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15" name="正方形/長方形 14"/>
          <p:cNvSpPr/>
          <p:nvPr/>
        </p:nvSpPr>
        <p:spPr>
          <a:xfrm>
            <a:off x="506801" y="737660"/>
            <a:ext cx="15691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400" dirty="0"/>
              <a:t>ｙ＝ｘ－２　</a:t>
            </a:r>
            <a:endParaRPr lang="en-US" altLang="ja-JP" sz="2400" dirty="0"/>
          </a:p>
        </p:txBody>
      </p:sp>
      <p:sp>
        <p:nvSpPr>
          <p:cNvPr id="16" name="正方形/長方形 15"/>
          <p:cNvSpPr/>
          <p:nvPr/>
        </p:nvSpPr>
        <p:spPr>
          <a:xfrm>
            <a:off x="397014" y="1280933"/>
            <a:ext cx="19527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５ｘ＋３ｙ＝１８</a:t>
            </a:r>
            <a:endParaRPr lang="en-US" altLang="ja-JP" sz="2400" dirty="0"/>
          </a:p>
        </p:txBody>
      </p:sp>
      <p:sp>
        <p:nvSpPr>
          <p:cNvPr id="17" name="正方形/長方形 16"/>
          <p:cNvSpPr/>
          <p:nvPr/>
        </p:nvSpPr>
        <p:spPr>
          <a:xfrm>
            <a:off x="3291934" y="1257693"/>
            <a:ext cx="29915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５ｘ＋３（ｘ－２）＝１８　</a:t>
            </a:r>
            <a:endParaRPr lang="en-US" altLang="ja-JP" sz="2400" dirty="0"/>
          </a:p>
        </p:txBody>
      </p:sp>
      <p:sp>
        <p:nvSpPr>
          <p:cNvPr id="18" name="正方形/長方形 17"/>
          <p:cNvSpPr/>
          <p:nvPr/>
        </p:nvSpPr>
        <p:spPr>
          <a:xfrm>
            <a:off x="3606069" y="1584020"/>
            <a:ext cx="251382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５ｘ＋３ｘ－６＝１８</a:t>
            </a:r>
            <a:endParaRPr lang="en-US" altLang="ja-JP" sz="2400" dirty="0"/>
          </a:p>
          <a:p>
            <a:pPr algn="ctr"/>
            <a:r>
              <a:rPr lang="ja-JP" altLang="en-US" sz="2400" dirty="0"/>
              <a:t>　　　　　　８ｘ＝２４</a:t>
            </a:r>
            <a:endParaRPr lang="en-US" altLang="ja-JP" sz="2400" dirty="0"/>
          </a:p>
          <a:p>
            <a:pPr algn="ctr"/>
            <a:r>
              <a:rPr lang="ja-JP" altLang="en-US" sz="2400" dirty="0"/>
              <a:t>　　　　　　ｘ＝３</a:t>
            </a:r>
            <a:endParaRPr lang="en-US" altLang="ja-JP" sz="24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401765" y="783827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・・・①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401765" y="1350027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・・・②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227577" y="1296234"/>
            <a:ext cx="2305439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/>
              <a:t>これを①に代入して</a:t>
            </a:r>
            <a:endParaRPr lang="en-US" altLang="ja-JP" sz="2000" dirty="0"/>
          </a:p>
          <a:p>
            <a:r>
              <a:rPr lang="ja-JP" altLang="en-US" sz="2400" dirty="0"/>
              <a:t>ｙ＝３－２</a:t>
            </a:r>
            <a:endParaRPr lang="en-US" altLang="ja-JP" sz="2400" dirty="0"/>
          </a:p>
          <a:p>
            <a:r>
              <a:rPr lang="ja-JP" altLang="en-US" sz="2400" dirty="0"/>
              <a:t>ｙ</a:t>
            </a:r>
            <a:r>
              <a:rPr kumimoji="1" lang="ja-JP" altLang="en-US" sz="2400" dirty="0"/>
              <a:t>＝１</a:t>
            </a:r>
          </a:p>
        </p:txBody>
      </p:sp>
      <p:sp>
        <p:nvSpPr>
          <p:cNvPr id="34" name="左中かっこ 33"/>
          <p:cNvSpPr/>
          <p:nvPr/>
        </p:nvSpPr>
        <p:spPr>
          <a:xfrm>
            <a:off x="7648409" y="2254045"/>
            <a:ext cx="201914" cy="602032"/>
          </a:xfrm>
          <a:prstGeom prst="leftBrace">
            <a:avLst>
              <a:gd name="adj1" fmla="val 35107"/>
              <a:gd name="adj2" fmla="val 50987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849251" y="2132930"/>
            <a:ext cx="6335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solidFill>
                  <a:srgbClr val="FF0000"/>
                </a:solidFill>
              </a:rPr>
              <a:t>x=3</a:t>
            </a:r>
          </a:p>
          <a:p>
            <a:r>
              <a:rPr lang="en-US" altLang="ja-JP" sz="2400" dirty="0">
                <a:solidFill>
                  <a:srgbClr val="FF0000"/>
                </a:solidFill>
              </a:rPr>
              <a:t>y=1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968248" y="2432078"/>
            <a:ext cx="1447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solidFill>
                  <a:srgbClr val="FF0000"/>
                </a:solidFill>
              </a:rPr>
              <a:t>(</a:t>
            </a:r>
            <a:r>
              <a:rPr kumimoji="1" lang="en-US" altLang="ja-JP" sz="2400" dirty="0" err="1">
                <a:solidFill>
                  <a:srgbClr val="FF0000"/>
                </a:solidFill>
              </a:rPr>
              <a:t>x,y</a:t>
            </a:r>
            <a:r>
              <a:rPr kumimoji="1" lang="en-US" altLang="ja-JP" sz="2400" dirty="0">
                <a:solidFill>
                  <a:srgbClr val="FF0000"/>
                </a:solidFill>
              </a:rPr>
              <a:t>)=(3,1)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324736" y="737660"/>
            <a:ext cx="34147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2400" dirty="0">
                <a:solidFill>
                  <a:prstClr val="black"/>
                </a:solidFill>
              </a:rPr>
              <a:t>②の</a:t>
            </a:r>
            <a:r>
              <a:rPr lang="ja-JP" altLang="en-US" sz="2400" dirty="0">
                <a:solidFill>
                  <a:srgbClr val="FF0000"/>
                </a:solidFill>
              </a:rPr>
              <a:t>ｙ</a:t>
            </a:r>
            <a:r>
              <a:rPr lang="ja-JP" altLang="en-US" sz="2400" dirty="0">
                <a:solidFill>
                  <a:prstClr val="black"/>
                </a:solidFill>
              </a:rPr>
              <a:t>に①の</a:t>
            </a:r>
            <a:r>
              <a:rPr lang="ja-JP" altLang="en-US" sz="2400" dirty="0">
                <a:solidFill>
                  <a:srgbClr val="FF0000"/>
                </a:solidFill>
              </a:rPr>
              <a:t>ｘ－２</a:t>
            </a:r>
            <a:r>
              <a:rPr lang="ja-JP" altLang="en-US" sz="2400" dirty="0">
                <a:solidFill>
                  <a:prstClr val="black"/>
                </a:solidFill>
              </a:rPr>
              <a:t>を</a:t>
            </a:r>
            <a:r>
              <a:rPr lang="ja-JP" altLang="en-US" sz="2400" dirty="0">
                <a:solidFill>
                  <a:srgbClr val="FF0000"/>
                </a:solidFill>
              </a:rPr>
              <a:t>代入</a:t>
            </a:r>
            <a:endParaRPr lang="en-US" altLang="ja-JP" sz="2400" dirty="0">
              <a:solidFill>
                <a:srgbClr val="FF0000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2119285" y="146959"/>
            <a:ext cx="53719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2400" dirty="0">
                <a:solidFill>
                  <a:prstClr val="black"/>
                </a:solidFill>
              </a:rPr>
              <a:t>代入により一つの文字を消去する方法</a:t>
            </a:r>
            <a:endParaRPr lang="en-US" altLang="ja-JP" sz="24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57651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732"/>
    </mc:Choice>
    <mc:Fallback xmlns="">
      <p:transition spd="slow" advTm="4773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 build="p"/>
      <p:bldP spid="33" grpId="0" build="p"/>
      <p:bldP spid="34" grpId="0" animBg="1"/>
      <p:bldP spid="35" grpId="0"/>
      <p:bldP spid="36" grpId="0"/>
      <p:bldP spid="7" grpId="0"/>
      <p:bldP spid="3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8|2.3|2.2|3.7|4|4.5|4.2|3.9|3.2|2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13.3|1.1|0.8|1|0.8|0.9|0.9|0.8|0.9|0.8|0.8|0.9|1.4|0.9|0.8|1.1|0.7|0.8|0.8|1.1|0.9|0.7|1.2|3.7|0.9|0.7|0.7|0.7|1.5|0.8|0.6|0.7|0.6|0.7|1.1|2.1|0.8|0.6|1.4|0.8|0.6|0.8|0.7|0.8|1.8|4.9|1|3.3|1.5|2.3|3.3|7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5|1.8|1.8|1.6|2.2|2|2.8|1.3|1.3|1.5|7|0.9|2.3|4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|3.1|2.1|1.6|1.2|1.3|1.9|1.7|1.9|1.8|2.5|2.3|1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|1.1|2.5|1.7|4|2|2.7|2.1|2.9|3|4.4|1.8|1.5|2.3|1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|5.4|6.1|2.7|3.1|2.7|3.9|3.6|2.5|2.3|3.1|3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|4.9|3.1|2.4|3|3.4|3|3.1|2.7|2.4|2.8|3.2|2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8|7.4|8.1|4|8.4|3.9|3.2|3.6|4.7|2.2|3.5|2.7|2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8|7.4|8.1|4|8.4|3.9|3.2|3.6|4.7|2.2|3.5|2.7|2.1"/>
</p:tagLst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1310</TotalTime>
  <Words>1058</Words>
  <Application>Microsoft Office PowerPoint</Application>
  <PresentationFormat>画面に合わせる (4:3)</PresentationFormat>
  <Paragraphs>278</Paragraphs>
  <Slides>12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6" baseType="lpstr">
      <vt:lpstr>ＭＳ Ｐゴシック</vt:lpstr>
      <vt:lpstr>Arial</vt:lpstr>
      <vt:lpstr>Calibri</vt:lpstr>
      <vt:lpstr>Office ​​テーマ</vt:lpstr>
      <vt:lpstr>連立方程式の解き方</vt:lpstr>
      <vt:lpstr>これまでに調べたことから・・・２つの二元一次方程式の組</vt:lpstr>
      <vt:lpstr>みかん３個とリンゴ１個の代金は２４０円。みかん１個とリンゴ１個の代金は１３０円です。このとき、みかん１個とリンゴ１個の値段はそれぞれいくらでしょうか？</vt:lpstr>
      <vt:lpstr>問１　左辺どうし、右辺どうしをそれぞれひいて解きなさい。</vt:lpstr>
      <vt:lpstr>問３　次の連立方程式を加減法で解きなさい。</vt:lpstr>
      <vt:lpstr>問４　次の連立方程式を加減法で解きなさい。</vt:lpstr>
      <vt:lpstr>問５　次の連立方程式を解きなさい。</vt:lpstr>
      <vt:lpstr>連立方程式の解き方</vt:lpstr>
      <vt:lpstr>問６　次の連立方程式を代入法で解きなさい。</vt:lpstr>
      <vt:lpstr>問７　次の連立方程式を代入法で解きなさい。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連立方程式</dc:title>
  <dc:creator>kajukun</dc:creator>
  <cp:lastModifiedBy>Administrator</cp:lastModifiedBy>
  <cp:revision>71</cp:revision>
  <cp:lastPrinted>2023-06-05T03:07:31Z</cp:lastPrinted>
  <dcterms:created xsi:type="dcterms:W3CDTF">2015-05-17T11:40:10Z</dcterms:created>
  <dcterms:modified xsi:type="dcterms:W3CDTF">2023-06-13T02:20:49Z</dcterms:modified>
</cp:coreProperties>
</file>