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61" r:id="rId5"/>
    <p:sldId id="262" r:id="rId6"/>
    <p:sldId id="263" r:id="rId7"/>
    <p:sldId id="264" r:id="rId8"/>
    <p:sldId id="269" r:id="rId9"/>
    <p:sldId id="266" r:id="rId10"/>
    <p:sldId id="265" r:id="rId11"/>
    <p:sldId id="268" r:id="rId12"/>
    <p:sldId id="271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7" autoAdjust="0"/>
    <p:restoredTop sz="94660"/>
  </p:normalViewPr>
  <p:slideViewPr>
    <p:cSldViewPr>
      <p:cViewPr varScale="1">
        <p:scale>
          <a:sx n="82" d="100"/>
          <a:sy n="82" d="100"/>
        </p:scale>
        <p:origin x="15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r">
              <a:defRPr sz="1300"/>
            </a:lvl1pPr>
          </a:lstStyle>
          <a:p>
            <a:fld id="{D0AE71B1-BCA9-4B93-B9FE-B7FFE2566658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7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7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r">
              <a:defRPr sz="1300"/>
            </a:lvl1pPr>
          </a:lstStyle>
          <a:p>
            <a:fld id="{E86C6123-F8F8-4949-B361-1B39EBEE62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94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/>
          <a:lstStyle>
            <a:lvl1pPr algn="r">
              <a:defRPr sz="1300"/>
            </a:lvl1pPr>
          </a:lstStyle>
          <a:p>
            <a:fld id="{838E44FC-060E-4123-AFC9-0A89F37FB9D0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9" rIns="94857" bIns="474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4857" tIns="47429" rIns="94857" bIns="474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7"/>
            <a:ext cx="2918830" cy="493315"/>
          </a:xfrm>
          <a:prstGeom prst="rect">
            <a:avLst/>
          </a:prstGeom>
        </p:spPr>
        <p:txBody>
          <a:bodyPr vert="horz" lIns="94857" tIns="47429" rIns="94857" bIns="47429" rtlCol="0" anchor="b"/>
          <a:lstStyle>
            <a:lvl1pPr algn="r">
              <a:defRPr sz="1300"/>
            </a:lvl1pPr>
          </a:lstStyle>
          <a:p>
            <a:fld id="{2A60B559-11A5-46FD-AB14-E5780BE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90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223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0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B559-11A5-46FD-AB14-E5780BE772A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6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6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96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95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59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6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41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3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1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8C2D5-D338-4E94-BD7D-2B3A966EAF87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AE23-D9C3-42E7-B8BB-E45DF4DBC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5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352928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8000" dirty="0"/>
              <a:t>連立方程式の解き方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8208912" cy="331236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>
                <a:solidFill>
                  <a:schemeClr val="tx1"/>
                </a:solidFill>
              </a:rPr>
              <a:t>連立方程式の加減法のしかたを理解し、加減法を用いて連立方程式を解くことができる。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122618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89"/>
    </mc:Choice>
    <mc:Fallback xmlns="">
      <p:transition spd="slow" advTm="1188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436" y="2836180"/>
            <a:ext cx="9036496" cy="54868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dirty="0"/>
              <a:t>問７　次の連立方程式を代入法で解きなさい。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212644" y="3479308"/>
            <a:ext cx="241599" cy="687470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" name="正方形/長方形 4"/>
          <p:cNvSpPr/>
          <p:nvPr/>
        </p:nvSpPr>
        <p:spPr>
          <a:xfrm>
            <a:off x="561329" y="3346698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ｙ－ｘ＝４　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454243" y="3799870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６ｘ＋ｙ＝－１０</a:t>
            </a:r>
            <a:endParaRPr lang="en-US" altLang="ja-JP" sz="2400" dirty="0"/>
          </a:p>
        </p:txBody>
      </p:sp>
      <p:sp>
        <p:nvSpPr>
          <p:cNvPr id="21" name="左中かっこ 20"/>
          <p:cNvSpPr/>
          <p:nvPr/>
        </p:nvSpPr>
        <p:spPr>
          <a:xfrm>
            <a:off x="4441614" y="3462494"/>
            <a:ext cx="191241" cy="707186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2" name="正方形/長方形 21"/>
          <p:cNvSpPr/>
          <p:nvPr/>
        </p:nvSpPr>
        <p:spPr>
          <a:xfrm>
            <a:off x="4527858" y="3376967"/>
            <a:ext cx="2255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２ｘ＋３ｙ＝－８　</a:t>
            </a:r>
            <a:endParaRPr lang="en-US" altLang="ja-JP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740254" y="3808363"/>
            <a:ext cx="1532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ｙ－２ｘ＝０</a:t>
            </a:r>
            <a:endParaRPr lang="en-US" altLang="ja-JP" sz="24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12644" y="103452"/>
            <a:ext cx="2214736" cy="5486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</a:rPr>
              <a:t>代　入　法　２</a:t>
            </a:r>
          </a:p>
        </p:txBody>
      </p:sp>
      <p:sp>
        <p:nvSpPr>
          <p:cNvPr id="14" name="左中かっこ 13"/>
          <p:cNvSpPr/>
          <p:nvPr/>
        </p:nvSpPr>
        <p:spPr>
          <a:xfrm>
            <a:off x="237591" y="801548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506801" y="737660"/>
            <a:ext cx="1569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ｙ－ｘ＝６　</a:t>
            </a:r>
            <a:endParaRPr lang="en-US" altLang="ja-JP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97014" y="1280933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３ｘ＋２ｙ＝１７</a:t>
            </a:r>
            <a:endParaRPr lang="en-US" altLang="ja-JP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675233" y="1056047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ｙ＝ｘ＋６　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3163513" y="1437581"/>
            <a:ext cx="296238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①</a:t>
            </a:r>
            <a:r>
              <a:rPr lang="en-US" altLang="ja-JP" sz="2000" dirty="0"/>
              <a:t>´</a:t>
            </a:r>
            <a:r>
              <a:rPr lang="ja-JP" altLang="en-US" sz="2000" dirty="0"/>
              <a:t>を②に代入</a:t>
            </a:r>
          </a:p>
          <a:p>
            <a:pPr algn="ctr"/>
            <a:r>
              <a:rPr lang="ja-JP" altLang="en-US" sz="2400" dirty="0"/>
              <a:t>３ｘ＋２（ｘ＋６）＝１７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　　　　　 ５ｘ＝５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　　　　　　 ｘ＝１</a:t>
            </a:r>
            <a:endParaRPr lang="en-US" altLang="ja-JP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01765" y="7838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01765" y="13500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27577" y="1199122"/>
            <a:ext cx="243368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これを①</a:t>
            </a:r>
            <a:r>
              <a:rPr lang="en-US" altLang="ja-JP" sz="2000" dirty="0"/>
              <a:t>´</a:t>
            </a:r>
            <a:r>
              <a:rPr lang="ja-JP" altLang="en-US" sz="2000" dirty="0"/>
              <a:t>に代入して</a:t>
            </a:r>
            <a:endParaRPr lang="en-US" altLang="ja-JP" sz="2000" dirty="0"/>
          </a:p>
          <a:p>
            <a:r>
              <a:rPr lang="ja-JP" altLang="en-US" sz="2400" dirty="0"/>
              <a:t>ｙ＝１＋６</a:t>
            </a:r>
            <a:endParaRPr lang="en-US" altLang="ja-JP" sz="2400" dirty="0"/>
          </a:p>
          <a:p>
            <a:r>
              <a:rPr lang="ja-JP" altLang="en-US" sz="2400" dirty="0"/>
              <a:t>ｙ</a:t>
            </a:r>
            <a:r>
              <a:rPr kumimoji="1" lang="ja-JP" altLang="en-US" sz="2400" dirty="0"/>
              <a:t>＝７</a:t>
            </a:r>
          </a:p>
        </p:txBody>
      </p:sp>
      <p:sp>
        <p:nvSpPr>
          <p:cNvPr id="34" name="左中かっこ 33"/>
          <p:cNvSpPr/>
          <p:nvPr/>
        </p:nvSpPr>
        <p:spPr>
          <a:xfrm>
            <a:off x="7648409" y="2156933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49251" y="2035818"/>
            <a:ext cx="633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x=1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y=7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68248" y="2394412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>
                <a:solidFill>
                  <a:srgbClr val="FF0000"/>
                </a:solidFill>
              </a:rPr>
              <a:t>)=(1,7)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24736" y="640548"/>
            <a:ext cx="2630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400" dirty="0">
                <a:solidFill>
                  <a:prstClr val="black"/>
                </a:solidFill>
              </a:rPr>
              <a:t>①の</a:t>
            </a:r>
            <a:r>
              <a:rPr lang="en-US" altLang="ja-JP" sz="2400" dirty="0">
                <a:solidFill>
                  <a:prstClr val="black"/>
                </a:solidFill>
              </a:rPr>
              <a:t>―</a:t>
            </a:r>
            <a:r>
              <a:rPr lang="ja-JP" altLang="en-US" sz="2400" dirty="0" err="1">
                <a:solidFill>
                  <a:prstClr val="black"/>
                </a:solidFill>
              </a:rPr>
              <a:t>ｘ</a:t>
            </a:r>
            <a:r>
              <a:rPr lang="ja-JP" altLang="en-US" sz="2400" dirty="0">
                <a:solidFill>
                  <a:prstClr val="black"/>
                </a:solidFill>
              </a:rPr>
              <a:t>を</a:t>
            </a:r>
            <a:r>
              <a:rPr lang="ja-JP" altLang="en-US" sz="2400" dirty="0">
                <a:solidFill>
                  <a:srgbClr val="FF0000"/>
                </a:solidFill>
              </a:rPr>
              <a:t>移項</a:t>
            </a:r>
            <a:r>
              <a:rPr lang="ja-JP" altLang="en-US" sz="2400" dirty="0">
                <a:solidFill>
                  <a:prstClr val="black"/>
                </a:solidFill>
              </a:rPr>
              <a:t>して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862983" y="11175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  <a:r>
              <a:rPr kumimoji="1" lang="en-US" altLang="ja-JP" dirty="0"/>
              <a:t>´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25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2"/>
    </mc:Choice>
    <mc:Fallback xmlns="">
      <p:transition spd="slow" advTm="450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uiExpand="1" build="p"/>
      <p:bldP spid="33" grpId="0" build="p"/>
      <p:bldP spid="34" grpId="0" animBg="1"/>
      <p:bldP spid="35" grpId="0"/>
      <p:bldP spid="36" grpId="0"/>
      <p:bldP spid="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212644" y="103452"/>
            <a:ext cx="2189121" cy="5486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</a:rPr>
              <a:t>考えてみよう</a:t>
            </a:r>
          </a:p>
        </p:txBody>
      </p:sp>
      <p:sp>
        <p:nvSpPr>
          <p:cNvPr id="14" name="左中かっこ 13"/>
          <p:cNvSpPr/>
          <p:nvPr/>
        </p:nvSpPr>
        <p:spPr>
          <a:xfrm>
            <a:off x="237591" y="947809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338548" y="883921"/>
            <a:ext cx="1894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４ｘ－５ｙ＝３　</a:t>
            </a:r>
            <a:endParaRPr lang="en-US" altLang="ja-JP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97014" y="1427194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５ｙ＝８ｘ－１１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3491880" y="1358131"/>
            <a:ext cx="396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４ｘ－（８ｘ－１１）＝３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 ４ｘ－８ｘ＋１１＝３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　　　　　　 　－４ｘ＝－８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　　　　　　　　ｘ＝２</a:t>
            </a:r>
            <a:endParaRPr lang="en-US" altLang="ja-JP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01765" y="9300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01765" y="14962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71980" y="3063496"/>
            <a:ext cx="230543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これを②に代入して</a:t>
            </a:r>
            <a:endParaRPr lang="en-US" altLang="ja-JP" sz="2000" dirty="0"/>
          </a:p>
          <a:p>
            <a:r>
              <a:rPr lang="ja-JP" altLang="en-US" sz="2400" dirty="0"/>
              <a:t>５ｙ＝１６－１１</a:t>
            </a:r>
            <a:endParaRPr lang="en-US" altLang="ja-JP" sz="2400" dirty="0"/>
          </a:p>
          <a:p>
            <a:r>
              <a:rPr lang="ja-JP" altLang="en-US" sz="2400" dirty="0"/>
              <a:t>５ｙ</a:t>
            </a:r>
            <a:r>
              <a:rPr kumimoji="1" lang="ja-JP" altLang="en-US" sz="2400" dirty="0"/>
              <a:t>＝５</a:t>
            </a:r>
            <a:endParaRPr kumimoji="1" lang="en-US" altLang="ja-JP" sz="2400" dirty="0"/>
          </a:p>
          <a:p>
            <a:r>
              <a:rPr lang="ja-JP" altLang="en-US" sz="2400" dirty="0"/>
              <a:t>　ｙ＝１</a:t>
            </a:r>
            <a:endParaRPr kumimoji="1" lang="ja-JP" altLang="en-US" sz="2400" dirty="0"/>
          </a:p>
        </p:txBody>
      </p:sp>
      <p:sp>
        <p:nvSpPr>
          <p:cNvPr id="34" name="左中かっこ 33"/>
          <p:cNvSpPr/>
          <p:nvPr/>
        </p:nvSpPr>
        <p:spPr>
          <a:xfrm>
            <a:off x="7098891" y="3987654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299733" y="3866539"/>
            <a:ext cx="633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x=2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y=1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18730" y="4225133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>
                <a:solidFill>
                  <a:srgbClr val="FF0000"/>
                </a:solidFill>
              </a:rPr>
              <a:t>)=(</a:t>
            </a:r>
            <a:r>
              <a:rPr lang="en-US" altLang="ja-JP" sz="2400" dirty="0">
                <a:solidFill>
                  <a:srgbClr val="FF0000"/>
                </a:solidFill>
              </a:rPr>
              <a:t>2</a:t>
            </a:r>
            <a:r>
              <a:rPr kumimoji="1" lang="en-US" altLang="ja-JP" sz="2400" dirty="0">
                <a:solidFill>
                  <a:srgbClr val="FF0000"/>
                </a:solidFill>
              </a:rPr>
              <a:t>,1)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24736" y="786809"/>
            <a:ext cx="4015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400" dirty="0">
                <a:solidFill>
                  <a:prstClr val="black"/>
                </a:solidFill>
              </a:rPr>
              <a:t>②の</a:t>
            </a:r>
            <a:r>
              <a:rPr lang="ja-JP" altLang="en-US" sz="2400" dirty="0">
                <a:solidFill>
                  <a:srgbClr val="FF0000"/>
                </a:solidFill>
              </a:rPr>
              <a:t>８ｘ</a:t>
            </a:r>
            <a:r>
              <a:rPr lang="en-US" altLang="ja-JP" sz="2400" dirty="0">
                <a:solidFill>
                  <a:srgbClr val="FF0000"/>
                </a:solidFill>
              </a:rPr>
              <a:t>―</a:t>
            </a:r>
            <a:r>
              <a:rPr lang="ja-JP" altLang="en-US" sz="2400" dirty="0">
                <a:solidFill>
                  <a:srgbClr val="FF0000"/>
                </a:solidFill>
              </a:rPr>
              <a:t>１１</a:t>
            </a:r>
            <a:r>
              <a:rPr lang="ja-JP" altLang="en-US" sz="2400" dirty="0">
                <a:solidFill>
                  <a:prstClr val="black"/>
                </a:solidFill>
              </a:rPr>
              <a:t>を①の</a:t>
            </a:r>
            <a:r>
              <a:rPr lang="ja-JP" altLang="en-US" sz="2400" dirty="0">
                <a:solidFill>
                  <a:srgbClr val="FF0000"/>
                </a:solidFill>
              </a:rPr>
              <a:t>５ｙ</a:t>
            </a:r>
            <a:r>
              <a:rPr lang="ja-JP" altLang="en-US" sz="2400" dirty="0">
                <a:solidFill>
                  <a:prstClr val="black"/>
                </a:solidFill>
              </a:rPr>
              <a:t>に代入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572367" y="146959"/>
            <a:ext cx="6351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400" dirty="0"/>
              <a:t>このような連立方程式はどのように解きますか。</a:t>
            </a:r>
            <a:endParaRPr lang="en-US" altLang="ja-JP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59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42"/>
    </mc:Choice>
    <mc:Fallback xmlns="">
      <p:transition spd="slow" advTm="704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33" grpId="0" build="p"/>
      <p:bldP spid="34" grpId="0" animBg="1"/>
      <p:bldP spid="35" grpId="0"/>
      <p:bldP spid="36" grpId="0"/>
      <p:bldP spid="7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212644" y="103452"/>
            <a:ext cx="2189121" cy="5486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</a:rPr>
              <a:t>考えてみよう</a:t>
            </a:r>
          </a:p>
        </p:txBody>
      </p:sp>
      <p:sp>
        <p:nvSpPr>
          <p:cNvPr id="14" name="左中かっこ 13"/>
          <p:cNvSpPr/>
          <p:nvPr/>
        </p:nvSpPr>
        <p:spPr>
          <a:xfrm>
            <a:off x="237591" y="947809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338548" y="883921"/>
            <a:ext cx="1894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４ｘ－５ｙ＝３　</a:t>
            </a:r>
            <a:endParaRPr lang="en-US" altLang="ja-JP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97014" y="1427194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５ｙ＝８ｘ－１１</a:t>
            </a:r>
            <a:endParaRPr lang="en-US" altLang="ja-JP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01765" y="9300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01765" y="14962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572367" y="146959"/>
            <a:ext cx="6351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400" dirty="0"/>
              <a:t>このような連立方程式はどのように解きますか。</a:t>
            </a:r>
            <a:endParaRPr lang="en-US" altLang="ja-JP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82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42"/>
    </mc:Choice>
    <mc:Fallback xmlns="">
      <p:transition spd="slow" advTm="704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264696" cy="93610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/>
              <a:t>これまでに調べたことから・・・２つの二元一次方程式の組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2996952"/>
            <a:ext cx="8748464" cy="255314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の両方の式に当てはまる</a:t>
            </a:r>
            <a:r>
              <a:rPr kumimoji="1" lang="ja-JP" altLang="en-US" dirty="0" err="1"/>
              <a:t>ｘ</a:t>
            </a:r>
            <a:r>
              <a:rPr kumimoji="1" lang="ja-JP" altLang="en-US" dirty="0"/>
              <a:t>、</a:t>
            </a:r>
            <a:r>
              <a:rPr kumimoji="1" lang="ja-JP" altLang="en-US" dirty="0" err="1"/>
              <a:t>ｙ</a:t>
            </a:r>
            <a:r>
              <a:rPr kumimoji="1" lang="ja-JP" altLang="en-US" dirty="0"/>
              <a:t>の値の組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sz="4000" dirty="0">
                <a:solidFill>
                  <a:srgbClr val="FF0000"/>
                </a:solidFill>
              </a:rPr>
              <a:t>（２３，１２）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が得られる。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解を求めることを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405556" y="1313598"/>
            <a:ext cx="403829" cy="1391840"/>
          </a:xfrm>
          <a:prstGeom prst="leftBrace">
            <a:avLst>
              <a:gd name="adj1" fmla="val 35107"/>
              <a:gd name="adj2" fmla="val 5098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09385" y="1228130"/>
            <a:ext cx="39853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/>
              <a:t>ｘ＋２ｙ＝４７　・・・①</a:t>
            </a:r>
            <a:endParaRPr lang="en-US" altLang="ja-JP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1115616" y="2059107"/>
            <a:ext cx="36695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/>
              <a:t>ｘ＋ｙ＝３５　・・・②</a:t>
            </a:r>
            <a:endParaRPr lang="en-US" altLang="ja-JP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8758" y="1520518"/>
            <a:ext cx="274947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連立方程式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48290" y="3645024"/>
            <a:ext cx="305724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連立方程式の解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48289" y="4914608"/>
            <a:ext cx="323999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連立方程式を解く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418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44"/>
    </mc:Choice>
    <mc:Fallback xmlns="">
      <p:transition spd="slow" advTm="431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517" y="0"/>
            <a:ext cx="9128563" cy="165618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/>
              <a:t>みかん</a:t>
            </a:r>
            <a:r>
              <a:rPr lang="ja-JP" altLang="en-US" sz="3600" dirty="0"/>
              <a:t>３</a:t>
            </a:r>
            <a:r>
              <a:rPr kumimoji="1" lang="ja-JP" altLang="en-US" sz="3600" dirty="0"/>
              <a:t>個とリンゴ１個の代金は</a:t>
            </a:r>
            <a:r>
              <a:rPr lang="ja-JP" altLang="en-US" sz="3600" dirty="0"/>
              <a:t>２４０</a:t>
            </a:r>
            <a:r>
              <a:rPr kumimoji="1" lang="ja-JP" altLang="en-US" sz="3600" dirty="0"/>
              <a:t>円。みかん１個とリンゴ１個の代金は１３０円です。このとき、みかん１個とリンゴ１個の値段はそれぞれいくらでしょうか？</a:t>
            </a:r>
          </a:p>
        </p:txBody>
      </p:sp>
      <p:pic>
        <p:nvPicPr>
          <p:cNvPr id="1026" name="Picture 2" descr="C:\Users\teacher\AppData\Local\Microsoft\Windows\Temporary Internet Files\Content.IE5\4IEGVB0E\clipart026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0" y="1696039"/>
            <a:ext cx="462074" cy="46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acher\AppData\Local\Microsoft\Windows\Temporary Internet Files\Content.IE5\0VCLDP3F\sgi01a2014100804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00" y="1588311"/>
            <a:ext cx="591642" cy="59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eacher\AppData\Local\Microsoft\Windows\Temporary Internet Files\Content.IE5\4IEGVB0E\clipart026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72" y="1696037"/>
            <a:ext cx="462074" cy="46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eacher\AppData\Local\Microsoft\Windows\Temporary Internet Files\Content.IE5\4IEGVB0E\clipart026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721" y="1696037"/>
            <a:ext cx="462074" cy="46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792463" y="158831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39060" y="15751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＝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26143" y="1636726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２４０</a:t>
            </a:r>
          </a:p>
        </p:txBody>
      </p:sp>
      <p:pic>
        <p:nvPicPr>
          <p:cNvPr id="26" name="Picture 3" descr="C:\Users\teacher\AppData\Local\Microsoft\Windows\Temporary Internet Files\Content.IE5\0VCLDP3F\sgi01a2014100804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27" y="2283055"/>
            <a:ext cx="591646" cy="59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teacher\AppData\Local\Microsoft\Windows\Temporary Internet Files\Content.IE5\4IEGVB0E\clipart026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215" y="2391007"/>
            <a:ext cx="462074" cy="46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1789800" y="234542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＋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39059" y="228330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09304" y="2331694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１３０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86206" y="2997916"/>
            <a:ext cx="418888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-26029" y="2459627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/>
              <a:t>ー</a:t>
            </a:r>
            <a:endParaRPr kumimoji="1" lang="ja-JP" altLang="en-US" sz="3200" dirty="0"/>
          </a:p>
        </p:txBody>
      </p:sp>
      <p:pic>
        <p:nvPicPr>
          <p:cNvPr id="33" name="Picture 2" descr="C:\Users\teacher\AppData\Local\Microsoft\Windows\Temporary Internet Files\Content.IE5\4IEGVB0E\clipart026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07" y="3177609"/>
            <a:ext cx="466373" cy="47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eacher\AppData\Local\Microsoft\Windows\Temporary Internet Files\Content.IE5\4IEGVB0E\clipart026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08" y="3182854"/>
            <a:ext cx="466373" cy="47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2974594" y="296819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＝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44840" y="3013329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１１０</a:t>
            </a:r>
          </a:p>
        </p:txBody>
      </p:sp>
      <p:pic>
        <p:nvPicPr>
          <p:cNvPr id="37" name="Picture 2" descr="C:\Users\teacher\AppData\Local\Microsoft\Windows\Temporary Internet Files\Content.IE5\4IEGVB0E\clipart026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22" y="3729481"/>
            <a:ext cx="501830" cy="50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2972024" y="36233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＝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822797" y="3690222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５５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947816" y="23895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＋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75313" y="238470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＝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522973" y="2384708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２４０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941093" y="289590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＋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949359" y="292295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＝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510423" y="2865438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１３０</a:t>
            </a:r>
          </a:p>
        </p:txBody>
      </p:sp>
      <p:cxnSp>
        <p:nvCxnSpPr>
          <p:cNvPr id="55" name="直線コネクタ 54"/>
          <p:cNvCxnSpPr/>
          <p:nvPr/>
        </p:nvCxnSpPr>
        <p:spPr>
          <a:xfrm>
            <a:off x="4820872" y="3520454"/>
            <a:ext cx="36489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4715928" y="2955968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/>
              <a:t>ー</a:t>
            </a:r>
            <a:endParaRPr kumimoji="1" lang="ja-JP" altLang="en-US" sz="3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930508" y="358966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＝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468626" y="3619716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１１０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915952" y="421244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＝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737167" y="4172157"/>
            <a:ext cx="745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５５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286585" y="2356975"/>
            <a:ext cx="67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３ｘ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564280" y="2337649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ｙ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549950" y="2865438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ｘ</a:t>
            </a:r>
            <a:endParaRPr kumimoji="1" lang="ja-JP" altLang="en-US" sz="32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60447" y="2818296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ｙ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262317" y="3588587"/>
            <a:ext cx="67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２ｘ</a:t>
            </a:r>
            <a:endParaRPr kumimoji="1" lang="ja-JP" altLang="en-US" sz="32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542851" y="4150187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ｘ</a:t>
            </a:r>
            <a:endParaRPr kumimoji="1" lang="ja-JP" altLang="en-US" sz="32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45126" y="241552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）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38259" y="292295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593169" y="1505520"/>
            <a:ext cx="46746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みかん１個</a:t>
            </a:r>
            <a:r>
              <a:rPr kumimoji="1" lang="ja-JP" altLang="en-US" sz="2800" dirty="0" err="1">
                <a:solidFill>
                  <a:srgbClr val="FF0000"/>
                </a:solidFill>
              </a:rPr>
              <a:t>ｘ</a:t>
            </a:r>
            <a:r>
              <a:rPr kumimoji="1" lang="ja-JP" altLang="en-US" sz="2800" dirty="0">
                <a:solidFill>
                  <a:srgbClr val="FF0000"/>
                </a:solidFill>
              </a:rPr>
              <a:t>円、リンゴ１個ｙ円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r>
              <a:rPr kumimoji="1" lang="ja-JP" altLang="en-US" sz="2800" dirty="0">
                <a:solidFill>
                  <a:srgbClr val="FF0000"/>
                </a:solidFill>
              </a:rPr>
              <a:t>とすると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482884" y="235940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①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470626" y="285624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②</a:t>
            </a:r>
            <a:endParaRPr kumimoji="1" lang="ja-JP" altLang="en-US" sz="32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494869" y="417444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③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0454" y="4696767"/>
            <a:ext cx="256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③を②に代入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665211" y="4699901"/>
            <a:ext cx="26116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５５＋ｙ＝１３０</a:t>
            </a:r>
            <a:endParaRPr kumimoji="1" lang="en-US" altLang="ja-JP" sz="3200" dirty="0"/>
          </a:p>
          <a:p>
            <a:r>
              <a:rPr lang="ja-JP" altLang="en-US" sz="3200" dirty="0"/>
              <a:t>ｙ＝１３０－５５</a:t>
            </a:r>
            <a:endParaRPr lang="en-US" altLang="ja-JP" sz="3200" dirty="0"/>
          </a:p>
          <a:p>
            <a:r>
              <a:rPr kumimoji="1" lang="ja-JP" altLang="en-US" sz="3200" dirty="0"/>
              <a:t>ｙ＝７５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-26029" y="6269561"/>
            <a:ext cx="6238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よってこの連立方程式の解は</a:t>
            </a:r>
            <a:r>
              <a:rPr lang="ja-JP" altLang="en-US" sz="2800" dirty="0"/>
              <a:t>（５５，７５）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702275" y="3898510"/>
            <a:ext cx="1560042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/>
              <a:t>ｙ</a:t>
            </a:r>
            <a:r>
              <a:rPr kumimoji="1" lang="ja-JP" altLang="en-US" sz="3200" dirty="0"/>
              <a:t>を消去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129493" y="5436538"/>
            <a:ext cx="2829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800" dirty="0"/>
              <a:t>みかん１個５５円</a:t>
            </a:r>
            <a:endParaRPr lang="en-US" altLang="ja-JP" sz="2800" dirty="0"/>
          </a:p>
          <a:p>
            <a:pPr algn="r"/>
            <a:r>
              <a:rPr lang="ja-JP" altLang="en-US" sz="2800" dirty="0"/>
              <a:t>リンゴ１個７５円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47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439"/>
    </mc:Choice>
    <mc:Fallback xmlns="">
      <p:transition spd="slow" advTm="874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3" grpId="0"/>
      <p:bldP spid="24" grpId="0"/>
      <p:bldP spid="29" grpId="0"/>
      <p:bldP spid="30" grpId="0"/>
      <p:bldP spid="31" grpId="0"/>
      <p:bldP spid="32" grpId="0"/>
      <p:bldP spid="35" grpId="0"/>
      <p:bldP spid="36" grpId="0"/>
      <p:bldP spid="38" grpId="0"/>
      <p:bldP spid="39" grpId="0"/>
      <p:bldP spid="47" grpId="0"/>
      <p:bldP spid="48" grpId="0"/>
      <p:bldP spid="49" grpId="0"/>
      <p:bldP spid="52" grpId="0"/>
      <p:bldP spid="53" grpId="0"/>
      <p:bldP spid="54" grpId="0"/>
      <p:bldP spid="56" grpId="0"/>
      <p:bldP spid="59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72" grpId="0"/>
      <p:bldP spid="73" grpId="0"/>
      <p:bldP spid="68" grpId="0"/>
      <p:bldP spid="75" grpId="0"/>
      <p:bldP spid="69" grpId="0"/>
      <p:bldP spid="70" grpId="0"/>
      <p:bldP spid="78" grpId="0"/>
      <p:bldP spid="79" grpId="0"/>
      <p:bldP spid="80" grpId="0"/>
      <p:bldP spid="81" grpId="0" build="p"/>
      <p:bldP spid="82" grpId="0"/>
      <p:bldP spid="71" grpId="0" animBg="1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54868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dirty="0"/>
              <a:t>問１　左辺どうし、右辺どうしをそれぞれひいて解きなさい。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651876" y="625279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" name="正方形/長方形 4"/>
          <p:cNvSpPr/>
          <p:nvPr/>
        </p:nvSpPr>
        <p:spPr>
          <a:xfrm>
            <a:off x="1026829" y="549840"/>
            <a:ext cx="1312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ｘ＋ｙ＝５　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975482" y="1122385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ｘ－３ｙ＝－３</a:t>
            </a:r>
            <a:endParaRPr lang="en-US" altLang="ja-JP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16343" y="6138579"/>
            <a:ext cx="1723549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</a:rPr>
              <a:t>加減法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9306" y="6334780"/>
            <a:ext cx="715292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たすかひくかで一つの文字を消去して解く方法</a:t>
            </a:r>
          </a:p>
        </p:txBody>
      </p:sp>
      <p:sp>
        <p:nvSpPr>
          <p:cNvPr id="21" name="左中かっこ 20"/>
          <p:cNvSpPr/>
          <p:nvPr/>
        </p:nvSpPr>
        <p:spPr>
          <a:xfrm>
            <a:off x="4748862" y="607558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2" name="正方形/長方形 21"/>
          <p:cNvSpPr/>
          <p:nvPr/>
        </p:nvSpPr>
        <p:spPr>
          <a:xfrm>
            <a:off x="4947317" y="549840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２ｘ－ｙ＝－１　</a:t>
            </a:r>
            <a:endParaRPr lang="en-US" altLang="ja-JP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947317" y="1083913"/>
            <a:ext cx="1840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４ｘ－ｙ＝－３</a:t>
            </a:r>
            <a:endParaRPr lang="en-US" altLang="ja-JP" sz="2400" dirty="0"/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90809" y="3010417"/>
            <a:ext cx="9036496" cy="562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/>
              <a:t>問２　左辺どうし、右辺どうしをそれぞれたして解きなさい。</a:t>
            </a:r>
          </a:p>
        </p:txBody>
      </p:sp>
      <p:sp>
        <p:nvSpPr>
          <p:cNvPr id="25" name="左中かっこ 24"/>
          <p:cNvSpPr/>
          <p:nvPr/>
        </p:nvSpPr>
        <p:spPr>
          <a:xfrm>
            <a:off x="629316" y="3608130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6" name="正方形/長方形 25"/>
          <p:cNvSpPr/>
          <p:nvPr/>
        </p:nvSpPr>
        <p:spPr>
          <a:xfrm>
            <a:off x="981660" y="3550412"/>
            <a:ext cx="1737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２ｘ＋ｙ＝７　</a:t>
            </a:r>
            <a:endParaRPr lang="en-US" altLang="ja-JP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001814" y="4051192"/>
            <a:ext cx="1742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５ｘ－ｙ＝１４</a:t>
            </a:r>
            <a:endParaRPr lang="en-US" altLang="ja-JP" sz="2400" dirty="0"/>
          </a:p>
        </p:txBody>
      </p:sp>
      <p:sp>
        <p:nvSpPr>
          <p:cNvPr id="28" name="左中かっこ 27"/>
          <p:cNvSpPr/>
          <p:nvPr/>
        </p:nvSpPr>
        <p:spPr>
          <a:xfrm>
            <a:off x="4726302" y="3590409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9" name="正方形/長方形 28"/>
          <p:cNvSpPr/>
          <p:nvPr/>
        </p:nvSpPr>
        <p:spPr>
          <a:xfrm>
            <a:off x="4924757" y="3532691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－ｘ＋３ｙ＝４　</a:t>
            </a:r>
            <a:endParaRPr lang="en-US" altLang="ja-JP" sz="2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5224213" y="4051193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ｘ－４ｙ＝－５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52519" y="1656079"/>
            <a:ext cx="1733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ｘ＋　ｙ＝５　</a:t>
            </a:r>
            <a:endParaRPr lang="en-US" altLang="ja-JP" sz="2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40827" y="1946720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ｘ－３ｙ＝－３</a:t>
            </a:r>
            <a:endParaRPr lang="en-US" altLang="ja-JP" sz="2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178326" y="2365525"/>
            <a:ext cx="22073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52437" y="20521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39" y="20521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－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150933" y="2319358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４ｙ＝８</a:t>
            </a:r>
            <a:endParaRPr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6050" y="6075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16050" y="11737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338069" y="2582109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ｙ＝２</a:t>
            </a:r>
            <a:endParaRPr lang="en-US" altLang="ja-JP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57138" y="267444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・・・③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38012" y="1623554"/>
            <a:ext cx="15231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③を①に代入</a:t>
            </a:r>
            <a:endParaRPr kumimoji="1" lang="en-US" altLang="ja-JP" dirty="0"/>
          </a:p>
          <a:p>
            <a:r>
              <a:rPr lang="ja-JP" altLang="en-US" sz="2400" dirty="0"/>
              <a:t>ｘ＋２＝５</a:t>
            </a:r>
            <a:endParaRPr lang="en-US" altLang="ja-JP" sz="2400" dirty="0"/>
          </a:p>
          <a:p>
            <a:r>
              <a:rPr kumimoji="1" lang="ja-JP" altLang="en-US" sz="2400" dirty="0"/>
              <a:t>　　  ｘ＝３</a:t>
            </a:r>
          </a:p>
        </p:txBody>
      </p:sp>
      <p:sp>
        <p:nvSpPr>
          <p:cNvPr id="36" name="左中かっこ 35"/>
          <p:cNvSpPr/>
          <p:nvPr/>
        </p:nvSpPr>
        <p:spPr>
          <a:xfrm>
            <a:off x="3998053" y="2117744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15355" y="1988326"/>
            <a:ext cx="633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x=3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y=2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20653" y="270198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>
                <a:solidFill>
                  <a:srgbClr val="FF0000"/>
                </a:solidFill>
              </a:rPr>
              <a:t>)=(3,2)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224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49"/>
    </mc:Choice>
    <mc:Fallback xmlns="">
      <p:transition spd="slow" advTm="54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8" grpId="0"/>
      <p:bldP spid="19" grpId="0"/>
      <p:bldP spid="7" grpId="0"/>
      <p:bldP spid="10" grpId="0"/>
      <p:bldP spid="31" grpId="0"/>
      <p:bldP spid="33" grpId="0"/>
      <p:bldP spid="34" grpId="0"/>
      <p:bldP spid="35" grpId="0" build="p"/>
      <p:bldP spid="36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54868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dirty="0"/>
              <a:t>問３　次の連立方程式を加減法で解きなさい。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328270" y="643127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" name="正方形/長方形 4"/>
          <p:cNvSpPr/>
          <p:nvPr/>
        </p:nvSpPr>
        <p:spPr>
          <a:xfrm>
            <a:off x="560188" y="585919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６ｘ</a:t>
            </a:r>
            <a:r>
              <a:rPr lang="ja-JP" altLang="en-US" sz="2400" dirty="0" smtClean="0"/>
              <a:t>－　ｙ</a:t>
            </a:r>
            <a:r>
              <a:rPr lang="ja-JP" altLang="en-US" sz="2400" dirty="0"/>
              <a:t>＝</a:t>
            </a:r>
            <a:r>
              <a:rPr lang="ja-JP" altLang="en-US" sz="2400" dirty="0" smtClean="0"/>
              <a:t>２２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546880" y="1140233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６ｘ＋５ｙ＝－２</a:t>
            </a:r>
            <a:endParaRPr lang="en-US" altLang="ja-JP" sz="2400" dirty="0"/>
          </a:p>
        </p:txBody>
      </p:sp>
      <p:sp>
        <p:nvSpPr>
          <p:cNvPr id="21" name="左中かっこ 20"/>
          <p:cNvSpPr/>
          <p:nvPr/>
        </p:nvSpPr>
        <p:spPr>
          <a:xfrm>
            <a:off x="3630887" y="623411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2" name="正方形/長方形 21"/>
          <p:cNvSpPr/>
          <p:nvPr/>
        </p:nvSpPr>
        <p:spPr>
          <a:xfrm>
            <a:off x="3773237" y="565693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３ｘ－２ｙ＝１９　</a:t>
            </a:r>
            <a:endParaRPr lang="en-US" altLang="ja-JP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3822128" y="1099765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５ｘ＋２ｙ＝２１</a:t>
            </a:r>
            <a:endParaRPr lang="en-US" altLang="ja-JP" sz="2400" dirty="0"/>
          </a:p>
        </p:txBody>
      </p:sp>
      <p:sp>
        <p:nvSpPr>
          <p:cNvPr id="25" name="左中かっこ 24"/>
          <p:cNvSpPr/>
          <p:nvPr/>
        </p:nvSpPr>
        <p:spPr>
          <a:xfrm>
            <a:off x="6572332" y="659215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6" name="正方形/長方形 25"/>
          <p:cNvSpPr/>
          <p:nvPr/>
        </p:nvSpPr>
        <p:spPr>
          <a:xfrm>
            <a:off x="6998521" y="585286"/>
            <a:ext cx="1527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ｘ＋ｙ＝６　</a:t>
            </a:r>
            <a:endParaRPr lang="en-US" altLang="ja-JP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6686154" y="1086066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－ｘ＋ｙ＝１０</a:t>
            </a:r>
            <a:endParaRPr lang="en-US" altLang="ja-JP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30184" y="1842060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６ｘ－　ｙ＝２２</a:t>
            </a:r>
            <a:endParaRPr lang="en-US" altLang="ja-JP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13967" y="2167703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６ｘ＋５ｙ</a:t>
            </a:r>
            <a:r>
              <a:rPr lang="ja-JP" altLang="en-US" sz="2400" dirty="0"/>
              <a:t>＝</a:t>
            </a:r>
            <a:r>
              <a:rPr lang="ja-JP" altLang="en-US" sz="2400" dirty="0" smtClean="0"/>
              <a:t>－２</a:t>
            </a:r>
            <a:endParaRPr lang="en-US" altLang="ja-JP" sz="2400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156462" y="2586508"/>
            <a:ext cx="22073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30573" y="22731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304" y="22381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－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881690" y="2586508"/>
            <a:ext cx="1582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－６ｙ＝２４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371152" y="3037959"/>
            <a:ext cx="1162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</a:t>
            </a:r>
            <a:r>
              <a:rPr lang="ja-JP" altLang="en-US" sz="2400" dirty="0" smtClean="0"/>
              <a:t>＝－４</a:t>
            </a:r>
            <a:endParaRPr lang="en-US" altLang="ja-JP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85729" y="309114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・・・③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504" y="3671904"/>
            <a:ext cx="31769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③</a:t>
            </a:r>
            <a:r>
              <a:rPr kumimoji="1" lang="ja-JP" altLang="en-US" dirty="0" smtClean="0"/>
              <a:t>を②に</a:t>
            </a:r>
            <a:r>
              <a:rPr kumimoji="1" lang="ja-JP" altLang="en-US" dirty="0"/>
              <a:t>代入</a:t>
            </a:r>
            <a:endParaRPr kumimoji="1" lang="en-US" altLang="ja-JP" dirty="0"/>
          </a:p>
          <a:p>
            <a:r>
              <a:rPr lang="ja-JP" altLang="en-US" sz="2000" dirty="0" smtClean="0"/>
              <a:t>６ｘ＋５</a:t>
            </a:r>
            <a:r>
              <a:rPr lang="en-US" altLang="ja-JP" sz="2000" dirty="0" smtClean="0"/>
              <a:t>×</a:t>
            </a:r>
            <a:r>
              <a:rPr lang="ja-JP" altLang="en-US" sz="2000" dirty="0" smtClean="0"/>
              <a:t>（－４）＝－２</a:t>
            </a:r>
            <a:endParaRPr lang="en-US" altLang="ja-JP" sz="2000" dirty="0"/>
          </a:p>
          <a:p>
            <a:r>
              <a:rPr kumimoji="1" lang="ja-JP" altLang="en-US" sz="2000" dirty="0"/>
              <a:t>　　  </a:t>
            </a:r>
            <a:r>
              <a:rPr kumimoji="1" lang="ja-JP" altLang="en-US" sz="2000" dirty="0" smtClean="0"/>
              <a:t>　　　　　６ｘ＝－２＋２０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６ｘ＝１８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ｘ＝３</a:t>
            </a:r>
            <a:endParaRPr kumimoji="1" lang="ja-JP" altLang="en-US" sz="2000" dirty="0"/>
          </a:p>
        </p:txBody>
      </p:sp>
      <p:sp>
        <p:nvSpPr>
          <p:cNvPr id="24" name="左中かっこ 23"/>
          <p:cNvSpPr/>
          <p:nvPr/>
        </p:nvSpPr>
        <p:spPr>
          <a:xfrm>
            <a:off x="774418" y="6056618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76332" y="5886238"/>
            <a:ext cx="995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x=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３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>
                <a:solidFill>
                  <a:srgbClr val="FF0000"/>
                </a:solidFill>
              </a:rPr>
              <a:t>y</a:t>
            </a:r>
            <a:r>
              <a:rPr lang="en-US" altLang="ja-JP" sz="2400" dirty="0" smtClean="0">
                <a:solidFill>
                  <a:srgbClr val="FF0000"/>
                </a:solidFill>
              </a:rPr>
              <a:t>=</a:t>
            </a:r>
            <a:r>
              <a:rPr lang="ja-JP" altLang="en-US" sz="2400" dirty="0" smtClean="0">
                <a:solidFill>
                  <a:srgbClr val="FF0000"/>
                </a:solidFill>
              </a:rPr>
              <a:t>－４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504" y="5272342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)=(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３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－４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22724" y="118595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</a:t>
            </a:r>
            <a:r>
              <a:rPr kumimoji="1" lang="ja-JP" altLang="en-US" dirty="0" smtClean="0"/>
              <a:t>・②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93088" y="67812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</a:t>
            </a:r>
            <a:r>
              <a:rPr kumimoji="1" lang="ja-JP" altLang="en-US" dirty="0" smtClean="0"/>
              <a:t>・①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64333" y="64142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</a:t>
            </a:r>
            <a:r>
              <a:rPr kumimoji="1" lang="ja-JP" altLang="en-US" dirty="0" smtClean="0"/>
              <a:t>・①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664332" y="114151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</a:t>
            </a:r>
            <a:r>
              <a:rPr kumimoji="1" lang="ja-JP" altLang="en-US" dirty="0" smtClean="0"/>
              <a:t>・②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366635" y="11793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</a:t>
            </a:r>
            <a:r>
              <a:rPr kumimoji="1" lang="ja-JP" altLang="en-US" dirty="0" smtClean="0"/>
              <a:t>・②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362485" y="63270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</a:t>
            </a:r>
            <a:r>
              <a:rPr kumimoji="1" lang="ja-JP" altLang="en-US" dirty="0" smtClean="0"/>
              <a:t>・①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3764645" y="1861503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３</a:t>
            </a:r>
            <a:r>
              <a:rPr lang="ja-JP" altLang="en-US" sz="2400" dirty="0" smtClean="0"/>
              <a:t>ｘ－２ｙ＝１９</a:t>
            </a:r>
            <a:endParaRPr lang="en-US" altLang="ja-JP" sz="2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3799724" y="2187146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</a:t>
            </a:r>
            <a:r>
              <a:rPr lang="ja-JP" altLang="en-US" sz="2400" dirty="0" smtClean="0"/>
              <a:t>ｘ＋２ｙ＝２１</a:t>
            </a:r>
            <a:endParaRPr lang="en-US" altLang="ja-JP" sz="24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3393328" y="2605951"/>
            <a:ext cx="22073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567439" y="22926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47170" y="225761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＋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4468062" y="2622274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８</a:t>
            </a:r>
            <a:r>
              <a:rPr lang="ja-JP" altLang="en-US" sz="2400" dirty="0"/>
              <a:t>ｘ</a:t>
            </a:r>
            <a:r>
              <a:rPr lang="ja-JP" altLang="en-US" sz="2400" dirty="0" smtClean="0"/>
              <a:t>＝４０</a:t>
            </a:r>
            <a:endParaRPr lang="en-US" altLang="ja-JP" sz="2400" dirty="0"/>
          </a:p>
        </p:txBody>
      </p:sp>
      <p:sp>
        <p:nvSpPr>
          <p:cNvPr id="42" name="正方形/長方形 41"/>
          <p:cNvSpPr/>
          <p:nvPr/>
        </p:nvSpPr>
        <p:spPr>
          <a:xfrm>
            <a:off x="4757899" y="3057402"/>
            <a:ext cx="862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ｘ＝５</a:t>
            </a:r>
            <a:endParaRPr lang="en-US" altLang="ja-JP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22595" y="311059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・・・③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454919" y="3647802"/>
            <a:ext cx="25857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③</a:t>
            </a:r>
            <a:r>
              <a:rPr kumimoji="1" lang="ja-JP" altLang="en-US" dirty="0" smtClean="0"/>
              <a:t>を②に</a:t>
            </a:r>
            <a:r>
              <a:rPr kumimoji="1" lang="ja-JP" altLang="en-US" dirty="0"/>
              <a:t>代入</a:t>
            </a:r>
            <a:endParaRPr kumimoji="1" lang="en-US" altLang="ja-JP" dirty="0"/>
          </a:p>
          <a:p>
            <a:r>
              <a:rPr lang="ja-JP" altLang="en-US" sz="2000" dirty="0" smtClean="0"/>
              <a:t>５</a:t>
            </a:r>
            <a:r>
              <a:rPr lang="en-US" altLang="ja-JP" sz="2000" dirty="0" smtClean="0"/>
              <a:t>×</a:t>
            </a:r>
            <a:r>
              <a:rPr lang="ja-JP" altLang="en-US" sz="2000" dirty="0" smtClean="0"/>
              <a:t>５＋２ｙ＝２１</a:t>
            </a:r>
            <a:endParaRPr lang="en-US" altLang="ja-JP" sz="2000" dirty="0"/>
          </a:p>
          <a:p>
            <a:r>
              <a:rPr kumimoji="1" lang="ja-JP" altLang="en-US" sz="2000" dirty="0"/>
              <a:t>　　  </a:t>
            </a:r>
            <a:r>
              <a:rPr kumimoji="1" lang="ja-JP" altLang="en-US" sz="2000" dirty="0" smtClean="0"/>
              <a:t>　　２ｙ＝２１－２５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　　２ｙ＝－４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</a:t>
            </a:r>
            <a:r>
              <a:rPr lang="ja-JP" altLang="en-US" sz="2000" dirty="0" smtClean="0"/>
              <a:t>ｙ</a:t>
            </a:r>
            <a:r>
              <a:rPr kumimoji="1" lang="ja-JP" altLang="en-US" sz="2000" dirty="0" smtClean="0"/>
              <a:t>＝－２</a:t>
            </a:r>
            <a:endParaRPr kumimoji="1" lang="ja-JP" altLang="en-US" sz="2000" dirty="0"/>
          </a:p>
        </p:txBody>
      </p:sp>
      <p:sp>
        <p:nvSpPr>
          <p:cNvPr id="45" name="左中かっこ 44"/>
          <p:cNvSpPr/>
          <p:nvPr/>
        </p:nvSpPr>
        <p:spPr>
          <a:xfrm>
            <a:off x="4211980" y="5998033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413894" y="5827653"/>
            <a:ext cx="688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x=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５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y=</a:t>
            </a:r>
            <a:r>
              <a:rPr lang="ja-JP" altLang="en-US" sz="2400" dirty="0" smtClean="0">
                <a:solidFill>
                  <a:srgbClr val="FF0000"/>
                </a:solidFill>
              </a:rPr>
              <a:t>２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586182" y="5272342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)=(</a:t>
            </a:r>
            <a:r>
              <a:rPr lang="ja-JP" altLang="en-US" sz="2400" dirty="0">
                <a:solidFill>
                  <a:srgbClr val="FF0000"/>
                </a:solidFill>
              </a:rPr>
              <a:t>５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－２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891120" y="1835618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ｘ＋ｙ＝６</a:t>
            </a:r>
            <a:endParaRPr lang="en-US" altLang="ja-JP" sz="2400" dirty="0"/>
          </a:p>
        </p:txBody>
      </p:sp>
      <p:sp>
        <p:nvSpPr>
          <p:cNvPr id="49" name="正方形/長方形 48"/>
          <p:cNvSpPr/>
          <p:nvPr/>
        </p:nvSpPr>
        <p:spPr>
          <a:xfrm>
            <a:off x="6681741" y="2161261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/>
              <a:t>―</a:t>
            </a:r>
            <a:r>
              <a:rPr lang="ja-JP" altLang="en-US" sz="2400" dirty="0" smtClean="0"/>
              <a:t>ｘ＋ｙ＝１０</a:t>
            </a:r>
            <a:endParaRPr lang="en-US" altLang="ja-JP" sz="2400" dirty="0"/>
          </a:p>
        </p:txBody>
      </p:sp>
      <p:cxnSp>
        <p:nvCxnSpPr>
          <p:cNvPr id="50" name="直線コネクタ 49"/>
          <p:cNvCxnSpPr/>
          <p:nvPr/>
        </p:nvCxnSpPr>
        <p:spPr>
          <a:xfrm>
            <a:off x="6204813" y="2580066"/>
            <a:ext cx="22073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378924" y="22667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）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126360" y="22496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＋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7220898" y="2580066"/>
            <a:ext cx="1274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</a:t>
            </a:r>
            <a:r>
              <a:rPr lang="ja-JP" altLang="en-US" sz="2400" dirty="0" smtClean="0"/>
              <a:t>ｙ＝１６</a:t>
            </a:r>
            <a:endParaRPr lang="en-US" altLang="ja-JP" sz="2400" dirty="0"/>
          </a:p>
        </p:txBody>
      </p:sp>
      <p:sp>
        <p:nvSpPr>
          <p:cNvPr id="54" name="正方形/長方形 53"/>
          <p:cNvSpPr/>
          <p:nvPr/>
        </p:nvSpPr>
        <p:spPr>
          <a:xfrm>
            <a:off x="7458672" y="2948569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</a:t>
            </a:r>
            <a:r>
              <a:rPr lang="ja-JP" altLang="en-US" sz="2400" dirty="0" smtClean="0"/>
              <a:t>＝８</a:t>
            </a:r>
            <a:endParaRPr lang="en-US" altLang="ja-JP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313393" y="30186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・・・③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755390" y="3735877"/>
            <a:ext cx="19388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③</a:t>
            </a:r>
            <a:r>
              <a:rPr kumimoji="1" lang="ja-JP" altLang="en-US" dirty="0" smtClean="0"/>
              <a:t>を①に</a:t>
            </a:r>
            <a:r>
              <a:rPr kumimoji="1" lang="ja-JP" altLang="en-US" dirty="0"/>
              <a:t>代入</a:t>
            </a:r>
            <a:endParaRPr kumimoji="1" lang="en-US" altLang="ja-JP" dirty="0"/>
          </a:p>
          <a:p>
            <a:r>
              <a:rPr lang="ja-JP" altLang="en-US" sz="2000" dirty="0" smtClean="0"/>
              <a:t>ｘ＋８＝６</a:t>
            </a:r>
            <a:endParaRPr lang="en-US" altLang="ja-JP" sz="2000" dirty="0"/>
          </a:p>
          <a:p>
            <a:r>
              <a:rPr kumimoji="1" lang="ja-JP" altLang="en-US" sz="2000" dirty="0" smtClean="0"/>
              <a:t>　　ｘ＝６－８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ｘ＝－２</a:t>
            </a:r>
            <a:r>
              <a:rPr kumimoji="1" lang="ja-JP" altLang="en-US" sz="2000" dirty="0" smtClean="0"/>
              <a:t>　　　　</a:t>
            </a:r>
            <a:endParaRPr kumimoji="1" lang="ja-JP" altLang="en-US" sz="2000" dirty="0"/>
          </a:p>
        </p:txBody>
      </p:sp>
      <p:sp>
        <p:nvSpPr>
          <p:cNvPr id="57" name="左中かっこ 56"/>
          <p:cNvSpPr/>
          <p:nvPr/>
        </p:nvSpPr>
        <p:spPr>
          <a:xfrm>
            <a:off x="6888780" y="6024691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090694" y="5854311"/>
            <a:ext cx="995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x=</a:t>
            </a:r>
            <a:r>
              <a:rPr lang="ja-JP" altLang="en-US" sz="2400" dirty="0" smtClean="0">
                <a:solidFill>
                  <a:srgbClr val="FF0000"/>
                </a:solidFill>
              </a:rPr>
              <a:t>－２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y=</a:t>
            </a:r>
            <a:r>
              <a:rPr lang="ja-JP" altLang="en-US" sz="2400" dirty="0">
                <a:solidFill>
                  <a:srgbClr val="FF0000"/>
                </a:solidFill>
              </a:rPr>
              <a:t>８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38199" y="5272342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)=(</a:t>
            </a:r>
            <a:r>
              <a:rPr lang="ja-JP" altLang="en-US" sz="2400" dirty="0" smtClean="0">
                <a:solidFill>
                  <a:srgbClr val="FF0000"/>
                </a:solidFill>
              </a:rPr>
              <a:t>－２，８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6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92"/>
    </mc:Choice>
    <mc:Fallback xmlns="">
      <p:transition spd="slow" advTm="18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 build="p"/>
      <p:bldP spid="24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 build="p"/>
      <p:bldP spid="45" grpId="0" animBg="1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 build="p"/>
      <p:bldP spid="57" grpId="0" animBg="1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436" y="2836180"/>
            <a:ext cx="9036496" cy="54868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dirty="0"/>
              <a:t>問４　次の連立方程式を加減法で解きなさい。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212644" y="3479308"/>
            <a:ext cx="241599" cy="687470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" name="正方形/長方形 4"/>
          <p:cNvSpPr/>
          <p:nvPr/>
        </p:nvSpPr>
        <p:spPr>
          <a:xfrm>
            <a:off x="572238" y="3366186"/>
            <a:ext cx="1737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２ｘ－ｙ＝４　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358253" y="3827446"/>
            <a:ext cx="2050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５ｘ＋３ｙ＝－１</a:t>
            </a:r>
            <a:endParaRPr lang="en-US" altLang="ja-JP" sz="2400" dirty="0"/>
          </a:p>
        </p:txBody>
      </p:sp>
      <p:sp>
        <p:nvSpPr>
          <p:cNvPr id="21" name="左中かっこ 20"/>
          <p:cNvSpPr/>
          <p:nvPr/>
        </p:nvSpPr>
        <p:spPr>
          <a:xfrm>
            <a:off x="3567819" y="3459591"/>
            <a:ext cx="191241" cy="707186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2" name="正方形/長方形 21"/>
          <p:cNvSpPr/>
          <p:nvPr/>
        </p:nvSpPr>
        <p:spPr>
          <a:xfrm>
            <a:off x="3763869" y="3351519"/>
            <a:ext cx="1737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２ｘ＋ｙ＝７　</a:t>
            </a:r>
            <a:endParaRPr lang="en-US" altLang="ja-JP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3778136" y="3805460"/>
            <a:ext cx="1532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ｘ＋４ｙ＝７</a:t>
            </a:r>
            <a:endParaRPr lang="en-US" altLang="ja-JP" sz="2400" dirty="0"/>
          </a:p>
        </p:txBody>
      </p:sp>
      <p:sp>
        <p:nvSpPr>
          <p:cNvPr id="25" name="左中かっこ 24"/>
          <p:cNvSpPr/>
          <p:nvPr/>
        </p:nvSpPr>
        <p:spPr>
          <a:xfrm>
            <a:off x="6390888" y="3456586"/>
            <a:ext cx="100957" cy="719007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6" name="正方形/長方形 25"/>
          <p:cNvSpPr/>
          <p:nvPr/>
        </p:nvSpPr>
        <p:spPr>
          <a:xfrm>
            <a:off x="6521580" y="3390719"/>
            <a:ext cx="2255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４ｘ－５ｙ＝－９　</a:t>
            </a:r>
            <a:endParaRPr lang="en-US" altLang="ja-JP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6726981" y="3805459"/>
            <a:ext cx="1532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ｘ－２ｙ＝０</a:t>
            </a:r>
            <a:endParaRPr lang="en-US" altLang="ja-JP" sz="24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4436" y="116632"/>
            <a:ext cx="4311540" cy="5486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</a:rPr>
              <a:t>どちらかの式を何倍かして</a:t>
            </a:r>
          </a:p>
        </p:txBody>
      </p:sp>
      <p:sp>
        <p:nvSpPr>
          <p:cNvPr id="14" name="左中かっこ 13"/>
          <p:cNvSpPr/>
          <p:nvPr/>
        </p:nvSpPr>
        <p:spPr>
          <a:xfrm>
            <a:off x="237591" y="801548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506801" y="737660"/>
            <a:ext cx="1868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ｘ＋２ｙ＝４　</a:t>
            </a:r>
            <a:endParaRPr lang="en-US" altLang="ja-JP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02010" y="1280933"/>
            <a:ext cx="1742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２ｘ＋３ｙ＝５</a:t>
            </a:r>
            <a:endParaRPr lang="en-US" altLang="ja-JP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489004" y="743800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２ｘ＋４ｙ＝８　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474163" y="1160074"/>
            <a:ext cx="1742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２ｘ＋３ｙ＝５</a:t>
            </a:r>
            <a:endParaRPr lang="en-US" altLang="ja-JP" sz="24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5189619" y="1589685"/>
            <a:ext cx="22073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363730" y="12763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）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36532" y="12763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－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350100" y="1543518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ｙ＝３</a:t>
            </a:r>
            <a:endParaRPr lang="en-US" altLang="ja-JP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01765" y="7838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01765" y="13500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194064" y="162173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・・・③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90067" y="1895465"/>
            <a:ext cx="19239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③を①に代入して</a:t>
            </a:r>
            <a:endParaRPr lang="en-US" altLang="ja-JP" dirty="0"/>
          </a:p>
          <a:p>
            <a:r>
              <a:rPr lang="ja-JP" altLang="en-US" sz="2400" dirty="0"/>
              <a:t>ｘ＋６＝４</a:t>
            </a:r>
            <a:endParaRPr lang="en-US" altLang="ja-JP" sz="2400" dirty="0"/>
          </a:p>
          <a:p>
            <a:r>
              <a:rPr kumimoji="1" lang="ja-JP" altLang="en-US" sz="2400" dirty="0"/>
              <a:t>　　</a:t>
            </a:r>
            <a:r>
              <a:rPr lang="ja-JP" altLang="en-US" sz="2400" dirty="0"/>
              <a:t>  </a:t>
            </a:r>
            <a:r>
              <a:rPr kumimoji="1" lang="ja-JP" altLang="en-US" sz="2400" dirty="0"/>
              <a:t>ｘ＝－２</a:t>
            </a:r>
          </a:p>
        </p:txBody>
      </p:sp>
      <p:sp>
        <p:nvSpPr>
          <p:cNvPr id="34" name="左中かっこ 33"/>
          <p:cNvSpPr/>
          <p:nvPr/>
        </p:nvSpPr>
        <p:spPr>
          <a:xfrm>
            <a:off x="7971558" y="2361895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72400" y="2240780"/>
            <a:ext cx="721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x=-2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y=3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01081" y="2495630"/>
            <a:ext cx="154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>
                <a:solidFill>
                  <a:srgbClr val="FF0000"/>
                </a:solidFill>
              </a:rPr>
              <a:t>)=(-2,3)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88965" y="801548"/>
            <a:ext cx="190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①の両辺を２倍→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94064" y="81181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  <a:r>
              <a:rPr kumimoji="1" lang="en-US" altLang="ja-JP" dirty="0"/>
              <a:t>´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9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92"/>
    </mc:Choice>
    <mc:Fallback xmlns="">
      <p:transition spd="slow" advTm="387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4" grpId="0"/>
      <p:bldP spid="28" grpId="0"/>
      <p:bldP spid="32" grpId="0"/>
      <p:bldP spid="33" grpId="0" build="p"/>
      <p:bldP spid="34" grpId="0" animBg="1"/>
      <p:bldP spid="35" grpId="0"/>
      <p:bldP spid="36" grpId="0"/>
      <p:bldP spid="7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436" y="2836180"/>
            <a:ext cx="9036496" cy="54868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dirty="0"/>
              <a:t>問５　次の連立方程式を解きなさい。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212644" y="3479308"/>
            <a:ext cx="241599" cy="687470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" name="正方形/長方形 4"/>
          <p:cNvSpPr/>
          <p:nvPr/>
        </p:nvSpPr>
        <p:spPr>
          <a:xfrm>
            <a:off x="407146" y="336578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３ｘ＋２ｙ＝８　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443299" y="3827446"/>
            <a:ext cx="1742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５ｘ－３ｙ＝７</a:t>
            </a:r>
            <a:endParaRPr lang="en-US" altLang="ja-JP" sz="2400" dirty="0"/>
          </a:p>
        </p:txBody>
      </p:sp>
      <p:sp>
        <p:nvSpPr>
          <p:cNvPr id="21" name="左中かっこ 20"/>
          <p:cNvSpPr/>
          <p:nvPr/>
        </p:nvSpPr>
        <p:spPr>
          <a:xfrm>
            <a:off x="3342719" y="3459590"/>
            <a:ext cx="191241" cy="707186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2" name="正方形/長方形 21"/>
          <p:cNvSpPr/>
          <p:nvPr/>
        </p:nvSpPr>
        <p:spPr>
          <a:xfrm>
            <a:off x="3433773" y="3351518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６ｘ＋４ｙ＝２　</a:t>
            </a:r>
            <a:endParaRPr lang="en-US" altLang="ja-JP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3433773" y="3805457"/>
            <a:ext cx="2260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７ｘ－３ｙ＝－１３</a:t>
            </a:r>
            <a:endParaRPr lang="en-US" altLang="ja-JP" sz="2400" dirty="0"/>
          </a:p>
        </p:txBody>
      </p:sp>
      <p:sp>
        <p:nvSpPr>
          <p:cNvPr id="25" name="左中かっこ 24"/>
          <p:cNvSpPr/>
          <p:nvPr/>
        </p:nvSpPr>
        <p:spPr>
          <a:xfrm>
            <a:off x="6390888" y="3456586"/>
            <a:ext cx="100957" cy="719007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6" name="正方形/長方形 25"/>
          <p:cNvSpPr/>
          <p:nvPr/>
        </p:nvSpPr>
        <p:spPr>
          <a:xfrm>
            <a:off x="6570471" y="3390719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９ｘ－２ｙ＝１１　</a:t>
            </a:r>
            <a:endParaRPr lang="en-US" altLang="ja-JP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6577643" y="3805459"/>
            <a:ext cx="1742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４ｘ－５ｙ＝９</a:t>
            </a:r>
            <a:endParaRPr lang="en-US" altLang="ja-JP" sz="24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4436" y="116632"/>
            <a:ext cx="3807484" cy="5486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</a:rPr>
              <a:t>両方の式を何倍かして</a:t>
            </a:r>
          </a:p>
        </p:txBody>
      </p:sp>
      <p:sp>
        <p:nvSpPr>
          <p:cNvPr id="14" name="左中かっこ 13"/>
          <p:cNvSpPr/>
          <p:nvPr/>
        </p:nvSpPr>
        <p:spPr>
          <a:xfrm>
            <a:off x="237591" y="801548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506801" y="737660"/>
            <a:ext cx="2048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４ｘ＋７ｙ＝－２　</a:t>
            </a:r>
            <a:endParaRPr lang="en-US" altLang="ja-JP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88257" y="1271292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６ｘ－５ｙ＝２８</a:t>
            </a:r>
            <a:endParaRPr lang="en-US" altLang="ja-JP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5501845" y="743800"/>
            <a:ext cx="2675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１２ｘ＋２１ｙ＝－６　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513771" y="1170880"/>
            <a:ext cx="2372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１２ｘ－１０ｙ＝５６</a:t>
            </a:r>
            <a:endParaRPr lang="en-US" altLang="ja-JP" sz="24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5189619" y="1589685"/>
            <a:ext cx="27187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363730" y="12763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）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36532" y="12763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－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115861" y="1553754"/>
            <a:ext cx="17924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３１ｙ＝－６２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ｙ＝－２</a:t>
            </a:r>
            <a:endParaRPr lang="en-US" altLang="ja-JP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01765" y="7838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01765" y="13500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015579" y="198592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・・・③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73492" y="1830753"/>
            <a:ext cx="418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③を①に代入して　</a:t>
            </a:r>
            <a:r>
              <a:rPr lang="ja-JP" altLang="en-US" sz="2400" dirty="0"/>
              <a:t>４ｘ－１４＝－２</a:t>
            </a:r>
            <a:endParaRPr lang="en-US" altLang="ja-JP" sz="2400" dirty="0"/>
          </a:p>
          <a:p>
            <a:r>
              <a:rPr kumimoji="1" lang="ja-JP" altLang="en-US" sz="2400" dirty="0"/>
              <a:t>　　</a:t>
            </a:r>
            <a:r>
              <a:rPr lang="ja-JP" altLang="en-US" sz="2400" dirty="0"/>
              <a:t> 　　　　　　　　　　４ </a:t>
            </a:r>
            <a:r>
              <a:rPr kumimoji="1" lang="ja-JP" altLang="en-US" sz="2400" dirty="0"/>
              <a:t>ｘ＝１２</a:t>
            </a:r>
            <a:endParaRPr kumimoji="1" lang="en-US" altLang="ja-JP" sz="2400" dirty="0"/>
          </a:p>
          <a:p>
            <a:r>
              <a:rPr lang="ja-JP" altLang="en-US" sz="2400" dirty="0"/>
              <a:t>　　　　　　　　　　　　　  ｘ＝３</a:t>
            </a:r>
            <a:endParaRPr kumimoji="1" lang="ja-JP" altLang="en-US" sz="2400" dirty="0"/>
          </a:p>
        </p:txBody>
      </p:sp>
      <p:sp>
        <p:nvSpPr>
          <p:cNvPr id="34" name="左中かっこ 33"/>
          <p:cNvSpPr/>
          <p:nvPr/>
        </p:nvSpPr>
        <p:spPr>
          <a:xfrm>
            <a:off x="7785579" y="2431694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62648" y="2317211"/>
            <a:ext cx="728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x=3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y=-2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61450" y="2501878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>
                <a:solidFill>
                  <a:srgbClr val="FF0000"/>
                </a:solidFill>
              </a:rPr>
              <a:t>)=(3,</a:t>
            </a:r>
            <a:r>
              <a:rPr lang="en-US" altLang="ja-JP" sz="2400" dirty="0">
                <a:solidFill>
                  <a:srgbClr val="FF0000"/>
                </a:solidFill>
              </a:rPr>
              <a:t> -2</a:t>
            </a:r>
            <a:r>
              <a:rPr kumimoji="1" lang="en-US" altLang="ja-JP" sz="2400" dirty="0">
                <a:solidFill>
                  <a:srgbClr val="FF0000"/>
                </a:solidFill>
              </a:rPr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51920" y="80154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①</a:t>
            </a:r>
            <a:r>
              <a:rPr lang="en-US" altLang="ja-JP" dirty="0">
                <a:solidFill>
                  <a:prstClr val="black"/>
                </a:solidFill>
              </a:rPr>
              <a:t>×</a:t>
            </a:r>
            <a:r>
              <a:rPr lang="ja-JP" altLang="en-US" dirty="0">
                <a:solidFill>
                  <a:prstClr val="black"/>
                </a:solidFill>
              </a:rPr>
              <a:t>３→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016909" y="81181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  <a:r>
              <a:rPr kumimoji="1" lang="en-US" altLang="ja-JP" dirty="0"/>
              <a:t>´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3820806" y="131745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②</a:t>
            </a:r>
            <a:r>
              <a:rPr lang="en-US" altLang="ja-JP" dirty="0">
                <a:solidFill>
                  <a:prstClr val="black"/>
                </a:solidFill>
              </a:rPr>
              <a:t>×</a:t>
            </a:r>
            <a:r>
              <a:rPr lang="ja-JP" altLang="en-US" dirty="0">
                <a:solidFill>
                  <a:prstClr val="black"/>
                </a:solidFill>
              </a:rPr>
              <a:t>２→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016909" y="12452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  <a:r>
              <a:rPr kumimoji="1" lang="en-US" altLang="ja-JP" dirty="0"/>
              <a:t>´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3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39"/>
    </mc:Choice>
    <mc:Fallback xmlns="">
      <p:transition spd="slow" advTm="491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4" grpId="0"/>
      <p:bldP spid="28" grpId="0"/>
      <p:bldP spid="32" grpId="0"/>
      <p:bldP spid="33" grpId="0" build="p"/>
      <p:bldP spid="34" grpId="0" animBg="1"/>
      <p:bldP spid="35" grpId="0"/>
      <p:bldP spid="36" grpId="0"/>
      <p:bldP spid="7" grpId="0"/>
      <p:bldP spid="37" grpId="0"/>
      <p:bldP spid="31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352928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8000" dirty="0"/>
              <a:t>連立方程式の解き方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8208912" cy="331236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>
                <a:solidFill>
                  <a:schemeClr val="tx1"/>
                </a:solidFill>
              </a:rPr>
              <a:t>連立方程式の代入法のしかたを理解し、</a:t>
            </a:r>
            <a:r>
              <a:rPr lang="ja-JP" altLang="en-US" sz="4800" dirty="0">
                <a:solidFill>
                  <a:schemeClr val="tx1"/>
                </a:solidFill>
              </a:rPr>
              <a:t>代入</a:t>
            </a:r>
            <a:r>
              <a:rPr kumimoji="1" lang="ja-JP" altLang="en-US" sz="4800" dirty="0">
                <a:solidFill>
                  <a:schemeClr val="tx1"/>
                </a:solidFill>
              </a:rPr>
              <a:t>法を用いて連立方程式を解くことができる。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1657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72"/>
    </mc:Choice>
    <mc:Fallback xmlns="">
      <p:transition spd="slow" advTm="1597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436" y="2836180"/>
            <a:ext cx="9036496" cy="54868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dirty="0"/>
              <a:t>問６　次の連立方程式を代入法で解きなさい。</a:t>
            </a:r>
          </a:p>
        </p:txBody>
      </p:sp>
      <p:sp>
        <p:nvSpPr>
          <p:cNvPr id="4" name="左中かっこ 3"/>
          <p:cNvSpPr/>
          <p:nvPr/>
        </p:nvSpPr>
        <p:spPr>
          <a:xfrm>
            <a:off x="212644" y="3479308"/>
            <a:ext cx="241599" cy="687470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5" name="正方形/長方形 4"/>
          <p:cNvSpPr/>
          <p:nvPr/>
        </p:nvSpPr>
        <p:spPr>
          <a:xfrm>
            <a:off x="511029" y="3365781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９ｘ－２ｙ＝１２　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412359" y="3798039"/>
            <a:ext cx="1015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ｙ＝３ｘ</a:t>
            </a:r>
            <a:endParaRPr lang="en-US" altLang="ja-JP" sz="2400" dirty="0"/>
          </a:p>
        </p:txBody>
      </p:sp>
      <p:sp>
        <p:nvSpPr>
          <p:cNvPr id="21" name="左中かっこ 20"/>
          <p:cNvSpPr/>
          <p:nvPr/>
        </p:nvSpPr>
        <p:spPr>
          <a:xfrm>
            <a:off x="4441614" y="3462494"/>
            <a:ext cx="191241" cy="707186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2" name="正方形/長方形 21"/>
          <p:cNvSpPr/>
          <p:nvPr/>
        </p:nvSpPr>
        <p:spPr>
          <a:xfrm>
            <a:off x="4632855" y="3376967"/>
            <a:ext cx="2045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ｘ＝－５ｙ＋４　</a:t>
            </a:r>
            <a:endParaRPr lang="en-US" altLang="ja-JP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586367" y="3808363"/>
            <a:ext cx="1840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２ｘ＋ｙ＝－１</a:t>
            </a:r>
            <a:endParaRPr lang="en-US" altLang="ja-JP" sz="24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12644" y="103452"/>
            <a:ext cx="1863268" cy="5486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</a:rPr>
              <a:t>代　入　法</a:t>
            </a:r>
          </a:p>
        </p:txBody>
      </p:sp>
      <p:sp>
        <p:nvSpPr>
          <p:cNvPr id="14" name="左中かっこ 13"/>
          <p:cNvSpPr/>
          <p:nvPr/>
        </p:nvSpPr>
        <p:spPr>
          <a:xfrm>
            <a:off x="237591" y="801548"/>
            <a:ext cx="201914" cy="958771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506801" y="737660"/>
            <a:ext cx="1569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ｙ＝ｘ－２　</a:t>
            </a:r>
            <a:endParaRPr lang="en-US" altLang="ja-JP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97014" y="1280933"/>
            <a:ext cx="195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５ｘ＋３ｙ＝１８</a:t>
            </a:r>
            <a:endParaRPr lang="en-US" altLang="ja-JP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291934" y="1257693"/>
            <a:ext cx="2991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５ｘ＋３（ｘ－２）＝１８　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3606069" y="1584020"/>
            <a:ext cx="25138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/>
              <a:t>５ｘ＋３ｘ－６＝１８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　　　　　８ｘ＝２４</a:t>
            </a:r>
            <a:endParaRPr lang="en-US" altLang="ja-JP" sz="2400" dirty="0"/>
          </a:p>
          <a:p>
            <a:pPr algn="ctr"/>
            <a:r>
              <a:rPr lang="ja-JP" altLang="en-US" sz="2400" dirty="0"/>
              <a:t>　　　　　　ｘ＝３</a:t>
            </a:r>
            <a:endParaRPr lang="en-US" altLang="ja-JP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01765" y="7838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・・・①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01765" y="135002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・・・②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27577" y="1296234"/>
            <a:ext cx="23054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これを①に代入して</a:t>
            </a:r>
            <a:endParaRPr lang="en-US" altLang="ja-JP" sz="2000" dirty="0"/>
          </a:p>
          <a:p>
            <a:r>
              <a:rPr lang="ja-JP" altLang="en-US" sz="2400" dirty="0"/>
              <a:t>ｙ＝３－２</a:t>
            </a:r>
            <a:endParaRPr lang="en-US" altLang="ja-JP" sz="2400" dirty="0"/>
          </a:p>
          <a:p>
            <a:r>
              <a:rPr lang="ja-JP" altLang="en-US" sz="2400" dirty="0"/>
              <a:t>ｙ</a:t>
            </a:r>
            <a:r>
              <a:rPr kumimoji="1" lang="ja-JP" altLang="en-US" sz="2400" dirty="0"/>
              <a:t>＝１</a:t>
            </a:r>
          </a:p>
        </p:txBody>
      </p:sp>
      <p:sp>
        <p:nvSpPr>
          <p:cNvPr id="34" name="左中かっこ 33"/>
          <p:cNvSpPr/>
          <p:nvPr/>
        </p:nvSpPr>
        <p:spPr>
          <a:xfrm>
            <a:off x="7648409" y="2254045"/>
            <a:ext cx="201914" cy="602032"/>
          </a:xfrm>
          <a:prstGeom prst="leftBrace">
            <a:avLst>
              <a:gd name="adj1" fmla="val 35107"/>
              <a:gd name="adj2" fmla="val 509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49251" y="2132930"/>
            <a:ext cx="633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x=3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y=1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68248" y="2432078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(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x,y</a:t>
            </a:r>
            <a:r>
              <a:rPr kumimoji="1" lang="en-US" altLang="ja-JP" sz="2400" dirty="0">
                <a:solidFill>
                  <a:srgbClr val="FF0000"/>
                </a:solidFill>
              </a:rPr>
              <a:t>)=(3,1)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24736" y="737660"/>
            <a:ext cx="3414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400" dirty="0">
                <a:solidFill>
                  <a:prstClr val="black"/>
                </a:solidFill>
              </a:rPr>
              <a:t>②の</a:t>
            </a:r>
            <a:r>
              <a:rPr lang="ja-JP" altLang="en-US" sz="2400" dirty="0">
                <a:solidFill>
                  <a:srgbClr val="FF0000"/>
                </a:solidFill>
              </a:rPr>
              <a:t>ｙ</a:t>
            </a:r>
            <a:r>
              <a:rPr lang="ja-JP" altLang="en-US" sz="2400" dirty="0">
                <a:solidFill>
                  <a:prstClr val="black"/>
                </a:solidFill>
              </a:rPr>
              <a:t>に①の</a:t>
            </a:r>
            <a:r>
              <a:rPr lang="ja-JP" altLang="en-US" sz="2400" dirty="0">
                <a:solidFill>
                  <a:srgbClr val="FF0000"/>
                </a:solidFill>
              </a:rPr>
              <a:t>ｘ－２</a:t>
            </a:r>
            <a:r>
              <a:rPr lang="ja-JP" altLang="en-US" sz="2400" dirty="0">
                <a:solidFill>
                  <a:prstClr val="black"/>
                </a:solidFill>
              </a:rPr>
              <a:t>を</a:t>
            </a:r>
            <a:r>
              <a:rPr lang="ja-JP" altLang="en-US" sz="2400" dirty="0">
                <a:solidFill>
                  <a:srgbClr val="FF0000"/>
                </a:solidFill>
              </a:rPr>
              <a:t>代入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19285" y="146959"/>
            <a:ext cx="5371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400" dirty="0">
                <a:solidFill>
                  <a:prstClr val="black"/>
                </a:solidFill>
              </a:rPr>
              <a:t>代入により一つの文字を消去する方法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6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32"/>
    </mc:Choice>
    <mc:Fallback xmlns="">
      <p:transition spd="slow" advTm="477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build="p"/>
      <p:bldP spid="33" grpId="0" build="p"/>
      <p:bldP spid="34" grpId="0" animBg="1"/>
      <p:bldP spid="35" grpId="0"/>
      <p:bldP spid="36" grpId="0"/>
      <p:bldP spid="7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2.3|2.2|3.7|4|4.5|4.2|3.9|3.2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3.3|1.1|0.8|1|0.8|0.9|0.9|0.8|0.9|0.8|0.8|0.9|1.4|0.9|0.8|1.1|0.7|0.8|0.8|1.1|0.9|0.7|1.2|3.7|0.9|0.7|0.7|0.7|1.5|0.8|0.6|0.7|0.6|0.7|1.1|2.1|0.8|0.6|1.4|0.8|0.6|0.8|0.7|0.8|1.8|4.9|1|3.3|1.5|2.3|3.3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.8|1.8|1.6|2.2|2|2.8|1.3|1.3|1.5|7|0.9|2.3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.1|2.1|1.6|1.2|1.3|1.9|1.7|1.9|1.8|2.5|2.3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1|2.5|1.7|4|2|2.7|2.1|2.9|3|4.4|1.8|1.5|2.3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5.4|6.1|2.7|3.1|2.7|3.9|3.6|2.5|2.3|3.1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4.9|3.1|2.4|3|3.4|3|3.1|2.7|2.4|2.8|3.2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7.4|8.1|4|8.4|3.9|3.2|3.6|4.7|2.2|3.5|2.7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7.4|8.1|4|8.4|3.9|3.2|3.6|4.7|2.2|3.5|2.7|2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1058</Words>
  <Application>Microsoft Office PowerPoint</Application>
  <PresentationFormat>画面に合わせる (4:3)</PresentationFormat>
  <Paragraphs>278</Paragraphs>
  <Slides>12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​​テーマ</vt:lpstr>
      <vt:lpstr>連立方程式の解き方</vt:lpstr>
      <vt:lpstr>これまでに調べたことから・・・２つの二元一次方程式の組</vt:lpstr>
      <vt:lpstr>みかん３個とリンゴ１個の代金は２４０円。みかん１個とリンゴ１個の代金は１３０円です。このとき、みかん１個とリンゴ１個の値段はそれぞれいくらでしょうか？</vt:lpstr>
      <vt:lpstr>問１　左辺どうし、右辺どうしをそれぞれひいて解きなさい。</vt:lpstr>
      <vt:lpstr>問３　次の連立方程式を加減法で解きなさい。</vt:lpstr>
      <vt:lpstr>問４　次の連立方程式を加減法で解きなさい。</vt:lpstr>
      <vt:lpstr>問５　次の連立方程式を解きなさい。</vt:lpstr>
      <vt:lpstr>連立方程式の解き方</vt:lpstr>
      <vt:lpstr>問６　次の連立方程式を代入法で解きなさい。</vt:lpstr>
      <vt:lpstr>問７　次の連立方程式を代入法で解きなさい。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連立方程式</dc:title>
  <dc:creator>kajukun</dc:creator>
  <cp:lastModifiedBy>Administrator</cp:lastModifiedBy>
  <cp:revision>71</cp:revision>
  <cp:lastPrinted>2023-06-05T03:07:31Z</cp:lastPrinted>
  <dcterms:created xsi:type="dcterms:W3CDTF">2015-05-17T11:40:10Z</dcterms:created>
  <dcterms:modified xsi:type="dcterms:W3CDTF">2023-06-13T02:20:49Z</dcterms:modified>
</cp:coreProperties>
</file>