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B6D63-0C41-4C69-BFF2-D8C8AEDBE00E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547B9-1539-412D-A0DD-7B2E71C67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647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547B9-1539-412D-A0DD-7B2E71C67B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38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6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4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9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95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70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06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78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06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34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5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73C18-1A0E-4437-8B16-491D1E91C409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27D-A235-480F-9BA0-7B2AE4EC9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37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正三角形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6912768" cy="28083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ja-JP" altLang="en-US" sz="4400" dirty="0" smtClean="0">
                <a:solidFill>
                  <a:schemeClr val="tx1"/>
                </a:solidFill>
              </a:rPr>
              <a:t>ねらい</a:t>
            </a:r>
            <a:endParaRPr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400" dirty="0" smtClean="0">
                <a:solidFill>
                  <a:schemeClr val="tx1"/>
                </a:solidFill>
              </a:rPr>
              <a:t>「正三角形の定義を理解し、証明により性質を導く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ことが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できる。」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036" y="116632"/>
            <a:ext cx="2547378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正三角形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5036" y="188640"/>
            <a:ext cx="5825436" cy="648072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３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つの辺がすべて等しい三角形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二等辺三角形 3"/>
          <p:cNvSpPr/>
          <p:nvPr/>
        </p:nvSpPr>
        <p:spPr>
          <a:xfrm>
            <a:off x="539552" y="2270016"/>
            <a:ext cx="4392488" cy="352839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53710" y="177553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7036" y="577630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7221" y="579840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579769" y="3859398"/>
            <a:ext cx="329684" cy="17438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674647" y="5601907"/>
            <a:ext cx="0" cy="34880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475656" y="3859398"/>
            <a:ext cx="243027" cy="23959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4139952" y="2708920"/>
            <a:ext cx="4680520" cy="20162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962603" y="3326259"/>
            <a:ext cx="3137789" cy="12406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35796" y="908720"/>
            <a:ext cx="6253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正三角形は二等辺三角形の特別な場合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10661" y="2447310"/>
            <a:ext cx="233910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二等辺三角形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21018" y="3193812"/>
            <a:ext cx="162095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正</a:t>
            </a:r>
            <a:r>
              <a:rPr kumimoji="1" lang="ja-JP" altLang="en-US" sz="2800" dirty="0" smtClean="0"/>
              <a:t>三角形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64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animBg="1"/>
      <p:bldP spid="21" grpId="0" animBg="1"/>
      <p:bldP spid="23" grpId="0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253710" y="177553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7036" y="577630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7221" y="579840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579769" y="3859398"/>
            <a:ext cx="329684" cy="17438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674647" y="5601907"/>
            <a:ext cx="0" cy="34880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475656" y="3859398"/>
            <a:ext cx="243027" cy="23959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068376" y="3249772"/>
            <a:ext cx="5076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ＡＢ＝ＡＣより　∠Ｂ＝∠Ｃ・・・①</a:t>
            </a:r>
            <a:endParaRPr kumimoji="1" lang="en-US" altLang="ja-JP" sz="2800" dirty="0" smtClean="0"/>
          </a:p>
          <a:p>
            <a:r>
              <a:rPr lang="ja-JP" altLang="en-US" sz="2800" dirty="0"/>
              <a:t>ＢＣ</a:t>
            </a:r>
            <a:r>
              <a:rPr lang="ja-JP" altLang="en-US" sz="2800" dirty="0" smtClean="0"/>
              <a:t>＝ＢＡより　∠Ｃ＝∠Ａ・・・②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①、②より∠Ａ＝∠Ｂ＝∠Ｃ</a:t>
            </a:r>
            <a:endParaRPr kumimoji="1" lang="en-US" altLang="ja-JP" sz="2800" dirty="0" smtClean="0"/>
          </a:p>
          <a:p>
            <a:endParaRPr lang="en-US" altLang="ja-JP" sz="2800" dirty="0" smtClean="0"/>
          </a:p>
        </p:txBody>
      </p:sp>
      <p:sp>
        <p:nvSpPr>
          <p:cNvPr id="9" name="円弧 8"/>
          <p:cNvSpPr/>
          <p:nvPr/>
        </p:nvSpPr>
        <p:spPr>
          <a:xfrm rot="7880054">
            <a:off x="2224714" y="1769395"/>
            <a:ext cx="1022562" cy="1009002"/>
          </a:xfrm>
          <a:prstGeom prst="arc">
            <a:avLst>
              <a:gd name="adj1" fmla="val 17191082"/>
              <a:gd name="adj2" fmla="val 210398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702704">
            <a:off x="28272" y="5293907"/>
            <a:ext cx="1022562" cy="1009002"/>
          </a:xfrm>
          <a:prstGeom prst="arc">
            <a:avLst>
              <a:gd name="adj1" fmla="val 17191082"/>
              <a:gd name="adj2" fmla="val 210398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5075581">
            <a:off x="4420759" y="5271807"/>
            <a:ext cx="1022562" cy="1009002"/>
          </a:xfrm>
          <a:prstGeom prst="arc">
            <a:avLst>
              <a:gd name="adj1" fmla="val 17191082"/>
              <a:gd name="adj2" fmla="val 20857826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>
            <a:off x="539552" y="2270016"/>
            <a:ext cx="4392488" cy="352839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257036" y="116632"/>
            <a:ext cx="2547378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正三角形</a:t>
            </a:r>
            <a:endParaRPr kumimoji="1" lang="ja-JP" altLang="en-US" dirty="0"/>
          </a:p>
        </p:txBody>
      </p:sp>
      <p:sp>
        <p:nvSpPr>
          <p:cNvPr id="2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5036" y="188640"/>
            <a:ext cx="5825436" cy="648072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>
                <a:solidFill>
                  <a:srgbClr val="FF0000"/>
                </a:solidFill>
              </a:rPr>
              <a:t>３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つの辺がすべて等しい三角形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35796" y="908720"/>
            <a:ext cx="6253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正三角形は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二等辺三角形</a:t>
            </a:r>
            <a:r>
              <a:rPr kumimoji="1" lang="ja-JP" altLang="en-US" sz="2800" dirty="0" smtClean="0"/>
              <a:t>の特別な場合</a:t>
            </a:r>
            <a:endParaRPr kumimoji="1" lang="ja-JP" altLang="en-US" sz="2800" dirty="0"/>
          </a:p>
        </p:txBody>
      </p:sp>
      <p:sp>
        <p:nvSpPr>
          <p:cNvPr id="16" name="円/楕円 15"/>
          <p:cNvSpPr/>
          <p:nvPr/>
        </p:nvSpPr>
        <p:spPr>
          <a:xfrm>
            <a:off x="4076030" y="1644671"/>
            <a:ext cx="3586007" cy="15313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2" name="円/楕円 21"/>
          <p:cNvSpPr/>
          <p:nvPr/>
        </p:nvSpPr>
        <p:spPr>
          <a:xfrm>
            <a:off x="4673438" y="2085884"/>
            <a:ext cx="2404034" cy="94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35283" y="1444616"/>
            <a:ext cx="179211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二等辺三角形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10390" y="2025345"/>
            <a:ext cx="124190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正</a:t>
            </a:r>
            <a:r>
              <a:rPr kumimoji="1" lang="ja-JP" altLang="en-US" sz="2000" dirty="0" smtClean="0"/>
              <a:t>三角形</a:t>
            </a:r>
            <a:endParaRPr kumimoji="1"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5176749" y="4873491"/>
            <a:ext cx="380144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solidFill>
                  <a:srgbClr val="FF0000"/>
                </a:solidFill>
              </a:rPr>
              <a:t>正三角形</a:t>
            </a:r>
            <a:r>
              <a:rPr lang="ja-JP" altLang="en-US" sz="3200" dirty="0" smtClean="0">
                <a:solidFill>
                  <a:srgbClr val="FF0000"/>
                </a:solidFill>
              </a:rPr>
              <a:t>の３つの</a:t>
            </a:r>
            <a:r>
              <a:rPr lang="ja-JP" altLang="en-US" sz="3200" dirty="0">
                <a:solidFill>
                  <a:srgbClr val="FF0000"/>
                </a:solidFill>
              </a:rPr>
              <a:t>角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lvl="0"/>
            <a:r>
              <a:rPr lang="ja-JP" altLang="en-US" sz="3200" dirty="0">
                <a:solidFill>
                  <a:srgbClr val="FF0000"/>
                </a:solidFill>
              </a:rPr>
              <a:t>はすべて等しい。</a:t>
            </a:r>
          </a:p>
        </p:txBody>
      </p:sp>
    </p:spTree>
    <p:extLst>
      <p:ext uri="{BB962C8B-B14F-4D97-AF65-F5344CB8AC3E}">
        <p14:creationId xmlns:p14="http://schemas.microsoft.com/office/powerpoint/2010/main" val="203909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/>
      <p:bldP spid="9" grpId="0" animBg="1"/>
      <p:bldP spid="17" grpId="0" animBg="1"/>
      <p:bldP spid="18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926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問８　∠Ａ＝∠Ｂ＝∠ＣならばＡＢ＝ＢＣ＝ＣＡ　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/>
              <a:t>　</a:t>
            </a:r>
            <a:r>
              <a:rPr lang="ja-JP" altLang="en-US" sz="3200" dirty="0" smtClean="0"/>
              <a:t>　</a:t>
            </a:r>
            <a:r>
              <a:rPr kumimoji="1" lang="ja-JP" altLang="en-US" sz="3200" dirty="0" smtClean="0"/>
              <a:t>であることを証明しなさい。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53710" y="1775537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7036" y="577630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7221" y="579840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579769" y="3859398"/>
            <a:ext cx="329684" cy="17438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674647" y="5601907"/>
            <a:ext cx="0" cy="34880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475656" y="3859398"/>
            <a:ext cx="243027" cy="239592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弧 8"/>
          <p:cNvSpPr/>
          <p:nvPr/>
        </p:nvSpPr>
        <p:spPr>
          <a:xfrm rot="7880054">
            <a:off x="2224714" y="1769395"/>
            <a:ext cx="1022562" cy="1009002"/>
          </a:xfrm>
          <a:prstGeom prst="arc">
            <a:avLst>
              <a:gd name="adj1" fmla="val 17191082"/>
              <a:gd name="adj2" fmla="val 210398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702704">
            <a:off x="28272" y="5293907"/>
            <a:ext cx="1022562" cy="1009002"/>
          </a:xfrm>
          <a:prstGeom prst="arc">
            <a:avLst>
              <a:gd name="adj1" fmla="val 17191082"/>
              <a:gd name="adj2" fmla="val 2103985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/>
          <p:cNvSpPr/>
          <p:nvPr/>
        </p:nvSpPr>
        <p:spPr>
          <a:xfrm rot="15075581">
            <a:off x="4420759" y="5271807"/>
            <a:ext cx="1022562" cy="1009002"/>
          </a:xfrm>
          <a:prstGeom prst="arc">
            <a:avLst>
              <a:gd name="adj1" fmla="val 17191082"/>
              <a:gd name="adj2" fmla="val 20857826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>
            <a:off x="539552" y="2270016"/>
            <a:ext cx="4392488" cy="352839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62603" y="1484784"/>
            <a:ext cx="319029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△ＡＢＣにおいて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∠Ｂ＝∠Ｃなので</a:t>
            </a:r>
            <a:endParaRPr lang="en-US" altLang="ja-JP" sz="3200" dirty="0" smtClean="0"/>
          </a:p>
          <a:p>
            <a:r>
              <a:rPr kumimoji="1" lang="ja-JP" altLang="en-US" sz="3200" dirty="0"/>
              <a:t>ＡＢ＝</a:t>
            </a:r>
            <a:r>
              <a:rPr kumimoji="1" lang="ja-JP" altLang="en-US" sz="3200" dirty="0" smtClean="0"/>
              <a:t>ＢＣ・・・①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∠Ａ</a:t>
            </a:r>
            <a:r>
              <a:rPr lang="ja-JP" altLang="en-US" sz="3200" dirty="0"/>
              <a:t>＝</a:t>
            </a:r>
            <a:r>
              <a:rPr lang="en-US" altLang="ja-JP" sz="3200" dirty="0" smtClean="0"/>
              <a:t>∠</a:t>
            </a:r>
            <a:r>
              <a:rPr lang="ja-JP" altLang="en-US" sz="3200" dirty="0" smtClean="0"/>
              <a:t>Ｃなので</a:t>
            </a:r>
            <a:endParaRPr lang="en-US" altLang="ja-JP" sz="3200" dirty="0" smtClean="0"/>
          </a:p>
          <a:p>
            <a:r>
              <a:rPr kumimoji="1" lang="ja-JP" altLang="en-US" sz="3200" dirty="0"/>
              <a:t>ＢＣ</a:t>
            </a:r>
            <a:r>
              <a:rPr kumimoji="1" lang="ja-JP" altLang="en-US" sz="3200" dirty="0" smtClean="0"/>
              <a:t>＝ＣＡ・・・②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①、②より</a:t>
            </a:r>
            <a:endParaRPr lang="en-US" altLang="ja-JP" sz="3200" dirty="0" smtClean="0"/>
          </a:p>
          <a:p>
            <a:r>
              <a:rPr kumimoji="1" lang="ja-JP" altLang="en-US" sz="3200" dirty="0"/>
              <a:t>ＡＢ</a:t>
            </a:r>
            <a:r>
              <a:rPr kumimoji="1" lang="ja-JP" altLang="en-US" sz="3200" dirty="0" smtClean="0"/>
              <a:t>＝ＢＣ＝ＣＡ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5255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127</Words>
  <Application>Microsoft Office PowerPoint</Application>
  <PresentationFormat>画面に合わせる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正三角形</vt:lpstr>
      <vt:lpstr>正三角形</vt:lpstr>
      <vt:lpstr>正三角形</vt:lpstr>
      <vt:lpstr>問８　∠Ａ＝∠Ｂ＝∠ＣならばＡＢ＝ＢＣ＝ＣＡ　 　　であることを証明しなさい。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正三角形</dc:title>
  <dc:creator>teacher</dc:creator>
  <cp:lastModifiedBy>teacher</cp:lastModifiedBy>
  <cp:revision>21</cp:revision>
  <dcterms:created xsi:type="dcterms:W3CDTF">2013-12-08T23:30:18Z</dcterms:created>
  <dcterms:modified xsi:type="dcterms:W3CDTF">2015-12-09T06:15:18Z</dcterms:modified>
</cp:coreProperties>
</file>