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2015/11/20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224135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/>
              <a:t>証　　明</a:t>
            </a:r>
            <a:endParaRPr kumimoji="1" lang="ja-JP" altLang="en-US" sz="8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208912" cy="43204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「仮定、結論の意味を理解し、図形の性質に基づいて、なぜそうなるのかを説明できる。」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「説明を振り返りながら、証明の書き方について理解する。」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9832" y="116631"/>
            <a:ext cx="3240360" cy="64807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200" dirty="0" smtClean="0"/>
              <a:t>証明のしくみ</a:t>
            </a:r>
            <a:endParaRPr kumimoji="1" lang="ja-JP" altLang="en-US" sz="3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5682" y="842656"/>
            <a:ext cx="883081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＝ＤＯ，ＣＥ＝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</a:t>
            </a:r>
            <a:r>
              <a:rPr lang="ja-JP" altLang="en-US" sz="2800" dirty="0" smtClean="0"/>
              <a:t>ならば、</a:t>
            </a:r>
            <a:r>
              <a:rPr lang="ja-JP" altLang="en-US" sz="2800" dirty="0" smtClean="0">
                <a:solidFill>
                  <a:srgbClr val="FF0000"/>
                </a:solidFill>
              </a:rPr>
              <a:t>∠</a:t>
            </a:r>
            <a:r>
              <a:rPr lang="ja-JP" altLang="en-US" sz="2800" dirty="0">
                <a:solidFill>
                  <a:srgbClr val="FF0000"/>
                </a:solidFill>
              </a:rPr>
              <a:t>ＣＯＥ＝∠</a:t>
            </a:r>
            <a:r>
              <a:rPr lang="ja-JP" altLang="en-US" sz="2800" dirty="0" smtClean="0">
                <a:solidFill>
                  <a:srgbClr val="FF0000"/>
                </a:solidFill>
              </a:rPr>
              <a:t>ＤＯＥ</a:t>
            </a:r>
            <a:r>
              <a:rPr lang="ja-JP" altLang="en-US" sz="2800" dirty="0" smtClean="0"/>
              <a:t>である</a:t>
            </a:r>
            <a:endParaRPr lang="en-US" altLang="ja-JP" sz="2800" dirty="0" smtClean="0"/>
          </a:p>
          <a:p>
            <a:r>
              <a:rPr lang="ja-JP" altLang="en-US" sz="2800" dirty="0" smtClean="0"/>
              <a:t>ことを証明しなさい。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△ＣＯＥと△ＤＯＥにおいて</a:t>
            </a:r>
            <a:endParaRPr lang="en-US" altLang="ja-JP" sz="2800" dirty="0" smtClean="0"/>
          </a:p>
          <a:p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ＤＯ 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　　　　　 ＣＥ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  </a:t>
            </a:r>
            <a:r>
              <a:rPr lang="ja-JP" altLang="en-US" sz="2800" dirty="0" smtClean="0"/>
              <a:t>・・・②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 ＯＥは共通・・・③</a:t>
            </a:r>
            <a:endParaRPr lang="en-US" altLang="ja-JP" sz="2800" dirty="0" smtClean="0"/>
          </a:p>
          <a:p>
            <a:r>
              <a:rPr lang="ja-JP" altLang="en-US" sz="2800" dirty="0" smtClean="0"/>
              <a:t>①、②、③より</a:t>
            </a:r>
            <a:endParaRPr lang="en-US" altLang="ja-JP" sz="2800" dirty="0" smtClean="0"/>
          </a:p>
          <a:p>
            <a:r>
              <a:rPr lang="en-US" altLang="ja-JP" sz="2800" dirty="0" smtClean="0">
                <a:solidFill>
                  <a:srgbClr val="00B050"/>
                </a:solidFill>
              </a:rPr>
              <a:t>3</a:t>
            </a:r>
            <a:r>
              <a:rPr lang="ja-JP" altLang="en-US" sz="2800" dirty="0" smtClean="0">
                <a:solidFill>
                  <a:srgbClr val="00B050"/>
                </a:solidFill>
              </a:rPr>
              <a:t>組の辺が等しいので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合同な図形の対応する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角は等しいので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∠ＣＯＥ＝∠ＤＯＥ</a:t>
            </a:r>
            <a:endParaRPr lang="en-US" altLang="ja-JP" sz="28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94879" y="2420888"/>
            <a:ext cx="100540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仮定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5861" y="5967254"/>
            <a:ext cx="100540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結論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395863" y="4662746"/>
            <a:ext cx="100540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根拠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95863" y="1412776"/>
            <a:ext cx="2646878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見通しをもつ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5580112" y="2420888"/>
            <a:ext cx="3312368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問題の中で分かっていること</a:t>
            </a:r>
            <a:endParaRPr kumimoji="1" lang="ja-JP" altLang="en-US" sz="2400" b="1" dirty="0"/>
          </a:p>
        </p:txBody>
      </p:sp>
      <p:sp>
        <p:nvSpPr>
          <p:cNvPr id="37" name="大かっこ 36"/>
          <p:cNvSpPr/>
          <p:nvPr/>
        </p:nvSpPr>
        <p:spPr>
          <a:xfrm>
            <a:off x="5580112" y="4633947"/>
            <a:ext cx="3312368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すでに正しいと認められたことがら</a:t>
            </a:r>
            <a:endParaRPr kumimoji="1" lang="ja-JP" altLang="en-US" sz="2400" b="1" dirty="0"/>
          </a:p>
        </p:txBody>
      </p:sp>
      <p:sp>
        <p:nvSpPr>
          <p:cNvPr id="39" name="大かっこ 38"/>
          <p:cNvSpPr/>
          <p:nvPr/>
        </p:nvSpPr>
        <p:spPr>
          <a:xfrm>
            <a:off x="5580112" y="5924566"/>
            <a:ext cx="3312368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最終的にいいたいこと</a:t>
            </a:r>
            <a:endParaRPr kumimoji="1" lang="ja-JP" altLang="en-US" sz="2400" b="1" dirty="0"/>
          </a:p>
        </p:txBody>
      </p:sp>
      <p:sp>
        <p:nvSpPr>
          <p:cNvPr id="9" name="下矢印 8"/>
          <p:cNvSpPr/>
          <p:nvPr/>
        </p:nvSpPr>
        <p:spPr>
          <a:xfrm>
            <a:off x="4656248" y="3064606"/>
            <a:ext cx="484632" cy="156934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4656248" y="5314999"/>
            <a:ext cx="484632" cy="609567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7203016" y="1383304"/>
            <a:ext cx="1689464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最も大切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2806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6" grpId="0" animBg="1"/>
      <p:bldP spid="27" grpId="0" animBg="1"/>
      <p:bldP spid="4" grpId="0" animBg="1"/>
      <p:bldP spid="37" grpId="0" animBg="1"/>
      <p:bldP spid="39" grpId="0" animBg="1"/>
      <p:bldP spid="9" grpId="0" animBg="1"/>
      <p:bldP spid="40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93641"/>
            <a:ext cx="8229600" cy="490066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練　習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699689"/>
            <a:ext cx="4320480" cy="3750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右の図で、</a:t>
            </a:r>
            <a:r>
              <a:rPr kumimoji="1" lang="en-US" altLang="ja-JP" sz="2800" dirty="0" smtClean="0"/>
              <a:t>ℓ</a:t>
            </a:r>
            <a:r>
              <a:rPr kumimoji="1" lang="ja-JP" altLang="en-US" sz="2800" dirty="0" smtClean="0"/>
              <a:t>∥</a:t>
            </a:r>
            <a:r>
              <a:rPr kumimoji="1" lang="en-US" altLang="ja-JP" sz="2800" dirty="0" smtClean="0"/>
              <a:t>m</a:t>
            </a:r>
            <a:r>
              <a:rPr kumimoji="1" lang="ja-JP" altLang="en-US" sz="2800" dirty="0" smtClean="0"/>
              <a:t>として、</a:t>
            </a:r>
            <a:r>
              <a:rPr kumimoji="1" lang="en-US" altLang="ja-JP" sz="2800" dirty="0" smtClean="0"/>
              <a:t>ℓ</a:t>
            </a:r>
            <a:r>
              <a:rPr kumimoji="1" lang="ja-JP" altLang="en-US" sz="2800" dirty="0" smtClean="0"/>
              <a:t>上の点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m</a:t>
            </a:r>
            <a:r>
              <a:rPr kumimoji="1" lang="ja-JP" altLang="en-US" sz="2800" dirty="0" smtClean="0"/>
              <a:t>上の点</a:t>
            </a:r>
            <a:r>
              <a:rPr kumimoji="1" lang="en-US" altLang="ja-JP" sz="2800" dirty="0" smtClean="0"/>
              <a:t>B</a:t>
            </a:r>
            <a:r>
              <a:rPr kumimoji="1" lang="ja-JP" altLang="en-US" sz="2800" dirty="0" err="1" smtClean="0"/>
              <a:t>とを</a:t>
            </a:r>
            <a:r>
              <a:rPr kumimoji="1" lang="ja-JP" altLang="en-US" sz="2800" dirty="0" smtClean="0"/>
              <a:t>結ぶ線分</a:t>
            </a:r>
            <a:r>
              <a:rPr kumimoji="1" lang="en-US" altLang="ja-JP" sz="2800" dirty="0" smtClean="0"/>
              <a:t>AB</a:t>
            </a:r>
            <a:r>
              <a:rPr kumimoji="1" lang="ja-JP" altLang="en-US" sz="2800" dirty="0" smtClean="0"/>
              <a:t>の中点を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とする。点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を通る直線</a:t>
            </a:r>
            <a:r>
              <a:rPr kumimoji="1" lang="en-US" altLang="ja-JP" sz="2800" dirty="0" smtClean="0"/>
              <a:t>n</a:t>
            </a:r>
            <a:r>
              <a:rPr kumimoji="1" lang="ja-JP" altLang="en-US" sz="2800" dirty="0" smtClean="0"/>
              <a:t>が、</a:t>
            </a:r>
            <a:r>
              <a:rPr kumimoji="1" lang="en-US" altLang="ja-JP" sz="2800" dirty="0" smtClean="0"/>
              <a:t>ℓ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m</a:t>
            </a:r>
            <a:r>
              <a:rPr kumimoji="1" lang="ja-JP" altLang="en-US" sz="2800" dirty="0" smtClean="0"/>
              <a:t>と交わる点を、それぞれ</a:t>
            </a:r>
            <a:r>
              <a:rPr kumimoji="1" lang="en-US" altLang="ja-JP" sz="2800" dirty="0" smtClean="0"/>
              <a:t>P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Q</a:t>
            </a:r>
            <a:r>
              <a:rPr kumimoji="1" lang="ja-JP" altLang="en-US" sz="2800" dirty="0" smtClean="0"/>
              <a:t>とするとき、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ＡＰ＝</a:t>
            </a:r>
            <a:r>
              <a:rPr lang="ja-JP" altLang="en-US" sz="2800" dirty="0" smtClean="0"/>
              <a:t>ＢＱ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になることを証明しなさい。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5073273" y="1505696"/>
            <a:ext cx="38164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073273" y="3953968"/>
            <a:ext cx="38164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5433313" y="857624"/>
            <a:ext cx="2808312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5990358" y="1505697"/>
            <a:ext cx="1819219" cy="24482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712974" y="1244086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ℓ</a:t>
            </a:r>
            <a:endParaRPr lang="ja-JP" altLang="en-US" sz="2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682471" y="3692358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m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107580" y="487523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n</a:t>
            </a:r>
            <a:endParaRPr lang="ja-JP" altLang="en-US" sz="2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894401" y="2482424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O</a:t>
            </a:r>
            <a:endParaRPr lang="ja-JP" altLang="en-US" sz="2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817690" y="3927414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B</a:t>
            </a:r>
            <a:endParaRPr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7596217" y="392031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Q</a:t>
            </a:r>
            <a:endParaRPr lang="ja-JP" altLang="en-US" sz="2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7626674" y="1028878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5805051" y="1028878"/>
            <a:ext cx="3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P</a:t>
            </a:r>
            <a:endParaRPr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7327942" y="1937743"/>
            <a:ext cx="181748" cy="17903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412362" y="3179705"/>
            <a:ext cx="181748" cy="17903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3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93641"/>
            <a:ext cx="8229600" cy="490066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練　習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699689"/>
            <a:ext cx="4320480" cy="3750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右の図で、</a:t>
            </a:r>
            <a:r>
              <a:rPr kumimoji="1" lang="en-US" altLang="ja-JP" sz="2800" dirty="0" smtClean="0">
                <a:solidFill>
                  <a:srgbClr val="00B0F0"/>
                </a:solidFill>
              </a:rPr>
              <a:t>ℓ</a:t>
            </a:r>
            <a:r>
              <a:rPr kumimoji="1" lang="ja-JP" altLang="en-US" sz="2800" dirty="0" smtClean="0">
                <a:solidFill>
                  <a:srgbClr val="00B0F0"/>
                </a:solidFill>
              </a:rPr>
              <a:t>∥</a:t>
            </a:r>
            <a:r>
              <a:rPr kumimoji="1" lang="en-US" altLang="ja-JP" sz="2800" dirty="0" smtClean="0">
                <a:solidFill>
                  <a:srgbClr val="00B0F0"/>
                </a:solidFill>
              </a:rPr>
              <a:t>m</a:t>
            </a:r>
            <a:r>
              <a:rPr kumimoji="1" lang="ja-JP" altLang="en-US" sz="2800" dirty="0" smtClean="0"/>
              <a:t>として、</a:t>
            </a:r>
            <a:r>
              <a:rPr kumimoji="1" lang="en-US" altLang="ja-JP" sz="2800" dirty="0" smtClean="0"/>
              <a:t>ℓ</a:t>
            </a:r>
            <a:r>
              <a:rPr kumimoji="1" lang="ja-JP" altLang="en-US" sz="2800" dirty="0" smtClean="0"/>
              <a:t>上の点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m</a:t>
            </a:r>
            <a:r>
              <a:rPr kumimoji="1" lang="ja-JP" altLang="en-US" sz="2800" dirty="0" smtClean="0"/>
              <a:t>上の点</a:t>
            </a:r>
            <a:r>
              <a:rPr kumimoji="1" lang="en-US" altLang="ja-JP" sz="2800" dirty="0" smtClean="0"/>
              <a:t>B</a:t>
            </a:r>
            <a:r>
              <a:rPr kumimoji="1" lang="ja-JP" altLang="en-US" sz="2800" dirty="0" err="1" smtClean="0"/>
              <a:t>とを</a:t>
            </a:r>
            <a:r>
              <a:rPr kumimoji="1" lang="ja-JP" altLang="en-US" sz="2800" dirty="0" smtClean="0"/>
              <a:t>結ぶ線分</a:t>
            </a:r>
            <a:r>
              <a:rPr kumimoji="1" lang="en-US" altLang="ja-JP" sz="2800" dirty="0" smtClean="0"/>
              <a:t>AB</a:t>
            </a:r>
            <a:r>
              <a:rPr kumimoji="1" lang="ja-JP" altLang="en-US" sz="2800" dirty="0" smtClean="0"/>
              <a:t>の中点を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とする。点</a:t>
            </a:r>
            <a:r>
              <a:rPr kumimoji="1" lang="en-US" altLang="ja-JP" sz="2800" dirty="0" smtClean="0"/>
              <a:t>O</a:t>
            </a:r>
            <a:r>
              <a:rPr kumimoji="1" lang="ja-JP" altLang="en-US" sz="2800" dirty="0" smtClean="0"/>
              <a:t>を通る直線</a:t>
            </a:r>
            <a:r>
              <a:rPr kumimoji="1" lang="en-US" altLang="ja-JP" sz="2800" dirty="0" smtClean="0"/>
              <a:t>n</a:t>
            </a:r>
            <a:r>
              <a:rPr kumimoji="1" lang="ja-JP" altLang="en-US" sz="2800" dirty="0" smtClean="0"/>
              <a:t>が、</a:t>
            </a:r>
            <a:r>
              <a:rPr kumimoji="1" lang="en-US" altLang="ja-JP" sz="2800" dirty="0" smtClean="0"/>
              <a:t>ℓ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m</a:t>
            </a:r>
            <a:r>
              <a:rPr kumimoji="1" lang="ja-JP" altLang="en-US" sz="2800" dirty="0" smtClean="0"/>
              <a:t>と交わる点を、それぞれ</a:t>
            </a:r>
            <a:r>
              <a:rPr kumimoji="1" lang="en-US" altLang="ja-JP" sz="2800" dirty="0" smtClean="0"/>
              <a:t>P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Q</a:t>
            </a:r>
            <a:r>
              <a:rPr kumimoji="1" lang="ja-JP" altLang="en-US" sz="2800" dirty="0" smtClean="0"/>
              <a:t>とするとき、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ＡＰ＝</a:t>
            </a:r>
            <a:r>
              <a:rPr lang="ja-JP" altLang="en-US" sz="2800" dirty="0" smtClean="0"/>
              <a:t>ＢＱ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になることを証明しなさい。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5073273" y="1505696"/>
            <a:ext cx="38164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073273" y="3953968"/>
            <a:ext cx="38164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5433313" y="857624"/>
            <a:ext cx="2808312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5990358" y="1505697"/>
            <a:ext cx="1819219" cy="24482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712974" y="1244086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ℓ</a:t>
            </a:r>
            <a:endParaRPr lang="ja-JP" altLang="en-US" sz="2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682471" y="3692358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m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107580" y="487523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n</a:t>
            </a:r>
            <a:endParaRPr lang="ja-JP" altLang="en-US" sz="2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894401" y="2482424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O</a:t>
            </a:r>
            <a:endParaRPr lang="ja-JP" altLang="en-US" sz="2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817690" y="3927414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B</a:t>
            </a:r>
            <a:endParaRPr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7596217" y="392031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Q</a:t>
            </a:r>
            <a:endParaRPr lang="ja-JP" altLang="en-US" sz="2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7626674" y="1028878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5805051" y="1028878"/>
            <a:ext cx="3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P</a:t>
            </a:r>
            <a:endParaRPr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>
            <a:off x="7327942" y="1937743"/>
            <a:ext cx="181748" cy="17903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412362" y="3179705"/>
            <a:ext cx="181748" cy="17903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5956322" y="1505697"/>
            <a:ext cx="1832844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6012713" y="3953968"/>
            <a:ext cx="1832844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08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33959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練　習　</a:t>
            </a:r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6979" y="960914"/>
            <a:ext cx="4680520" cy="27015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線分ＡＢの垂直二等分線</a:t>
            </a:r>
            <a:r>
              <a:rPr kumimoji="1" lang="en-US" altLang="ja-JP" dirty="0" smtClean="0"/>
              <a:t>ℓ</a:t>
            </a:r>
            <a:r>
              <a:rPr kumimoji="1" lang="ja-JP" altLang="en-US" dirty="0" smtClean="0"/>
              <a:t>上に点Ｐをとり、点Ａ，Ｂとそれぞれ結びます。このとき、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ＰＡ＝</a:t>
            </a:r>
            <a:r>
              <a:rPr lang="ja-JP" altLang="en-US" dirty="0" smtClean="0"/>
              <a:t>ＰＢ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になることを証明しなさい。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5148064" y="2875649"/>
            <a:ext cx="29523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弧 7"/>
          <p:cNvSpPr/>
          <p:nvPr/>
        </p:nvSpPr>
        <p:spPr>
          <a:xfrm>
            <a:off x="3413100" y="1298038"/>
            <a:ext cx="3409528" cy="3155222"/>
          </a:xfrm>
          <a:prstGeom prst="arc">
            <a:avLst>
              <a:gd name="adj1" fmla="val 18490326"/>
              <a:gd name="adj2" fmla="val 298439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弧 10"/>
          <p:cNvSpPr/>
          <p:nvPr/>
        </p:nvSpPr>
        <p:spPr>
          <a:xfrm rot="10800000">
            <a:off x="6395628" y="1311329"/>
            <a:ext cx="3409528" cy="3155222"/>
          </a:xfrm>
          <a:prstGeom prst="arc">
            <a:avLst>
              <a:gd name="adj1" fmla="val 18490326"/>
              <a:gd name="adj2" fmla="val 298439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6624228" y="1311329"/>
            <a:ext cx="0" cy="33418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6210600" y="2819332"/>
            <a:ext cx="492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M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6456822" y="849929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ℓ</a:t>
            </a:r>
            <a:endParaRPr lang="ja-JP" altLang="en-US" sz="2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8100102" y="2614039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B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755008" y="2614039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600744" y="1348128"/>
            <a:ext cx="3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P</a:t>
            </a:r>
            <a:endParaRPr lang="ja-JP" altLang="en-US" sz="2800" dirty="0"/>
          </a:p>
        </p:txBody>
      </p:sp>
      <p:cxnSp>
        <p:nvCxnSpPr>
          <p:cNvPr id="22" name="直線コネクタ 21"/>
          <p:cNvCxnSpPr>
            <a:stCxn id="20" idx="3"/>
          </p:cNvCxnSpPr>
          <p:nvPr/>
        </p:nvCxnSpPr>
        <p:spPr>
          <a:xfrm flipV="1">
            <a:off x="5148064" y="1747688"/>
            <a:ext cx="1476164" cy="1127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9" idx="1"/>
          </p:cNvCxnSpPr>
          <p:nvPr/>
        </p:nvCxnSpPr>
        <p:spPr>
          <a:xfrm flipH="1" flipV="1">
            <a:off x="6624228" y="1747688"/>
            <a:ext cx="1475874" cy="1127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894767" y="2741722"/>
            <a:ext cx="0" cy="267853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362165" y="2760195"/>
            <a:ext cx="0" cy="267853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6622975" y="2681327"/>
            <a:ext cx="216024" cy="1943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>
            <a:stCxn id="20" idx="3"/>
          </p:cNvCxnSpPr>
          <p:nvPr/>
        </p:nvCxnSpPr>
        <p:spPr>
          <a:xfrm flipV="1">
            <a:off x="5148064" y="1747688"/>
            <a:ext cx="1491661" cy="112796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9" idx="1"/>
          </p:cNvCxnSpPr>
          <p:nvPr/>
        </p:nvCxnSpPr>
        <p:spPr>
          <a:xfrm flipH="1" flipV="1">
            <a:off x="6600744" y="1747688"/>
            <a:ext cx="1499358" cy="112796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68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7" grpId="0"/>
      <p:bldP spid="18" grpId="0"/>
      <p:bldP spid="19" grpId="0"/>
      <p:bldP spid="20" grpId="0"/>
      <p:bldP spid="21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6622975" y="2681327"/>
            <a:ext cx="216024" cy="194321"/>
          </a:xfrm>
          <a:prstGeom prst="rect">
            <a:avLst/>
          </a:prstGeom>
          <a:noFill/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33959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練　習　</a:t>
            </a:r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6979" y="960914"/>
            <a:ext cx="4680520" cy="27015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線分ＡＢの</a:t>
            </a:r>
            <a:r>
              <a:rPr kumimoji="1" lang="ja-JP" altLang="en-US" dirty="0" smtClean="0">
                <a:solidFill>
                  <a:srgbClr val="0070C0"/>
                </a:solidFill>
              </a:rPr>
              <a:t>垂直二等分線</a:t>
            </a:r>
            <a:r>
              <a:rPr kumimoji="1" lang="en-US" altLang="ja-JP" dirty="0" smtClean="0">
                <a:solidFill>
                  <a:srgbClr val="0070C0"/>
                </a:solidFill>
              </a:rPr>
              <a:t>ℓ</a:t>
            </a:r>
            <a:r>
              <a:rPr kumimoji="1" lang="ja-JP" altLang="en-US" dirty="0" smtClean="0"/>
              <a:t>上に点Ｐをとり、点Ａ，Ｂとそれぞれ結びます。このとき、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ＰＡ＝</a:t>
            </a:r>
            <a:r>
              <a:rPr lang="ja-JP" altLang="en-US" dirty="0" smtClean="0">
                <a:solidFill>
                  <a:srgbClr val="FF0000"/>
                </a:solidFill>
              </a:rPr>
              <a:t>ＰＢ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になることを証明しなさい。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5148064" y="2875649"/>
            <a:ext cx="29523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弧 7"/>
          <p:cNvSpPr/>
          <p:nvPr/>
        </p:nvSpPr>
        <p:spPr>
          <a:xfrm>
            <a:off x="3413100" y="1298038"/>
            <a:ext cx="3409528" cy="3155222"/>
          </a:xfrm>
          <a:prstGeom prst="arc">
            <a:avLst>
              <a:gd name="adj1" fmla="val 18490326"/>
              <a:gd name="adj2" fmla="val 298439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弧 10"/>
          <p:cNvSpPr/>
          <p:nvPr/>
        </p:nvSpPr>
        <p:spPr>
          <a:xfrm rot="10800000">
            <a:off x="6395628" y="1311329"/>
            <a:ext cx="3409528" cy="3155222"/>
          </a:xfrm>
          <a:prstGeom prst="arc">
            <a:avLst>
              <a:gd name="adj1" fmla="val 18490326"/>
              <a:gd name="adj2" fmla="val 298439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6624228" y="1311329"/>
            <a:ext cx="0" cy="33418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6210600" y="2819332"/>
            <a:ext cx="492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M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6456822" y="849929"/>
            <a:ext cx="365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ℓ</a:t>
            </a:r>
            <a:endParaRPr lang="ja-JP" altLang="en-US" sz="2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8100102" y="2614039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B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755008" y="2614039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600744" y="1348128"/>
            <a:ext cx="3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P</a:t>
            </a:r>
            <a:endParaRPr lang="ja-JP" altLang="en-US" sz="2800" dirty="0"/>
          </a:p>
        </p:txBody>
      </p:sp>
      <p:cxnSp>
        <p:nvCxnSpPr>
          <p:cNvPr id="22" name="直線コネクタ 21"/>
          <p:cNvCxnSpPr>
            <a:stCxn id="20" idx="3"/>
          </p:cNvCxnSpPr>
          <p:nvPr/>
        </p:nvCxnSpPr>
        <p:spPr>
          <a:xfrm flipV="1">
            <a:off x="5148064" y="1747688"/>
            <a:ext cx="1476164" cy="1127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9" idx="1"/>
          </p:cNvCxnSpPr>
          <p:nvPr/>
        </p:nvCxnSpPr>
        <p:spPr>
          <a:xfrm flipH="1" flipV="1">
            <a:off x="6624228" y="1747688"/>
            <a:ext cx="1475874" cy="11279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894767" y="2741722"/>
            <a:ext cx="0" cy="267853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362165" y="2760195"/>
            <a:ext cx="0" cy="267853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20" idx="3"/>
          </p:cNvCxnSpPr>
          <p:nvPr/>
        </p:nvCxnSpPr>
        <p:spPr>
          <a:xfrm flipV="1">
            <a:off x="5148064" y="1747688"/>
            <a:ext cx="1491661" cy="112796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9" idx="1"/>
          </p:cNvCxnSpPr>
          <p:nvPr/>
        </p:nvCxnSpPr>
        <p:spPr>
          <a:xfrm flipH="1" flipV="1">
            <a:off x="6600744" y="1747688"/>
            <a:ext cx="1499358" cy="112796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2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練　習　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052736"/>
            <a:ext cx="4752528" cy="21602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右の図で、</a:t>
            </a:r>
            <a:r>
              <a:rPr kumimoji="1" lang="en-US" altLang="ja-JP" dirty="0" smtClean="0"/>
              <a:t>AB=CB,EB=DB</a:t>
            </a:r>
            <a:r>
              <a:rPr kumimoji="1" lang="ja-JP" altLang="en-US" dirty="0" smtClean="0"/>
              <a:t>であるとき、△</a:t>
            </a:r>
            <a:r>
              <a:rPr kumimoji="1" lang="en-US" altLang="ja-JP" dirty="0" smtClean="0"/>
              <a:t>ABE</a:t>
            </a:r>
            <a:r>
              <a:rPr kumimoji="1" lang="ja-JP" altLang="en-US" dirty="0" smtClean="0"/>
              <a:t>と△</a:t>
            </a:r>
            <a:r>
              <a:rPr kumimoji="1" lang="en-US" altLang="ja-JP" dirty="0" smtClean="0"/>
              <a:t>CBD</a:t>
            </a:r>
            <a:r>
              <a:rPr kumimoji="1" lang="ja-JP" altLang="en-US" dirty="0" smtClean="0"/>
              <a:t>が合同であることを証明しなさい。</a:t>
            </a:r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 rot="5400000" flipV="1">
            <a:off x="5276574" y="914692"/>
            <a:ext cx="2160240" cy="2739376"/>
          </a:xfrm>
          <a:prstGeom prst="triangle">
            <a:avLst>
              <a:gd name="adj" fmla="val 10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743210" y="764704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</a:t>
            </a:r>
            <a:endParaRPr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6779201" y="1283860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</a:t>
            </a:r>
            <a:endParaRPr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7546682" y="3364500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E</a:t>
            </a:r>
            <a:endParaRPr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8422585" y="3106867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C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587050" y="3102890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B</a:t>
            </a:r>
            <a:endParaRPr lang="ja-JP" altLang="en-US" sz="2800" dirty="0"/>
          </a:p>
        </p:txBody>
      </p:sp>
      <p:sp>
        <p:nvSpPr>
          <p:cNvPr id="11" name="二等辺三角形 10"/>
          <p:cNvSpPr/>
          <p:nvPr/>
        </p:nvSpPr>
        <p:spPr>
          <a:xfrm rot="13935000">
            <a:off x="5651152" y="1994812"/>
            <a:ext cx="2160240" cy="2739376"/>
          </a:xfrm>
          <a:prstGeom prst="triangle">
            <a:avLst>
              <a:gd name="adj" fmla="val 10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59832" y="116631"/>
            <a:ext cx="3240360" cy="64807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200" dirty="0" smtClean="0"/>
              <a:t>証明のしくみ</a:t>
            </a:r>
            <a:endParaRPr kumimoji="1" lang="ja-JP" altLang="en-US" sz="3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5682" y="842656"/>
            <a:ext cx="883081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＝ＤＯ，ＣＥ＝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</a:t>
            </a:r>
            <a:r>
              <a:rPr lang="ja-JP" altLang="en-US" sz="2800" dirty="0" smtClean="0"/>
              <a:t>ならば、</a:t>
            </a:r>
            <a:r>
              <a:rPr lang="ja-JP" altLang="en-US" sz="2800" dirty="0" smtClean="0">
                <a:solidFill>
                  <a:srgbClr val="FF0000"/>
                </a:solidFill>
              </a:rPr>
              <a:t>∠</a:t>
            </a:r>
            <a:r>
              <a:rPr lang="ja-JP" altLang="en-US" sz="2800" dirty="0">
                <a:solidFill>
                  <a:srgbClr val="FF0000"/>
                </a:solidFill>
              </a:rPr>
              <a:t>ＣＯＥ＝∠</a:t>
            </a:r>
            <a:r>
              <a:rPr lang="ja-JP" altLang="en-US" sz="2800" dirty="0" smtClean="0">
                <a:solidFill>
                  <a:srgbClr val="FF0000"/>
                </a:solidFill>
              </a:rPr>
              <a:t>ＤＯＥ</a:t>
            </a:r>
            <a:r>
              <a:rPr lang="ja-JP" altLang="en-US" sz="2800" dirty="0" smtClean="0"/>
              <a:t>である</a:t>
            </a:r>
            <a:endParaRPr lang="en-US" altLang="ja-JP" sz="2800" dirty="0" smtClean="0"/>
          </a:p>
          <a:p>
            <a:r>
              <a:rPr lang="ja-JP" altLang="en-US" sz="2800" dirty="0" smtClean="0"/>
              <a:t>ことを証明しなさい。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△ＣＯＥと△ＤＯＥにおいて</a:t>
            </a:r>
            <a:endParaRPr lang="en-US" altLang="ja-JP" sz="2800" dirty="0" smtClean="0"/>
          </a:p>
          <a:p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ＤＯ 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　　　　　 ＣＥ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  </a:t>
            </a:r>
            <a:r>
              <a:rPr lang="ja-JP" altLang="en-US" sz="2800" dirty="0" smtClean="0"/>
              <a:t>・・・②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 ＯＥは共通・・・③</a:t>
            </a:r>
            <a:endParaRPr lang="en-US" altLang="ja-JP" sz="2800" dirty="0" smtClean="0"/>
          </a:p>
          <a:p>
            <a:r>
              <a:rPr lang="ja-JP" altLang="en-US" sz="2800" dirty="0" smtClean="0"/>
              <a:t>①、②、③より</a:t>
            </a:r>
            <a:endParaRPr lang="en-US" altLang="ja-JP" sz="2800" dirty="0" smtClean="0"/>
          </a:p>
          <a:p>
            <a:r>
              <a:rPr lang="en-US" altLang="ja-JP" sz="2800" dirty="0" smtClean="0">
                <a:solidFill>
                  <a:srgbClr val="00B050"/>
                </a:solidFill>
              </a:rPr>
              <a:t>3</a:t>
            </a:r>
            <a:r>
              <a:rPr lang="ja-JP" altLang="en-US" sz="2800" dirty="0" smtClean="0">
                <a:solidFill>
                  <a:srgbClr val="00B050"/>
                </a:solidFill>
              </a:rPr>
              <a:t>組の辺が等しいので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合同な図形の対応する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角は等しいので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∠ＣＯＥ＝∠ＤＯＥ</a:t>
            </a:r>
            <a:endParaRPr lang="en-US" altLang="ja-JP" sz="28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94879" y="2420888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 dirty="0" smtClean="0">
                <a:ea typeface="ＤＦ平成明朝体W7" panose="02010609000101010101" pitchFamily="1" charset="-128"/>
              </a:rPr>
              <a:t>②</a:t>
            </a:r>
            <a:r>
              <a:rPr kumimoji="1" lang="ja-JP" altLang="en-US" sz="3600" dirty="0" smtClean="0">
                <a:ea typeface="ＤＦ平成明朝体W7" panose="02010609000101010101" pitchFamily="1" charset="-128"/>
              </a:rPr>
              <a:t>　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5861" y="5967254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ea typeface="ＤＦ平成明朝体W7" panose="02010609000101010101" pitchFamily="1" charset="-128"/>
              </a:rPr>
              <a:t>④　</a:t>
            </a:r>
            <a:endParaRPr kumimoji="1" lang="ja-JP" altLang="en-US" sz="3600" b="1" dirty="0">
              <a:ea typeface="ＤＦ平成明朝体W7" panose="02010609000101010101" pitchFamily="1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395863" y="4662746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ea typeface="ＤＦ平成明朝体W7" panose="02010609000101010101" pitchFamily="1" charset="-128"/>
              </a:rPr>
              <a:t>③</a:t>
            </a:r>
            <a:r>
              <a:rPr kumimoji="1" lang="ja-JP" altLang="en-US" sz="3600" dirty="0" smtClean="0">
                <a:ea typeface="ＤＦ平成明朝体W7" panose="02010609000101010101" pitchFamily="1" charset="-128"/>
              </a:rPr>
              <a:t>　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95863" y="1412776"/>
            <a:ext cx="249299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ea typeface="ＤＦ平成明朝体W7" panose="02010609000101010101" pitchFamily="1" charset="-128"/>
              </a:rPr>
              <a:t>①</a:t>
            </a:r>
            <a:r>
              <a:rPr lang="ja-JP" altLang="en-US" sz="3600" dirty="0" smtClean="0">
                <a:ea typeface="ＤＦ平成明朝体W7" panose="02010609000101010101" pitchFamily="1" charset="-128"/>
              </a:rPr>
              <a:t>　　　　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5580112" y="2420888"/>
            <a:ext cx="3312368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問題の中で分かっていること</a:t>
            </a:r>
            <a:endParaRPr kumimoji="1" lang="ja-JP" altLang="en-US" sz="2400" b="1" dirty="0"/>
          </a:p>
        </p:txBody>
      </p:sp>
      <p:sp>
        <p:nvSpPr>
          <p:cNvPr id="37" name="大かっこ 36"/>
          <p:cNvSpPr/>
          <p:nvPr/>
        </p:nvSpPr>
        <p:spPr>
          <a:xfrm>
            <a:off x="5580112" y="4633947"/>
            <a:ext cx="3312368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すでに正しいと認められたことがら</a:t>
            </a:r>
            <a:endParaRPr kumimoji="1" lang="ja-JP" altLang="en-US" sz="2400" b="1" dirty="0"/>
          </a:p>
        </p:txBody>
      </p:sp>
      <p:sp>
        <p:nvSpPr>
          <p:cNvPr id="39" name="大かっこ 38"/>
          <p:cNvSpPr/>
          <p:nvPr/>
        </p:nvSpPr>
        <p:spPr>
          <a:xfrm>
            <a:off x="5580112" y="5924566"/>
            <a:ext cx="3312368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最終的にいいたいこと</a:t>
            </a:r>
            <a:endParaRPr kumimoji="1" lang="ja-JP" altLang="en-US" sz="2400" b="1" dirty="0"/>
          </a:p>
        </p:txBody>
      </p:sp>
      <p:sp>
        <p:nvSpPr>
          <p:cNvPr id="9" name="下矢印 8"/>
          <p:cNvSpPr/>
          <p:nvPr/>
        </p:nvSpPr>
        <p:spPr>
          <a:xfrm>
            <a:off x="4656248" y="3064606"/>
            <a:ext cx="484632" cy="156934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4656248" y="5314999"/>
            <a:ext cx="484632" cy="609567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7203016" y="1383304"/>
            <a:ext cx="1689464" cy="64371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2400" b="1" dirty="0" smtClean="0"/>
              <a:t>最も大切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878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∠ＡＯＢの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二等分線</a:t>
            </a:r>
            <a:r>
              <a:rPr kumimoji="1" lang="ja-JP" altLang="en-US" sz="3600" dirty="0" smtClean="0"/>
              <a:t>を作図しよう。</a:t>
            </a:r>
            <a:endParaRPr kumimoji="1" lang="ja-JP" altLang="en-US" sz="3600" dirty="0"/>
          </a:p>
        </p:txBody>
      </p:sp>
      <p:sp>
        <p:nvSpPr>
          <p:cNvPr id="3" name="フリーフォーム 2"/>
          <p:cNvSpPr/>
          <p:nvPr/>
        </p:nvSpPr>
        <p:spPr>
          <a:xfrm>
            <a:off x="899592" y="1556792"/>
            <a:ext cx="5922499" cy="3939625"/>
          </a:xfrm>
          <a:custGeom>
            <a:avLst/>
            <a:gdLst>
              <a:gd name="connsiteX0" fmla="*/ 4149969 w 5922499"/>
              <a:gd name="connsiteY0" fmla="*/ 0 h 3530991"/>
              <a:gd name="connsiteX1" fmla="*/ 0 w 5922499"/>
              <a:gd name="connsiteY1" fmla="*/ 3530991 h 3530991"/>
              <a:gd name="connsiteX2" fmla="*/ 5922499 w 5922499"/>
              <a:gd name="connsiteY2" fmla="*/ 3460653 h 3530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499" h="3530991">
                <a:moveTo>
                  <a:pt x="4149969" y="0"/>
                </a:moveTo>
                <a:lnTo>
                  <a:pt x="0" y="3530991"/>
                </a:lnTo>
                <a:lnTo>
                  <a:pt x="5922499" y="34606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>
            <a:off x="-1260648" y="3383457"/>
            <a:ext cx="4536504" cy="4225919"/>
          </a:xfrm>
          <a:prstGeom prst="arc">
            <a:avLst>
              <a:gd name="adj1" fmla="val 17954185"/>
              <a:gd name="adj2" fmla="val 107670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899592" y="3212977"/>
            <a:ext cx="5472608" cy="22834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1259631" y="2564904"/>
            <a:ext cx="2736305" cy="2520280"/>
          </a:xfrm>
          <a:prstGeom prst="arc">
            <a:avLst>
              <a:gd name="adj1" fmla="val 21019738"/>
              <a:gd name="adj2" fmla="val 244890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15811724">
            <a:off x="2051720" y="4160731"/>
            <a:ext cx="2736305" cy="2671373"/>
          </a:xfrm>
          <a:prstGeom prst="arc">
            <a:avLst>
              <a:gd name="adj1" fmla="val 235411"/>
              <a:gd name="adj2" fmla="val 313566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10192" y="5634826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54943" y="326499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61745" y="5373216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8343" y="5234807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O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96570" y="1033573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860841" y="4354697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563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9" grpId="0" animBg="1"/>
      <p:bldP spid="30" grpId="0" animBg="1"/>
      <p:bldP spid="31" grpId="0"/>
      <p:bldP spid="32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テキスト ボックス 57"/>
          <p:cNvSpPr txBox="1"/>
          <p:nvPr/>
        </p:nvSpPr>
        <p:spPr>
          <a:xfrm>
            <a:off x="107504" y="971391"/>
            <a:ext cx="651011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△ＣＯＥと△ＤＯＥの合同がいえればよい。</a:t>
            </a:r>
            <a:endParaRPr kumimoji="1" lang="en-US" altLang="ja-JP" sz="2800" dirty="0" smtClean="0"/>
          </a:p>
          <a:p>
            <a:r>
              <a:rPr lang="ja-JP" altLang="en-US" sz="2800" dirty="0"/>
              <a:t>作図の段階ですで</a:t>
            </a:r>
            <a:r>
              <a:rPr lang="ja-JP" altLang="en-US" sz="2800" dirty="0" smtClean="0"/>
              <a:t>に</a:t>
            </a:r>
            <a:endParaRPr lang="en-US" altLang="ja-JP" sz="2800" dirty="0" smtClean="0"/>
          </a:p>
          <a:p>
            <a:r>
              <a:rPr kumimoji="1" lang="ja-JP" altLang="en-US" sz="2800" dirty="0"/>
              <a:t>ＣＯ＝ＤＯ，ＣＥ＝</a:t>
            </a:r>
            <a:r>
              <a:rPr kumimoji="1" lang="ja-JP" altLang="en-US" sz="2800" dirty="0" smtClean="0"/>
              <a:t>ＤＥがいえる。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ＯＥは</a:t>
            </a:r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三角形に共通な辺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組の辺が等しいので</a:t>
            </a:r>
            <a:endParaRPr kumimoji="1" lang="en-US" altLang="ja-JP" sz="2800" dirty="0" smtClean="0"/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kumimoji="1" lang="ja-JP" altLang="en-US" sz="2800" dirty="0"/>
              <a:t>合同な図形</a:t>
            </a:r>
            <a:r>
              <a:rPr kumimoji="1" lang="ja-JP" altLang="en-US" sz="2800" dirty="0" smtClean="0"/>
              <a:t>の対応する角は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等しいので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∠ＣＯＥ＝∠ＤＯＥ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よってＯＥは∠Ｏの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/>
              <a:t>等分線になる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なぜ、この作図が角の二等分線になるのだろう？</a:t>
            </a:r>
            <a:endParaRPr kumimoji="1" lang="ja-JP" altLang="en-US" sz="3200" dirty="0"/>
          </a:p>
        </p:txBody>
      </p:sp>
      <p:sp>
        <p:nvSpPr>
          <p:cNvPr id="3" name="フリーフォーム 2"/>
          <p:cNvSpPr/>
          <p:nvPr/>
        </p:nvSpPr>
        <p:spPr>
          <a:xfrm>
            <a:off x="2836192" y="2016630"/>
            <a:ext cx="5922499" cy="3939625"/>
          </a:xfrm>
          <a:custGeom>
            <a:avLst/>
            <a:gdLst>
              <a:gd name="connsiteX0" fmla="*/ 4149969 w 5922499"/>
              <a:gd name="connsiteY0" fmla="*/ 0 h 3530991"/>
              <a:gd name="connsiteX1" fmla="*/ 0 w 5922499"/>
              <a:gd name="connsiteY1" fmla="*/ 3530991 h 3530991"/>
              <a:gd name="connsiteX2" fmla="*/ 5922499 w 5922499"/>
              <a:gd name="connsiteY2" fmla="*/ 3460653 h 3530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499" h="3530991">
                <a:moveTo>
                  <a:pt x="4149969" y="0"/>
                </a:moveTo>
                <a:lnTo>
                  <a:pt x="0" y="3530991"/>
                </a:lnTo>
                <a:lnTo>
                  <a:pt x="5922499" y="34606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>
            <a:off x="675952" y="3843295"/>
            <a:ext cx="4536504" cy="4225919"/>
          </a:xfrm>
          <a:prstGeom prst="arc">
            <a:avLst>
              <a:gd name="adj1" fmla="val 17954185"/>
              <a:gd name="adj2" fmla="val 107670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2836192" y="3672815"/>
            <a:ext cx="5472608" cy="22834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3196231" y="3024742"/>
            <a:ext cx="2736305" cy="2520280"/>
          </a:xfrm>
          <a:prstGeom prst="arc">
            <a:avLst>
              <a:gd name="adj1" fmla="val 21019738"/>
              <a:gd name="adj2" fmla="val 244890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15811724">
            <a:off x="3988320" y="4620569"/>
            <a:ext cx="2736305" cy="2671373"/>
          </a:xfrm>
          <a:prstGeom prst="arc">
            <a:avLst>
              <a:gd name="adj1" fmla="val 235411"/>
              <a:gd name="adj2" fmla="val 313566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46792" y="609466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91543" y="372483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98345" y="583305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54943" y="5694645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O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3170" y="1493411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497444" y="4396633"/>
            <a:ext cx="1358540" cy="293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5212456" y="4689846"/>
            <a:ext cx="643528" cy="12664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797441" y="4814535"/>
            <a:ext cx="4812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3875098" y="4689846"/>
            <a:ext cx="250054" cy="253057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4133900" y="5748463"/>
            <a:ext cx="119623" cy="41558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H="1">
            <a:off x="5152644" y="4335448"/>
            <a:ext cx="119623" cy="415581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 flipV="1">
            <a:off x="5322722" y="5279900"/>
            <a:ext cx="422996" cy="39474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フローチャート : 結合子 67"/>
          <p:cNvSpPr/>
          <p:nvPr/>
        </p:nvSpPr>
        <p:spPr>
          <a:xfrm>
            <a:off x="4448832" y="5143407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11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uiExpand="1" build="p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なぜ、この作図が角の二等分線になるのだろう？</a:t>
            </a:r>
            <a:endParaRPr kumimoji="1" lang="ja-JP" altLang="en-US" sz="3200" dirty="0"/>
          </a:p>
        </p:txBody>
      </p:sp>
      <p:sp>
        <p:nvSpPr>
          <p:cNvPr id="3" name="フリーフォーム 2"/>
          <p:cNvSpPr/>
          <p:nvPr/>
        </p:nvSpPr>
        <p:spPr>
          <a:xfrm>
            <a:off x="2836192" y="2016630"/>
            <a:ext cx="5922499" cy="3939625"/>
          </a:xfrm>
          <a:custGeom>
            <a:avLst/>
            <a:gdLst>
              <a:gd name="connsiteX0" fmla="*/ 4149969 w 5922499"/>
              <a:gd name="connsiteY0" fmla="*/ 0 h 3530991"/>
              <a:gd name="connsiteX1" fmla="*/ 0 w 5922499"/>
              <a:gd name="connsiteY1" fmla="*/ 3530991 h 3530991"/>
              <a:gd name="connsiteX2" fmla="*/ 5922499 w 5922499"/>
              <a:gd name="connsiteY2" fmla="*/ 3460653 h 3530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499" h="3530991">
                <a:moveTo>
                  <a:pt x="4149969" y="0"/>
                </a:moveTo>
                <a:lnTo>
                  <a:pt x="0" y="3530991"/>
                </a:lnTo>
                <a:lnTo>
                  <a:pt x="5922499" y="34606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>
            <a:off x="675952" y="3843295"/>
            <a:ext cx="4536504" cy="4225919"/>
          </a:xfrm>
          <a:prstGeom prst="arc">
            <a:avLst>
              <a:gd name="adj1" fmla="val 17954185"/>
              <a:gd name="adj2" fmla="val 107670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2836192" y="3672815"/>
            <a:ext cx="5472608" cy="22834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3196231" y="3024742"/>
            <a:ext cx="2736305" cy="2520280"/>
          </a:xfrm>
          <a:prstGeom prst="arc">
            <a:avLst>
              <a:gd name="adj1" fmla="val 21019738"/>
              <a:gd name="adj2" fmla="val 244890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15811724">
            <a:off x="3988320" y="4620569"/>
            <a:ext cx="2736305" cy="2671373"/>
          </a:xfrm>
          <a:prstGeom prst="arc">
            <a:avLst>
              <a:gd name="adj1" fmla="val 235411"/>
              <a:gd name="adj2" fmla="val 313566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46792" y="609466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91543" y="372483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98345" y="583305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54943" y="5694645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O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3170" y="1493411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497444" y="4396633"/>
            <a:ext cx="1358540" cy="293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5212456" y="4689846"/>
            <a:ext cx="643528" cy="12664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797441" y="4814535"/>
            <a:ext cx="4812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0" y="970191"/>
            <a:ext cx="651011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△ＣＯＥと△ＤＯＥの合同がいえればよい。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/>
              <a:t>作図の段階ですで</a:t>
            </a:r>
            <a:r>
              <a:rPr lang="ja-JP" altLang="en-US" sz="2800" dirty="0" smtClean="0"/>
              <a:t>に</a:t>
            </a:r>
            <a:endParaRPr lang="en-US" altLang="ja-JP" sz="2800" dirty="0" smtClean="0"/>
          </a:p>
          <a:p>
            <a:r>
              <a:rPr kumimoji="1" lang="ja-JP" altLang="en-US" sz="2800" dirty="0"/>
              <a:t>ＣＯ＝ＤＯ，ＣＥ＝</a:t>
            </a:r>
            <a:r>
              <a:rPr kumimoji="1" lang="ja-JP" altLang="en-US" sz="2800" dirty="0" smtClean="0"/>
              <a:t>ＤＥがいえる。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ＯＥは</a:t>
            </a:r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三角形に共通な辺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組の辺が等しいので</a:t>
            </a:r>
            <a:endParaRPr kumimoji="1" lang="en-US" altLang="ja-JP" sz="2800" dirty="0" smtClean="0"/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kumimoji="1" lang="ja-JP" altLang="en-US" sz="2800" dirty="0"/>
              <a:t>合同な図形</a:t>
            </a:r>
            <a:r>
              <a:rPr kumimoji="1" lang="ja-JP" altLang="en-US" sz="2800" dirty="0" smtClean="0"/>
              <a:t>の対応する角は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等しいので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∠ＣＯＥ＝∠ＤＯＥ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よってＯＥは∠Ｏの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/>
              <a:t>等分線になる</a:t>
            </a:r>
          </a:p>
        </p:txBody>
      </p:sp>
      <p:cxnSp>
        <p:nvCxnSpPr>
          <p:cNvPr id="59" name="直線コネクタ 58"/>
          <p:cNvCxnSpPr/>
          <p:nvPr/>
        </p:nvCxnSpPr>
        <p:spPr>
          <a:xfrm>
            <a:off x="3875098" y="4689846"/>
            <a:ext cx="250054" cy="253057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4133900" y="5748463"/>
            <a:ext cx="119623" cy="41558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314166" y="970190"/>
            <a:ext cx="2646878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見通しをもつ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5152644" y="4335448"/>
            <a:ext cx="119623" cy="415581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5322722" y="5279900"/>
            <a:ext cx="422996" cy="39474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結合子 22"/>
          <p:cNvSpPr/>
          <p:nvPr/>
        </p:nvSpPr>
        <p:spPr>
          <a:xfrm>
            <a:off x="4448832" y="5143407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1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なぜ、この作図が角の二等分線になるのだろう？</a:t>
            </a:r>
            <a:endParaRPr kumimoji="1" lang="ja-JP" altLang="en-US" sz="3200" dirty="0"/>
          </a:p>
        </p:txBody>
      </p:sp>
      <p:sp>
        <p:nvSpPr>
          <p:cNvPr id="3" name="フリーフォーム 2"/>
          <p:cNvSpPr/>
          <p:nvPr/>
        </p:nvSpPr>
        <p:spPr>
          <a:xfrm>
            <a:off x="2836192" y="2016630"/>
            <a:ext cx="5922499" cy="3939625"/>
          </a:xfrm>
          <a:custGeom>
            <a:avLst/>
            <a:gdLst>
              <a:gd name="connsiteX0" fmla="*/ 4149969 w 5922499"/>
              <a:gd name="connsiteY0" fmla="*/ 0 h 3530991"/>
              <a:gd name="connsiteX1" fmla="*/ 0 w 5922499"/>
              <a:gd name="connsiteY1" fmla="*/ 3530991 h 3530991"/>
              <a:gd name="connsiteX2" fmla="*/ 5922499 w 5922499"/>
              <a:gd name="connsiteY2" fmla="*/ 3460653 h 3530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499" h="3530991">
                <a:moveTo>
                  <a:pt x="4149969" y="0"/>
                </a:moveTo>
                <a:lnTo>
                  <a:pt x="0" y="3530991"/>
                </a:lnTo>
                <a:lnTo>
                  <a:pt x="5922499" y="34606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>
            <a:off x="675952" y="3843295"/>
            <a:ext cx="4536504" cy="4225919"/>
          </a:xfrm>
          <a:prstGeom prst="arc">
            <a:avLst>
              <a:gd name="adj1" fmla="val 17954185"/>
              <a:gd name="adj2" fmla="val 107670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2836192" y="3672815"/>
            <a:ext cx="5472608" cy="22834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3196231" y="3024742"/>
            <a:ext cx="2736305" cy="2520280"/>
          </a:xfrm>
          <a:prstGeom prst="arc">
            <a:avLst>
              <a:gd name="adj1" fmla="val 21019738"/>
              <a:gd name="adj2" fmla="val 244890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15811724">
            <a:off x="3988320" y="4620569"/>
            <a:ext cx="2736305" cy="2671373"/>
          </a:xfrm>
          <a:prstGeom prst="arc">
            <a:avLst>
              <a:gd name="adj1" fmla="val 235411"/>
              <a:gd name="adj2" fmla="val 313566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46792" y="609466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91543" y="372483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98345" y="583305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54943" y="5694645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O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3170" y="1493411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497444" y="4396633"/>
            <a:ext cx="1358540" cy="293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5212456" y="4689846"/>
            <a:ext cx="643528" cy="12664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797441" y="4814535"/>
            <a:ext cx="4812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0" y="970191"/>
            <a:ext cx="651011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△ＣＯＥと△ＤＯＥの合同がいえればよい。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>
                <a:solidFill>
                  <a:srgbClr val="0070C0"/>
                </a:solidFill>
              </a:rPr>
              <a:t>作図の段階ですで</a:t>
            </a:r>
            <a:r>
              <a:rPr lang="ja-JP" altLang="en-US" sz="2800" dirty="0" smtClean="0">
                <a:solidFill>
                  <a:srgbClr val="0070C0"/>
                </a:solidFill>
              </a:rPr>
              <a:t>に</a:t>
            </a:r>
            <a:endParaRPr lang="en-US" altLang="ja-JP" sz="2800" dirty="0" smtClean="0">
              <a:solidFill>
                <a:srgbClr val="0070C0"/>
              </a:solidFill>
            </a:endParaRPr>
          </a:p>
          <a:p>
            <a:r>
              <a:rPr kumimoji="1" lang="ja-JP" altLang="en-US" sz="2800" dirty="0">
                <a:solidFill>
                  <a:srgbClr val="0070C0"/>
                </a:solidFill>
              </a:rPr>
              <a:t>ＣＯ＝ＤＯ，ＣＥ＝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ＤＥがいえる。</a:t>
            </a:r>
            <a:endParaRPr kumimoji="1" lang="en-US" altLang="ja-JP" sz="2800" dirty="0" smtClean="0">
              <a:solidFill>
                <a:srgbClr val="0070C0"/>
              </a:solidFill>
            </a:endParaRPr>
          </a:p>
          <a:p>
            <a:r>
              <a:rPr lang="ja-JP" altLang="en-US" sz="2800" dirty="0" smtClean="0"/>
              <a:t>ＯＥは</a:t>
            </a:r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三角形に共通な辺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組の辺が等しいので</a:t>
            </a:r>
            <a:endParaRPr kumimoji="1" lang="en-US" altLang="ja-JP" sz="2800" dirty="0" smtClean="0"/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kumimoji="1" lang="ja-JP" altLang="en-US" sz="2800" dirty="0"/>
              <a:t>合同な図形</a:t>
            </a:r>
            <a:r>
              <a:rPr kumimoji="1" lang="ja-JP" altLang="en-US" sz="2800" dirty="0" smtClean="0"/>
              <a:t>の対応する角は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等しいので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∠ＣＯＥ＝∠ＤＯＥ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よってＯＥは∠Ｏの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/>
              <a:t>等分線になる</a:t>
            </a:r>
          </a:p>
        </p:txBody>
      </p:sp>
      <p:cxnSp>
        <p:nvCxnSpPr>
          <p:cNvPr id="59" name="直線コネクタ 58"/>
          <p:cNvCxnSpPr/>
          <p:nvPr/>
        </p:nvCxnSpPr>
        <p:spPr>
          <a:xfrm>
            <a:off x="3875098" y="4689846"/>
            <a:ext cx="250054" cy="253057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4133900" y="5748463"/>
            <a:ext cx="119623" cy="41558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314166" y="970190"/>
            <a:ext cx="2646878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見通しをもつ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5152644" y="4335448"/>
            <a:ext cx="119623" cy="415581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5322722" y="5279900"/>
            <a:ext cx="422996" cy="39474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結合子 22"/>
          <p:cNvSpPr/>
          <p:nvPr/>
        </p:nvSpPr>
        <p:spPr>
          <a:xfrm>
            <a:off x="4448832" y="5143407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58458" y="1554965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ea typeface="ＤＦ平成明朝体W7" panose="02010609000101010101" pitchFamily="1" charset="-128"/>
              </a:rPr>
              <a:t>仮定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47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86409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なぜ、この作図が角の二等分線になるのだろう？</a:t>
            </a:r>
            <a:endParaRPr kumimoji="1" lang="ja-JP" altLang="en-US" sz="3200" dirty="0"/>
          </a:p>
        </p:txBody>
      </p:sp>
      <p:sp>
        <p:nvSpPr>
          <p:cNvPr id="3" name="フリーフォーム 2"/>
          <p:cNvSpPr/>
          <p:nvPr/>
        </p:nvSpPr>
        <p:spPr>
          <a:xfrm>
            <a:off x="2836192" y="2016630"/>
            <a:ext cx="5922499" cy="3939625"/>
          </a:xfrm>
          <a:custGeom>
            <a:avLst/>
            <a:gdLst>
              <a:gd name="connsiteX0" fmla="*/ 4149969 w 5922499"/>
              <a:gd name="connsiteY0" fmla="*/ 0 h 3530991"/>
              <a:gd name="connsiteX1" fmla="*/ 0 w 5922499"/>
              <a:gd name="connsiteY1" fmla="*/ 3530991 h 3530991"/>
              <a:gd name="connsiteX2" fmla="*/ 5922499 w 5922499"/>
              <a:gd name="connsiteY2" fmla="*/ 3460653 h 3530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22499" h="3530991">
                <a:moveTo>
                  <a:pt x="4149969" y="0"/>
                </a:moveTo>
                <a:lnTo>
                  <a:pt x="0" y="3530991"/>
                </a:lnTo>
                <a:lnTo>
                  <a:pt x="5922499" y="34606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弧 4"/>
          <p:cNvSpPr/>
          <p:nvPr/>
        </p:nvSpPr>
        <p:spPr>
          <a:xfrm>
            <a:off x="675952" y="3843295"/>
            <a:ext cx="4536504" cy="4225919"/>
          </a:xfrm>
          <a:prstGeom prst="arc">
            <a:avLst>
              <a:gd name="adj1" fmla="val 17954185"/>
              <a:gd name="adj2" fmla="val 107670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2836192" y="3672815"/>
            <a:ext cx="5472608" cy="22834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>
            <a:off x="3196231" y="3024742"/>
            <a:ext cx="2736305" cy="2520280"/>
          </a:xfrm>
          <a:prstGeom prst="arc">
            <a:avLst>
              <a:gd name="adj1" fmla="val 21019738"/>
              <a:gd name="adj2" fmla="val 244890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15811724">
            <a:off x="3988320" y="4620569"/>
            <a:ext cx="2736305" cy="2671373"/>
          </a:xfrm>
          <a:prstGeom prst="arc">
            <a:avLst>
              <a:gd name="adj1" fmla="val 235411"/>
              <a:gd name="adj2" fmla="val 313566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46792" y="609466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91543" y="372483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98345" y="583305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54943" y="5694645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O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3170" y="1493411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497444" y="4396633"/>
            <a:ext cx="1358540" cy="293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5212456" y="4689846"/>
            <a:ext cx="643528" cy="12664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797441" y="4814535"/>
            <a:ext cx="4812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0" y="970191"/>
            <a:ext cx="651011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△ＣＯＥと△ＤＯＥの合同がいえればよい。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>
                <a:solidFill>
                  <a:srgbClr val="0070C0"/>
                </a:solidFill>
              </a:rPr>
              <a:t>作図の段階ですで</a:t>
            </a:r>
            <a:r>
              <a:rPr lang="ja-JP" altLang="en-US" sz="2800" dirty="0" smtClean="0">
                <a:solidFill>
                  <a:srgbClr val="0070C0"/>
                </a:solidFill>
              </a:rPr>
              <a:t>に</a:t>
            </a:r>
            <a:endParaRPr lang="en-US" altLang="ja-JP" sz="2800" dirty="0" smtClean="0">
              <a:solidFill>
                <a:srgbClr val="0070C0"/>
              </a:solidFill>
            </a:endParaRPr>
          </a:p>
          <a:p>
            <a:r>
              <a:rPr kumimoji="1" lang="ja-JP" altLang="en-US" sz="2800" dirty="0">
                <a:solidFill>
                  <a:srgbClr val="0070C0"/>
                </a:solidFill>
              </a:rPr>
              <a:t>ＣＯ＝ＤＯ，ＣＥ＝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ＤＥがいえる。</a:t>
            </a:r>
            <a:endParaRPr kumimoji="1" lang="en-US" altLang="ja-JP" sz="2800" dirty="0" smtClean="0">
              <a:solidFill>
                <a:srgbClr val="0070C0"/>
              </a:solidFill>
            </a:endParaRPr>
          </a:p>
          <a:p>
            <a:r>
              <a:rPr lang="ja-JP" altLang="en-US" sz="2800" dirty="0" smtClean="0"/>
              <a:t>ＯＥは</a:t>
            </a:r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三角形に共通な辺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よって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組の辺が等しいので</a:t>
            </a:r>
            <a:endParaRPr kumimoji="1" lang="en-US" altLang="ja-JP" sz="2800" dirty="0" smtClean="0"/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kumimoji="1" lang="ja-JP" altLang="en-US" sz="2800" dirty="0"/>
              <a:t>合同な図形</a:t>
            </a:r>
            <a:r>
              <a:rPr kumimoji="1" lang="ja-JP" altLang="en-US" sz="2800" dirty="0" smtClean="0"/>
              <a:t>の対応する角は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等しいので</a:t>
            </a:r>
            <a:endParaRPr kumimoji="1" lang="en-US" altLang="ja-JP" sz="2800" dirty="0" smtClean="0"/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∠ＣＯＥ＝∠ＤＯＥ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よってＯＥは∠Ｏの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2800" dirty="0">
                <a:solidFill>
                  <a:srgbClr val="FF0000"/>
                </a:solidFill>
              </a:rPr>
              <a:t>等分線になる</a:t>
            </a:r>
          </a:p>
        </p:txBody>
      </p:sp>
      <p:cxnSp>
        <p:nvCxnSpPr>
          <p:cNvPr id="59" name="直線コネクタ 58"/>
          <p:cNvCxnSpPr/>
          <p:nvPr/>
        </p:nvCxnSpPr>
        <p:spPr>
          <a:xfrm>
            <a:off x="3875098" y="4689846"/>
            <a:ext cx="250054" cy="253057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4133900" y="5748463"/>
            <a:ext cx="119623" cy="415581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314166" y="970190"/>
            <a:ext cx="2646878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見通しをもつ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5152644" y="4335448"/>
            <a:ext cx="119623" cy="415581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5322722" y="5279900"/>
            <a:ext cx="422996" cy="39474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結合子 22"/>
          <p:cNvSpPr/>
          <p:nvPr/>
        </p:nvSpPr>
        <p:spPr>
          <a:xfrm>
            <a:off x="4448832" y="5143407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58458" y="1554965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ea typeface="ＤＦ平成明朝体W7" panose="02010609000101010101" pitchFamily="1" charset="-128"/>
              </a:rPr>
              <a:t>仮定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00955" y="5779018"/>
            <a:ext cx="110799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ea typeface="ＤＦ平成明朝体W7" panose="02010609000101010101" pitchFamily="1" charset="-128"/>
              </a:rPr>
              <a:t>結論</a:t>
            </a:r>
            <a:endParaRPr kumimoji="1" lang="ja-JP" altLang="en-US" sz="36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154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784976" cy="982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あることがらが成り立つことを、</a:t>
            </a:r>
            <a:r>
              <a:rPr kumimoji="1" lang="ja-JP" altLang="en-US" sz="3200" dirty="0" err="1" smtClean="0"/>
              <a:t>すじ</a:t>
            </a:r>
            <a:r>
              <a:rPr kumimoji="1" lang="ja-JP" altLang="en-US" sz="3200" dirty="0" smtClean="0"/>
              <a:t>道を立てて明らかにすることを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証明</a:t>
            </a:r>
            <a:r>
              <a:rPr kumimoji="1" lang="ja-JP" altLang="en-US" sz="3200" dirty="0" smtClean="0"/>
              <a:t>という。</a:t>
            </a:r>
            <a:endParaRPr kumimoji="1" lang="ja-JP" altLang="en-US" sz="3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5682" y="1175267"/>
            <a:ext cx="81770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この問題は次のように書くこともできる。</a:t>
            </a:r>
            <a:endParaRPr lang="en-US" altLang="ja-JP" sz="2800" dirty="0" smtClean="0"/>
          </a:p>
          <a:p>
            <a:r>
              <a:rPr lang="ja-JP" altLang="en-US" sz="2800" dirty="0" smtClean="0"/>
              <a:t>ＣＯ</a:t>
            </a:r>
            <a:r>
              <a:rPr lang="ja-JP" altLang="en-US" sz="2800" dirty="0"/>
              <a:t>＝ＤＯ，ＣＥ＝</a:t>
            </a:r>
            <a:r>
              <a:rPr lang="ja-JP" altLang="en-US" sz="2800" dirty="0" smtClean="0"/>
              <a:t>ＤＥならば、∠</a:t>
            </a:r>
            <a:r>
              <a:rPr lang="ja-JP" altLang="en-US" sz="2800" dirty="0"/>
              <a:t>ＣＯＥ＝∠</a:t>
            </a:r>
            <a:r>
              <a:rPr lang="ja-JP" altLang="en-US" sz="2800" dirty="0" smtClean="0"/>
              <a:t>ＤＯＥである</a:t>
            </a:r>
            <a:endParaRPr lang="en-US" altLang="ja-JP" sz="2800" dirty="0" smtClean="0"/>
          </a:p>
          <a:p>
            <a:r>
              <a:rPr lang="ja-JP" altLang="en-US" sz="2800" dirty="0" smtClean="0"/>
              <a:t>ことを証明しなさい。</a:t>
            </a:r>
            <a:endParaRPr lang="en-US" altLang="ja-JP" sz="2800" dirty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898973" y="2564460"/>
            <a:ext cx="6035390" cy="4834117"/>
            <a:chOff x="675952" y="1236283"/>
            <a:chExt cx="8303642" cy="6832931"/>
          </a:xfrm>
        </p:grpSpPr>
        <p:sp>
          <p:nvSpPr>
            <p:cNvPr id="3" name="フリーフォーム 2"/>
            <p:cNvSpPr/>
            <p:nvPr/>
          </p:nvSpPr>
          <p:spPr>
            <a:xfrm>
              <a:off x="2836192" y="2016630"/>
              <a:ext cx="5922499" cy="3939625"/>
            </a:xfrm>
            <a:custGeom>
              <a:avLst/>
              <a:gdLst>
                <a:gd name="connsiteX0" fmla="*/ 4149969 w 5922499"/>
                <a:gd name="connsiteY0" fmla="*/ 0 h 3530991"/>
                <a:gd name="connsiteX1" fmla="*/ 0 w 5922499"/>
                <a:gd name="connsiteY1" fmla="*/ 3530991 h 3530991"/>
                <a:gd name="connsiteX2" fmla="*/ 5922499 w 5922499"/>
                <a:gd name="connsiteY2" fmla="*/ 3460653 h 353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22499" h="3530991">
                  <a:moveTo>
                    <a:pt x="4149969" y="0"/>
                  </a:moveTo>
                  <a:lnTo>
                    <a:pt x="0" y="3530991"/>
                  </a:lnTo>
                  <a:lnTo>
                    <a:pt x="5922499" y="346065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弧 4"/>
            <p:cNvSpPr/>
            <p:nvPr/>
          </p:nvSpPr>
          <p:spPr>
            <a:xfrm>
              <a:off x="675952" y="3843295"/>
              <a:ext cx="4536504" cy="4225919"/>
            </a:xfrm>
            <a:prstGeom prst="arc">
              <a:avLst>
                <a:gd name="adj1" fmla="val 17954185"/>
                <a:gd name="adj2" fmla="val 107670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3" idx="1"/>
            </p:cNvCxnSpPr>
            <p:nvPr/>
          </p:nvCxnSpPr>
          <p:spPr>
            <a:xfrm flipV="1">
              <a:off x="2836192" y="3672815"/>
              <a:ext cx="5472608" cy="22834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円弧 28"/>
            <p:cNvSpPr/>
            <p:nvPr/>
          </p:nvSpPr>
          <p:spPr>
            <a:xfrm>
              <a:off x="3196231" y="3024742"/>
              <a:ext cx="2736305" cy="2520280"/>
            </a:xfrm>
            <a:prstGeom prst="arc">
              <a:avLst>
                <a:gd name="adj1" fmla="val 21019738"/>
                <a:gd name="adj2" fmla="val 244890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弧 29"/>
            <p:cNvSpPr/>
            <p:nvPr/>
          </p:nvSpPr>
          <p:spPr>
            <a:xfrm rot="15811724">
              <a:off x="3988320" y="4620569"/>
              <a:ext cx="2736305" cy="2671373"/>
            </a:xfrm>
            <a:prstGeom prst="arc">
              <a:avLst>
                <a:gd name="adj1" fmla="val 235411"/>
                <a:gd name="adj2" fmla="val 313566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246792" y="6094664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Ｄ</a:t>
              </a:r>
              <a:endParaRPr kumimoji="1" lang="ja-JP" altLang="en-US" sz="28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193712" y="3581686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498345" y="5833054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354943" y="5694645"/>
              <a:ext cx="481249" cy="523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/>
                <a:t>O</a:t>
              </a:r>
              <a:endParaRPr kumimoji="1" lang="ja-JP" altLang="en-US" sz="28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715178" y="1236283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4497444" y="4396633"/>
              <a:ext cx="1358540" cy="2932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V="1">
              <a:off x="5212456" y="4689846"/>
              <a:ext cx="643528" cy="12664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5797441" y="4814535"/>
              <a:ext cx="48124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Ｅ</a:t>
              </a:r>
              <a:endParaRPr kumimoji="1" lang="ja-JP" altLang="en-US" sz="2800" dirty="0"/>
            </a:p>
          </p:txBody>
        </p:sp>
        <p:cxnSp>
          <p:nvCxnSpPr>
            <p:cNvPr id="59" name="直線コネクタ 58"/>
            <p:cNvCxnSpPr/>
            <p:nvPr/>
          </p:nvCxnSpPr>
          <p:spPr>
            <a:xfrm>
              <a:off x="3875098" y="4689846"/>
              <a:ext cx="250054" cy="253057"/>
            </a:xfrm>
            <a:prstGeom prst="line">
              <a:avLst/>
            </a:prstGeom>
            <a:ln w="76200" cmpd="dbl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>
              <a:off x="4133900" y="5748463"/>
              <a:ext cx="119623" cy="415581"/>
            </a:xfrm>
            <a:prstGeom prst="line">
              <a:avLst/>
            </a:prstGeom>
            <a:ln w="76200" cmpd="dbl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152644" y="4335448"/>
              <a:ext cx="119623" cy="415581"/>
            </a:xfrm>
            <a:prstGeom prst="line">
              <a:avLst/>
            </a:prstGeom>
            <a:ln w="2857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 flipV="1">
              <a:off x="5322722" y="5279900"/>
              <a:ext cx="422996" cy="39474"/>
            </a:xfrm>
            <a:prstGeom prst="line">
              <a:avLst/>
            </a:prstGeom>
            <a:ln w="2857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フローチャート : 結合子 22"/>
            <p:cNvSpPr/>
            <p:nvPr/>
          </p:nvSpPr>
          <p:spPr>
            <a:xfrm>
              <a:off x="4448832" y="5143407"/>
              <a:ext cx="166670" cy="194989"/>
            </a:xfrm>
            <a:prstGeom prst="flowChartConnector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604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784976" cy="982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あることがらが成り立つことを、</a:t>
            </a:r>
            <a:r>
              <a:rPr kumimoji="1" lang="ja-JP" altLang="en-US" sz="3200" dirty="0" err="1" smtClean="0"/>
              <a:t>すじ</a:t>
            </a:r>
            <a:r>
              <a:rPr kumimoji="1" lang="ja-JP" altLang="en-US" sz="3200" dirty="0" smtClean="0"/>
              <a:t>道を立てて明らかにすることを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証明</a:t>
            </a:r>
            <a:r>
              <a:rPr kumimoji="1" lang="ja-JP" altLang="en-US" sz="3200" dirty="0" smtClean="0"/>
              <a:t>という。</a:t>
            </a:r>
            <a:endParaRPr kumimoji="1" lang="ja-JP" altLang="en-US" sz="3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5682" y="1175267"/>
            <a:ext cx="81770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この問題は次のように書くこともできる。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＝ＤＯ，ＣＥ＝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</a:t>
            </a:r>
            <a:r>
              <a:rPr lang="ja-JP" altLang="en-US" sz="2800" dirty="0" smtClean="0"/>
              <a:t>ならば、</a:t>
            </a:r>
            <a:r>
              <a:rPr lang="ja-JP" altLang="en-US" sz="2800" dirty="0" smtClean="0">
                <a:solidFill>
                  <a:srgbClr val="FF0000"/>
                </a:solidFill>
              </a:rPr>
              <a:t>∠</a:t>
            </a:r>
            <a:r>
              <a:rPr lang="ja-JP" altLang="en-US" sz="2800" dirty="0">
                <a:solidFill>
                  <a:srgbClr val="FF0000"/>
                </a:solidFill>
              </a:rPr>
              <a:t>ＣＯＥ＝∠</a:t>
            </a:r>
            <a:r>
              <a:rPr lang="ja-JP" altLang="en-US" sz="2800" dirty="0" smtClean="0">
                <a:solidFill>
                  <a:srgbClr val="FF0000"/>
                </a:solidFill>
              </a:rPr>
              <a:t>ＤＯＥ</a:t>
            </a:r>
            <a:r>
              <a:rPr lang="ja-JP" altLang="en-US" sz="2800" dirty="0" smtClean="0"/>
              <a:t>である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ことを証明しなさい。</a:t>
            </a:r>
            <a:endParaRPr lang="en-US" altLang="ja-JP" sz="2800" dirty="0" smtClean="0"/>
          </a:p>
          <a:p>
            <a:r>
              <a:rPr lang="ja-JP" altLang="en-US" sz="2800" dirty="0" smtClean="0"/>
              <a:t>△ＣＯＥと△ＤＯＥにおいて</a:t>
            </a:r>
            <a:endParaRPr lang="en-US" altLang="ja-JP" sz="2800" dirty="0" smtClean="0"/>
          </a:p>
          <a:p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ＤＯ 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　　　　　 ＣＥ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  </a:t>
            </a:r>
            <a:r>
              <a:rPr lang="ja-JP" altLang="en-US" sz="2800" dirty="0" smtClean="0"/>
              <a:t>・・・②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 ＯＥは共通・・・③</a:t>
            </a:r>
            <a:endParaRPr lang="en-US" altLang="ja-JP" sz="2800" dirty="0" smtClean="0"/>
          </a:p>
          <a:p>
            <a:r>
              <a:rPr lang="ja-JP" altLang="en-US" sz="2800" dirty="0" smtClean="0"/>
              <a:t>①、②、③より</a:t>
            </a:r>
            <a:endParaRPr lang="en-US" altLang="ja-JP" sz="2800" dirty="0" smtClean="0"/>
          </a:p>
          <a:p>
            <a:r>
              <a:rPr lang="en-US" altLang="ja-JP" sz="2800" dirty="0" smtClean="0">
                <a:solidFill>
                  <a:srgbClr val="00B050"/>
                </a:solidFill>
              </a:rPr>
              <a:t>3</a:t>
            </a:r>
            <a:r>
              <a:rPr lang="ja-JP" altLang="en-US" sz="2800" dirty="0" smtClean="0">
                <a:solidFill>
                  <a:srgbClr val="00B050"/>
                </a:solidFill>
              </a:rPr>
              <a:t>組の辺が等しいので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合同な図形の対応する角は等しいので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∠ＣＯＥ＝∠ＤＯＥ</a:t>
            </a:r>
            <a:endParaRPr lang="en-US" altLang="ja-JP" sz="2800" dirty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984949" y="1995680"/>
            <a:ext cx="6035390" cy="4834117"/>
            <a:chOff x="675952" y="1236283"/>
            <a:chExt cx="8303642" cy="6832931"/>
          </a:xfrm>
        </p:grpSpPr>
        <p:sp>
          <p:nvSpPr>
            <p:cNvPr id="3" name="フリーフォーム 2"/>
            <p:cNvSpPr/>
            <p:nvPr/>
          </p:nvSpPr>
          <p:spPr>
            <a:xfrm>
              <a:off x="2836192" y="2016630"/>
              <a:ext cx="5922499" cy="3939625"/>
            </a:xfrm>
            <a:custGeom>
              <a:avLst/>
              <a:gdLst>
                <a:gd name="connsiteX0" fmla="*/ 4149969 w 5922499"/>
                <a:gd name="connsiteY0" fmla="*/ 0 h 3530991"/>
                <a:gd name="connsiteX1" fmla="*/ 0 w 5922499"/>
                <a:gd name="connsiteY1" fmla="*/ 3530991 h 3530991"/>
                <a:gd name="connsiteX2" fmla="*/ 5922499 w 5922499"/>
                <a:gd name="connsiteY2" fmla="*/ 3460653 h 353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22499" h="3530991">
                  <a:moveTo>
                    <a:pt x="4149969" y="0"/>
                  </a:moveTo>
                  <a:lnTo>
                    <a:pt x="0" y="3530991"/>
                  </a:lnTo>
                  <a:lnTo>
                    <a:pt x="5922499" y="346065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弧 4"/>
            <p:cNvSpPr/>
            <p:nvPr/>
          </p:nvSpPr>
          <p:spPr>
            <a:xfrm>
              <a:off x="675952" y="3843295"/>
              <a:ext cx="4536504" cy="4225919"/>
            </a:xfrm>
            <a:prstGeom prst="arc">
              <a:avLst>
                <a:gd name="adj1" fmla="val 17954185"/>
                <a:gd name="adj2" fmla="val 107670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3" idx="1"/>
            </p:cNvCxnSpPr>
            <p:nvPr/>
          </p:nvCxnSpPr>
          <p:spPr>
            <a:xfrm flipV="1">
              <a:off x="2836192" y="3672815"/>
              <a:ext cx="5472608" cy="22834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円弧 28"/>
            <p:cNvSpPr/>
            <p:nvPr/>
          </p:nvSpPr>
          <p:spPr>
            <a:xfrm>
              <a:off x="3196231" y="3024742"/>
              <a:ext cx="2736305" cy="2520280"/>
            </a:xfrm>
            <a:prstGeom prst="arc">
              <a:avLst>
                <a:gd name="adj1" fmla="val 21019738"/>
                <a:gd name="adj2" fmla="val 244890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弧 29"/>
            <p:cNvSpPr/>
            <p:nvPr/>
          </p:nvSpPr>
          <p:spPr>
            <a:xfrm rot="15811724">
              <a:off x="3988320" y="4620569"/>
              <a:ext cx="2736305" cy="2671373"/>
            </a:xfrm>
            <a:prstGeom prst="arc">
              <a:avLst>
                <a:gd name="adj1" fmla="val 235411"/>
                <a:gd name="adj2" fmla="val 313566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246792" y="6094664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Ｄ</a:t>
              </a:r>
              <a:endParaRPr kumimoji="1" lang="ja-JP" altLang="en-US" sz="28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193712" y="3581686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498345" y="5833054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354943" y="5694645"/>
              <a:ext cx="481249" cy="523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/>
                <a:t>O</a:t>
              </a:r>
              <a:endParaRPr kumimoji="1" lang="ja-JP" altLang="en-US" sz="28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715178" y="1236283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4497444" y="4396633"/>
              <a:ext cx="1358540" cy="2932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V="1">
              <a:off x="5212456" y="4689846"/>
              <a:ext cx="643528" cy="12664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5797441" y="4814535"/>
              <a:ext cx="48124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Ｅ</a:t>
              </a:r>
              <a:endParaRPr kumimoji="1" lang="ja-JP" altLang="en-US" sz="2800" dirty="0"/>
            </a:p>
          </p:txBody>
        </p:sp>
        <p:cxnSp>
          <p:nvCxnSpPr>
            <p:cNvPr id="59" name="直線コネクタ 58"/>
            <p:cNvCxnSpPr/>
            <p:nvPr/>
          </p:nvCxnSpPr>
          <p:spPr>
            <a:xfrm>
              <a:off x="3875098" y="4689846"/>
              <a:ext cx="250054" cy="253057"/>
            </a:xfrm>
            <a:prstGeom prst="line">
              <a:avLst/>
            </a:prstGeom>
            <a:ln w="76200" cmpd="dbl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>
              <a:off x="4133900" y="5748463"/>
              <a:ext cx="119623" cy="415581"/>
            </a:xfrm>
            <a:prstGeom prst="line">
              <a:avLst/>
            </a:prstGeom>
            <a:ln w="76200" cmpd="dbl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152644" y="4335448"/>
              <a:ext cx="119623" cy="415581"/>
            </a:xfrm>
            <a:prstGeom prst="line">
              <a:avLst/>
            </a:prstGeom>
            <a:ln w="2857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 flipV="1">
              <a:off x="5322722" y="5279900"/>
              <a:ext cx="422996" cy="39474"/>
            </a:xfrm>
            <a:prstGeom prst="line">
              <a:avLst/>
            </a:prstGeom>
            <a:ln w="2857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フローチャート : 結合子 22"/>
            <p:cNvSpPr/>
            <p:nvPr/>
          </p:nvSpPr>
          <p:spPr>
            <a:xfrm>
              <a:off x="4448832" y="5143407"/>
              <a:ext cx="166670" cy="194989"/>
            </a:xfrm>
            <a:prstGeom prst="flowChartConnector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447718" y="2041240"/>
            <a:ext cx="80021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anose="02010609000101010101" pitchFamily="1" charset="-128"/>
              </a:rPr>
              <a:t>仮定</a:t>
            </a:r>
            <a:endParaRPr kumimoji="1" lang="ja-JP" altLang="en-US" sz="2800" dirty="0"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51005" y="2041239"/>
            <a:ext cx="80021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anose="02010609000101010101" pitchFamily="1" charset="-128"/>
              </a:rPr>
              <a:t>結論</a:t>
            </a:r>
            <a:endParaRPr kumimoji="1" lang="ja-JP" altLang="en-US" sz="2400" dirty="0">
              <a:ea typeface="ＤＦ平成明朝体W7" panose="02010609000101010101" pitchFamily="1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167138" y="5859062"/>
            <a:ext cx="100540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根拠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588581" y="4955385"/>
            <a:ext cx="100540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anose="02010609000101010101" pitchFamily="1" charset="-128"/>
              </a:rPr>
              <a:t>根拠</a:t>
            </a:r>
            <a:endParaRPr kumimoji="1" lang="ja-JP" altLang="en-US" sz="32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20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uiExpand="1" build="p"/>
      <p:bldP spid="24" grpId="0" animBg="1"/>
      <p:bldP spid="25" grpId="0" animBg="1"/>
      <p:bldP spid="28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1"/>
            <a:ext cx="8784976" cy="982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あることがらが成り立つことを、</a:t>
            </a:r>
            <a:r>
              <a:rPr kumimoji="1" lang="ja-JP" altLang="en-US" sz="3200" dirty="0" err="1" smtClean="0"/>
              <a:t>すじ</a:t>
            </a:r>
            <a:r>
              <a:rPr kumimoji="1" lang="ja-JP" altLang="en-US" sz="3200" dirty="0" smtClean="0"/>
              <a:t>道を立てて明らかにすることを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証明</a:t>
            </a:r>
            <a:r>
              <a:rPr kumimoji="1" lang="ja-JP" altLang="en-US" sz="3200" dirty="0" smtClean="0"/>
              <a:t>という。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205682" y="2924943"/>
            <a:ext cx="6076564" cy="39048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5682" y="1175267"/>
            <a:ext cx="81770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この問題は次のように書くこともできる。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＝ＤＯ，ＣＥ＝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</a:t>
            </a:r>
            <a:r>
              <a:rPr lang="ja-JP" altLang="en-US" sz="2800" dirty="0" smtClean="0"/>
              <a:t>ならば、</a:t>
            </a:r>
            <a:r>
              <a:rPr lang="ja-JP" altLang="en-US" sz="2800" dirty="0" smtClean="0">
                <a:solidFill>
                  <a:srgbClr val="FF0000"/>
                </a:solidFill>
              </a:rPr>
              <a:t>∠</a:t>
            </a:r>
            <a:r>
              <a:rPr lang="ja-JP" altLang="en-US" sz="2800" dirty="0">
                <a:solidFill>
                  <a:srgbClr val="FF0000"/>
                </a:solidFill>
              </a:rPr>
              <a:t>ＣＯＥ＝∠</a:t>
            </a:r>
            <a:r>
              <a:rPr lang="ja-JP" altLang="en-US" sz="2800" dirty="0" smtClean="0">
                <a:solidFill>
                  <a:srgbClr val="FF0000"/>
                </a:solidFill>
              </a:rPr>
              <a:t>ＤＯＥ</a:t>
            </a:r>
            <a:r>
              <a:rPr lang="ja-JP" altLang="en-US" sz="2800" dirty="0" smtClean="0"/>
              <a:t>である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ことを証明しなさい。</a:t>
            </a:r>
            <a:endParaRPr lang="en-US" altLang="ja-JP" sz="2800" dirty="0" smtClean="0"/>
          </a:p>
          <a:p>
            <a:r>
              <a:rPr lang="ja-JP" altLang="en-US" sz="2800" dirty="0" smtClean="0"/>
              <a:t>△ＣＯＥと△ＤＯＥにおいて</a:t>
            </a:r>
            <a:endParaRPr lang="en-US" altLang="ja-JP" sz="2800" dirty="0" smtClean="0"/>
          </a:p>
          <a:p>
            <a:r>
              <a:rPr lang="ja-JP" altLang="en-US" sz="2800" dirty="0"/>
              <a:t>仮定</a:t>
            </a:r>
            <a:r>
              <a:rPr lang="ja-JP" altLang="en-US" sz="2800" dirty="0" smtClean="0"/>
              <a:t>より</a:t>
            </a:r>
            <a:r>
              <a:rPr lang="ja-JP" altLang="en-US" sz="2800" dirty="0" smtClean="0">
                <a:solidFill>
                  <a:srgbClr val="0070C0"/>
                </a:solidFill>
              </a:rPr>
              <a:t>ＣＯ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ＤＯ 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70C0"/>
                </a:solidFill>
              </a:rPr>
              <a:t>　　　　　 ＣＥ</a:t>
            </a:r>
            <a:r>
              <a:rPr lang="ja-JP" altLang="en-US" sz="2800" dirty="0">
                <a:solidFill>
                  <a:srgbClr val="0070C0"/>
                </a:solidFill>
              </a:rPr>
              <a:t>＝</a:t>
            </a:r>
            <a:r>
              <a:rPr lang="ja-JP" altLang="en-US" sz="2800" dirty="0" smtClean="0">
                <a:solidFill>
                  <a:srgbClr val="0070C0"/>
                </a:solidFill>
              </a:rPr>
              <a:t>ＤＥ  </a:t>
            </a:r>
            <a:r>
              <a:rPr lang="ja-JP" altLang="en-US" sz="2800" dirty="0" smtClean="0"/>
              <a:t>・・・②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 ＯＥは共通・・・③</a:t>
            </a:r>
            <a:endParaRPr lang="en-US" altLang="ja-JP" sz="2800" dirty="0" smtClean="0"/>
          </a:p>
          <a:p>
            <a:r>
              <a:rPr lang="ja-JP" altLang="en-US" sz="2800" dirty="0" smtClean="0"/>
              <a:t>①、②、③より</a:t>
            </a:r>
            <a:endParaRPr lang="en-US" altLang="ja-JP" sz="2800" dirty="0" smtClean="0"/>
          </a:p>
          <a:p>
            <a:r>
              <a:rPr lang="en-US" altLang="ja-JP" sz="2800" dirty="0" smtClean="0">
                <a:solidFill>
                  <a:srgbClr val="00B050"/>
                </a:solidFill>
              </a:rPr>
              <a:t>3</a:t>
            </a:r>
            <a:r>
              <a:rPr lang="ja-JP" altLang="en-US" sz="2800" dirty="0" smtClean="0">
                <a:solidFill>
                  <a:srgbClr val="00B050"/>
                </a:solidFill>
              </a:rPr>
              <a:t>組の辺が等しいので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/>
              <a:t>△</a:t>
            </a:r>
            <a:r>
              <a:rPr lang="ja-JP" altLang="en-US" sz="2800" dirty="0" smtClean="0"/>
              <a:t>ＣＯＥ≡△ＤＯＥ</a:t>
            </a:r>
            <a:endParaRPr lang="en-US" altLang="ja-JP" sz="2800" dirty="0" smtClean="0"/>
          </a:p>
          <a:p>
            <a:r>
              <a:rPr lang="ja-JP" altLang="en-US" sz="2800" dirty="0" smtClean="0">
                <a:solidFill>
                  <a:srgbClr val="00B050"/>
                </a:solidFill>
              </a:rPr>
              <a:t>合同な図形の対応する角は等しいので</a:t>
            </a:r>
            <a:endParaRPr lang="en-US" altLang="ja-JP" sz="2800" dirty="0" smtClean="0">
              <a:solidFill>
                <a:srgbClr val="00B05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∠ＣＯＥ＝∠ＤＯＥ</a:t>
            </a:r>
            <a:endParaRPr lang="en-US" altLang="ja-JP" sz="2800" dirty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984949" y="1995680"/>
            <a:ext cx="6035390" cy="4834117"/>
            <a:chOff x="675952" y="1236283"/>
            <a:chExt cx="8303642" cy="6832931"/>
          </a:xfrm>
        </p:grpSpPr>
        <p:sp>
          <p:nvSpPr>
            <p:cNvPr id="3" name="フリーフォーム 2"/>
            <p:cNvSpPr/>
            <p:nvPr/>
          </p:nvSpPr>
          <p:spPr>
            <a:xfrm>
              <a:off x="2836192" y="2016630"/>
              <a:ext cx="5922499" cy="3939625"/>
            </a:xfrm>
            <a:custGeom>
              <a:avLst/>
              <a:gdLst>
                <a:gd name="connsiteX0" fmla="*/ 4149969 w 5922499"/>
                <a:gd name="connsiteY0" fmla="*/ 0 h 3530991"/>
                <a:gd name="connsiteX1" fmla="*/ 0 w 5922499"/>
                <a:gd name="connsiteY1" fmla="*/ 3530991 h 3530991"/>
                <a:gd name="connsiteX2" fmla="*/ 5922499 w 5922499"/>
                <a:gd name="connsiteY2" fmla="*/ 3460653 h 353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22499" h="3530991">
                  <a:moveTo>
                    <a:pt x="4149969" y="0"/>
                  </a:moveTo>
                  <a:lnTo>
                    <a:pt x="0" y="3530991"/>
                  </a:lnTo>
                  <a:lnTo>
                    <a:pt x="5922499" y="346065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弧 4"/>
            <p:cNvSpPr/>
            <p:nvPr/>
          </p:nvSpPr>
          <p:spPr>
            <a:xfrm>
              <a:off x="675952" y="3843295"/>
              <a:ext cx="4536504" cy="4225919"/>
            </a:xfrm>
            <a:prstGeom prst="arc">
              <a:avLst>
                <a:gd name="adj1" fmla="val 17954185"/>
                <a:gd name="adj2" fmla="val 107670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3" idx="1"/>
            </p:cNvCxnSpPr>
            <p:nvPr/>
          </p:nvCxnSpPr>
          <p:spPr>
            <a:xfrm flipV="1">
              <a:off x="2836192" y="3672815"/>
              <a:ext cx="5472608" cy="22834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円弧 28"/>
            <p:cNvSpPr/>
            <p:nvPr/>
          </p:nvSpPr>
          <p:spPr>
            <a:xfrm>
              <a:off x="3196231" y="3024742"/>
              <a:ext cx="2736305" cy="2520280"/>
            </a:xfrm>
            <a:prstGeom prst="arc">
              <a:avLst>
                <a:gd name="adj1" fmla="val 21019738"/>
                <a:gd name="adj2" fmla="val 244890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弧 29"/>
            <p:cNvSpPr/>
            <p:nvPr/>
          </p:nvSpPr>
          <p:spPr>
            <a:xfrm rot="15811724">
              <a:off x="3988320" y="4620569"/>
              <a:ext cx="2736305" cy="2671373"/>
            </a:xfrm>
            <a:prstGeom prst="arc">
              <a:avLst>
                <a:gd name="adj1" fmla="val 235411"/>
                <a:gd name="adj2" fmla="val 313566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246792" y="6094664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Ｄ</a:t>
              </a:r>
              <a:endParaRPr kumimoji="1" lang="ja-JP" altLang="en-US" sz="28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193712" y="3581686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498345" y="5833054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354943" y="5694645"/>
              <a:ext cx="481249" cy="523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/>
                <a:t>O</a:t>
              </a:r>
              <a:endParaRPr kumimoji="1" lang="ja-JP" altLang="en-US" sz="28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715178" y="1236283"/>
              <a:ext cx="481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4497444" y="4396633"/>
              <a:ext cx="1358540" cy="2932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V="1">
              <a:off x="5212456" y="4689846"/>
              <a:ext cx="643528" cy="12664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5797441" y="4814535"/>
              <a:ext cx="48124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Ｅ</a:t>
              </a:r>
              <a:endParaRPr kumimoji="1" lang="ja-JP" altLang="en-US" sz="2800" dirty="0"/>
            </a:p>
          </p:txBody>
        </p:sp>
        <p:cxnSp>
          <p:nvCxnSpPr>
            <p:cNvPr id="59" name="直線コネクタ 58"/>
            <p:cNvCxnSpPr/>
            <p:nvPr/>
          </p:nvCxnSpPr>
          <p:spPr>
            <a:xfrm>
              <a:off x="3875098" y="4689846"/>
              <a:ext cx="250054" cy="253057"/>
            </a:xfrm>
            <a:prstGeom prst="line">
              <a:avLst/>
            </a:prstGeom>
            <a:ln w="76200" cmpd="dbl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>
              <a:off x="4133900" y="5748463"/>
              <a:ext cx="119623" cy="415581"/>
            </a:xfrm>
            <a:prstGeom prst="line">
              <a:avLst/>
            </a:prstGeom>
            <a:ln w="76200" cmpd="dbl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flipH="1">
              <a:off x="5152644" y="4335448"/>
              <a:ext cx="119623" cy="415581"/>
            </a:xfrm>
            <a:prstGeom prst="line">
              <a:avLst/>
            </a:prstGeom>
            <a:ln w="2857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flipH="1" flipV="1">
              <a:off x="5322722" y="5279900"/>
              <a:ext cx="422996" cy="39474"/>
            </a:xfrm>
            <a:prstGeom prst="line">
              <a:avLst/>
            </a:prstGeom>
            <a:ln w="28575" cmpd="sng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フローチャート : 結合子 22"/>
            <p:cNvSpPr/>
            <p:nvPr/>
          </p:nvSpPr>
          <p:spPr>
            <a:xfrm>
              <a:off x="4448832" y="5143407"/>
              <a:ext cx="166670" cy="194989"/>
            </a:xfrm>
            <a:prstGeom prst="flowChartConnector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447718" y="2041240"/>
            <a:ext cx="80021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anose="02010609000101010101" pitchFamily="1" charset="-128"/>
              </a:rPr>
              <a:t>仮定</a:t>
            </a:r>
            <a:endParaRPr kumimoji="1" lang="ja-JP" altLang="en-US" sz="2800" dirty="0">
              <a:ea typeface="ＤＦ平成明朝体W7" panose="02010609000101010101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51005" y="2041239"/>
            <a:ext cx="80021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ea typeface="ＤＦ平成明朝体W7" panose="02010609000101010101" pitchFamily="1" charset="-128"/>
              </a:rPr>
              <a:t>結論</a:t>
            </a:r>
            <a:endParaRPr kumimoji="1" lang="ja-JP" altLang="en-US" sz="2400" dirty="0">
              <a:ea typeface="ＤＦ平成明朝体W7" panose="02010609000101010101" pitchFamily="1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82143" y="6287276"/>
            <a:ext cx="3775393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ea typeface="ＤＦ平成明朝体W7" panose="02010609000101010101" pitchFamily="1" charset="-128"/>
              </a:rPr>
              <a:t>証明の基本的な書き方</a:t>
            </a:r>
            <a:endParaRPr kumimoji="1" lang="ja-JP" altLang="en-US" sz="28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901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1062</Words>
  <Application>Microsoft Office PowerPoint</Application>
  <PresentationFormat>画面に合わせる (4:3)</PresentationFormat>
  <Paragraphs>239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証　　明</vt:lpstr>
      <vt:lpstr>∠ＡＯＢの二等分線を作図しよう。</vt:lpstr>
      <vt:lpstr>なぜ、この作図が角の二等分線になるのだろう？</vt:lpstr>
      <vt:lpstr>なぜ、この作図が角の二等分線になるのだろう？</vt:lpstr>
      <vt:lpstr>なぜ、この作図が角の二等分線になるのだろう？</vt:lpstr>
      <vt:lpstr>なぜ、この作図が角の二等分線になるのだろう？</vt:lpstr>
      <vt:lpstr>あることがらが成り立つことを、すじ道を立てて明らかにすることを証明という。</vt:lpstr>
      <vt:lpstr>あることがらが成り立つことを、すじ道を立てて明らかにすることを証明という。</vt:lpstr>
      <vt:lpstr>あることがらが成り立つことを、すじ道を立てて明らかにすることを証明という。</vt:lpstr>
      <vt:lpstr>証明のしくみ</vt:lpstr>
      <vt:lpstr>練　習</vt:lpstr>
      <vt:lpstr>練　習</vt:lpstr>
      <vt:lpstr>練　習　２</vt:lpstr>
      <vt:lpstr>練　習　２</vt:lpstr>
      <vt:lpstr>練　習　３</vt:lpstr>
      <vt:lpstr>証明のしくみ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teacher</cp:lastModifiedBy>
  <cp:revision>65</cp:revision>
  <dcterms:created xsi:type="dcterms:W3CDTF">2013-10-23T12:27:30Z</dcterms:created>
  <dcterms:modified xsi:type="dcterms:W3CDTF">2015-11-20T08:30:51Z</dcterms:modified>
</cp:coreProperties>
</file>