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75" r:id="rId3"/>
    <p:sldId id="276" r:id="rId4"/>
    <p:sldId id="277" r:id="rId5"/>
    <p:sldId id="278" r:id="rId6"/>
    <p:sldId id="285" r:id="rId7"/>
    <p:sldId id="284" r:id="rId8"/>
    <p:sldId id="286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6C3BE-329A-4403-AD78-C9772123B5FF}" type="datetimeFigureOut">
              <a:rPr kumimoji="1" lang="ja-JP" altLang="en-US" smtClean="0"/>
              <a:t>2015/4/19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61379-0AC3-4937-8F96-D34D945DF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45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61379-0AC3-4937-8F96-D34D945DFA1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02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45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81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4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09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0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2015/4/19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67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2015/4/19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53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2015/4/19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89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2015/4/19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29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2015/4/19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25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2015/4/19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0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E371F-FDE2-40D1-8FD8-A223D71452BA}" type="datetimeFigureOut">
              <a:rPr kumimoji="1" lang="ja-JP" altLang="en-US" smtClean="0"/>
              <a:t>2015/4/19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62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.jp/url?sa=i&amp;rct=j&amp;q=&amp;esrc=s&amp;frm=1&amp;source=images&amp;cd=&amp;cad=rja&amp;docid=xMRUSfX93FS4JM&amp;tbnid=CID89sRq-_TK6M:&amp;ved=0CAUQjRw&amp;url=http://www.ihashioffice.com/car/&amp;ei=cUtSUtLDL42FlAWUg4HADQ&amp;bvm=bv.53537100,d.dGI&amp;psig=AFQjCNHhccXEpu4-u9XL2QncPDZ3aGO0rw&amp;ust=138121129900360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jp/url?sa=i&amp;rct=j&amp;q=&amp;esrc=s&amp;source=images&amp;cd=&amp;cad=rja&amp;uact=8&amp;docid=I_ka4JmlWU_48M&amp;tbnid=37c6OIsgSpElPM:&amp;ved=0CAUQjRw&amp;url=http://www.osaka-park.or.jp/rinkai/suminoe/new_map/map.html&amp;ei=G6CZU6uCAo6ekgW1_IDYBA&amp;psig=AFQjCNEdn2FEoHPd7__wY-toKLBD59OBHw&amp;ust=140266326424122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06090"/>
          </a:xfrm>
        </p:spPr>
        <p:txBody>
          <a:bodyPr>
            <a:noAutofit/>
          </a:bodyPr>
          <a:lstStyle/>
          <a:p>
            <a:r>
              <a:rPr kumimoji="1" lang="ja-JP" altLang="en-US" sz="6600" dirty="0" smtClean="0"/>
              <a:t>式の加法、減法</a:t>
            </a:r>
            <a:endParaRPr kumimoji="1" lang="ja-JP" altLang="en-US" sz="6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2204864"/>
            <a:ext cx="8424936" cy="4104456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sz="4800" dirty="0" smtClean="0"/>
              <a:t>本時の目標</a:t>
            </a:r>
            <a:endParaRPr kumimoji="1" lang="en-US" altLang="ja-JP" sz="4800" dirty="0" smtClean="0"/>
          </a:p>
          <a:p>
            <a:pPr marL="0" indent="0">
              <a:buNone/>
            </a:pPr>
            <a:r>
              <a:rPr kumimoji="1" lang="ja-JP" altLang="en-US" sz="4800" dirty="0" smtClean="0"/>
              <a:t>用語の意味を理解</a:t>
            </a:r>
            <a:r>
              <a:rPr lang="ja-JP" altLang="en-US" sz="4800" dirty="0"/>
              <a:t>する</a:t>
            </a:r>
            <a:r>
              <a:rPr lang="ja-JP" altLang="en-US" sz="4800" dirty="0" smtClean="0"/>
              <a:t>。</a:t>
            </a:r>
            <a:endParaRPr lang="en-US" altLang="ja-JP" sz="4800" dirty="0" smtClean="0"/>
          </a:p>
          <a:p>
            <a:pPr marL="0" indent="0">
              <a:buNone/>
            </a:pPr>
            <a:r>
              <a:rPr kumimoji="1" lang="ja-JP" altLang="en-US" sz="4800" dirty="0"/>
              <a:t>同類項をまとめて</a:t>
            </a:r>
            <a:r>
              <a:rPr kumimoji="1" lang="ja-JP" altLang="en-US" sz="4800" dirty="0" smtClean="0"/>
              <a:t>２つの文字をふくむ式の加法、減法をすることができる。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6717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91880" y="188640"/>
            <a:ext cx="2304256" cy="7060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ja-JP" altLang="en-US" sz="5400" dirty="0" smtClean="0"/>
              <a:t>同類項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 smtClean="0">
                <a:solidFill>
                  <a:srgbClr val="FF0000"/>
                </a:solidFill>
              </a:rPr>
              <a:t>多項式で、文字の部分が同じ項のこと</a:t>
            </a:r>
            <a:endParaRPr kumimoji="1" lang="en-US" altLang="ja-JP" sz="4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4000" dirty="0" smtClean="0"/>
              <a:t>６ａ－２ｂ＋３ｂ－４ａの同類項は</a:t>
            </a:r>
            <a:endParaRPr kumimoji="1" lang="en-US" altLang="ja-JP" sz="4000" dirty="0" smtClean="0"/>
          </a:p>
          <a:p>
            <a:pPr marL="0" indent="0" algn="ctr">
              <a:buNone/>
            </a:pPr>
            <a:r>
              <a:rPr lang="ja-JP" altLang="en-US" sz="4000" dirty="0" smtClean="0"/>
              <a:t>６</a:t>
            </a:r>
            <a:r>
              <a:rPr lang="ja-JP" altLang="en-US" sz="4000" dirty="0" smtClean="0">
                <a:solidFill>
                  <a:srgbClr val="FF0000"/>
                </a:solidFill>
              </a:rPr>
              <a:t>ａ</a:t>
            </a:r>
            <a:r>
              <a:rPr lang="ja-JP" altLang="en-US" sz="4000" dirty="0" smtClean="0"/>
              <a:t>と－４</a:t>
            </a:r>
            <a:r>
              <a:rPr lang="ja-JP" altLang="en-US" sz="4000" dirty="0" smtClean="0">
                <a:solidFill>
                  <a:srgbClr val="FF0000"/>
                </a:solidFill>
              </a:rPr>
              <a:t>ａ</a:t>
            </a:r>
            <a:r>
              <a:rPr lang="ja-JP" altLang="en-US" sz="4000" dirty="0" smtClean="0"/>
              <a:t>、－２</a:t>
            </a:r>
            <a:r>
              <a:rPr lang="ja-JP" altLang="en-US" sz="4000" dirty="0" smtClean="0">
                <a:solidFill>
                  <a:srgbClr val="0070C0"/>
                </a:solidFill>
              </a:rPr>
              <a:t>ｂ</a:t>
            </a:r>
            <a:r>
              <a:rPr lang="ja-JP" altLang="en-US" sz="4000" dirty="0" smtClean="0"/>
              <a:t>と３</a:t>
            </a:r>
            <a:r>
              <a:rPr lang="ja-JP" altLang="en-US" sz="4000" dirty="0" smtClean="0">
                <a:solidFill>
                  <a:srgbClr val="0070C0"/>
                </a:solidFill>
              </a:rPr>
              <a:t>ｂ</a:t>
            </a:r>
            <a:endParaRPr lang="en-US" altLang="ja-JP" sz="4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kumimoji="1" lang="ja-JP" altLang="en-US" sz="4000" dirty="0"/>
              <a:t>４ａ＋５ｂ－６ｃ＋７ａ－</a:t>
            </a:r>
            <a:r>
              <a:rPr kumimoji="1" lang="ja-JP" altLang="en-US" sz="4000" dirty="0" smtClean="0"/>
              <a:t>８ｃの同類項は</a:t>
            </a:r>
            <a:endParaRPr kumimoji="1" lang="en-US" altLang="ja-JP" sz="4000" dirty="0" smtClean="0"/>
          </a:p>
          <a:p>
            <a:pPr marL="0" indent="0">
              <a:buNone/>
            </a:pPr>
            <a:endParaRPr kumimoji="1" lang="en-US" altLang="ja-JP" sz="4000" dirty="0" smtClean="0"/>
          </a:p>
          <a:p>
            <a:pPr marL="0" indent="0">
              <a:buNone/>
            </a:pPr>
            <a:r>
              <a:rPr kumimoji="1" lang="ja-JP" altLang="en-US" sz="4000" dirty="0" smtClean="0"/>
              <a:t>ｘｙ</a:t>
            </a:r>
            <a:r>
              <a:rPr kumimoji="1" lang="ja-JP" altLang="en-US" sz="4000" dirty="0"/>
              <a:t>＋ｘ－５ｘｙ－</a:t>
            </a:r>
            <a:r>
              <a:rPr kumimoji="1" lang="ja-JP" altLang="en-US" sz="4000" dirty="0" smtClean="0"/>
              <a:t>２ｘの同類項は</a:t>
            </a:r>
            <a:endParaRPr kumimoji="1" lang="en-US" altLang="ja-JP" sz="40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051720" y="4009409"/>
            <a:ext cx="503031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ja-JP" altLang="en-US" sz="4000" dirty="0">
                <a:solidFill>
                  <a:prstClr val="black"/>
                </a:solidFill>
              </a:rPr>
              <a:t>４ａと７ａ、－６ｃと－８ｃ</a:t>
            </a:r>
            <a:endParaRPr lang="en-US" altLang="ja-JP" sz="4000" dirty="0">
              <a:solidFill>
                <a:prstClr val="black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23665" y="5589240"/>
            <a:ext cx="4984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ja-JP" altLang="en-US" sz="4000" dirty="0">
                <a:solidFill>
                  <a:prstClr val="black"/>
                </a:solidFill>
              </a:rPr>
              <a:t>ｘｙと－５ｘｙ、ｘと－２ｘ</a:t>
            </a:r>
          </a:p>
        </p:txBody>
      </p:sp>
    </p:spTree>
    <p:extLst>
      <p:ext uri="{BB962C8B-B14F-4D97-AF65-F5344CB8AC3E}">
        <p14:creationId xmlns:p14="http://schemas.microsoft.com/office/powerpoint/2010/main" val="13137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8573" y="188640"/>
            <a:ext cx="8229600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ja-JP" altLang="en-US" sz="4800" dirty="0" smtClean="0"/>
              <a:t>ｍ</a:t>
            </a:r>
            <a:r>
              <a:rPr kumimoji="1" lang="ja-JP" altLang="en-US" sz="4800" dirty="0" smtClean="0">
                <a:solidFill>
                  <a:srgbClr val="FF0000"/>
                </a:solidFill>
              </a:rPr>
              <a:t>ｘ</a:t>
            </a:r>
            <a:r>
              <a:rPr kumimoji="1" lang="ja-JP" altLang="en-US" sz="4800" dirty="0" smtClean="0"/>
              <a:t>＋ｎ</a:t>
            </a:r>
            <a:r>
              <a:rPr kumimoji="1" lang="ja-JP" altLang="en-US" sz="4800" dirty="0" smtClean="0">
                <a:solidFill>
                  <a:srgbClr val="FF0000"/>
                </a:solidFill>
              </a:rPr>
              <a:t>ｘ</a:t>
            </a:r>
            <a:r>
              <a:rPr kumimoji="1" lang="ja-JP" altLang="en-US" sz="4800" dirty="0" smtClean="0"/>
              <a:t>＝（ｍ＋ｎ）</a:t>
            </a:r>
            <a:r>
              <a:rPr kumimoji="1" lang="ja-JP" altLang="en-US" sz="4800" dirty="0" smtClean="0">
                <a:solidFill>
                  <a:srgbClr val="FF0000"/>
                </a:solidFill>
              </a:rPr>
              <a:t>ｘ　</a:t>
            </a:r>
            <a:r>
              <a:rPr kumimoji="1" lang="ja-JP" altLang="en-US" sz="4800" dirty="0" smtClean="0"/>
              <a:t>の利用</a:t>
            </a:r>
            <a:endParaRPr kumimoji="1" lang="ja-JP" altLang="en-US" sz="4800" dirty="0"/>
          </a:p>
        </p:txBody>
      </p:sp>
      <p:sp>
        <p:nvSpPr>
          <p:cNvPr id="4" name="コンテンツ プレースホルダー 2"/>
          <p:cNvSpPr txBox="1">
            <a:spLocks noGrp="1"/>
          </p:cNvSpPr>
          <p:nvPr>
            <p:ph idx="1"/>
          </p:nvPr>
        </p:nvSpPr>
        <p:spPr>
          <a:xfrm>
            <a:off x="459509" y="908720"/>
            <a:ext cx="6275040" cy="3265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/>
              <a:t>４ｘ＋２ｘ＝　</a:t>
            </a:r>
            <a:endParaRPr lang="en-US" altLang="ja-JP" sz="4400" dirty="0" smtClean="0"/>
          </a:p>
          <a:p>
            <a:pPr marL="0" indent="0">
              <a:buNone/>
            </a:pPr>
            <a:r>
              <a:rPr lang="ja-JP" altLang="en-US" sz="4400" dirty="0"/>
              <a:t>ｍ</a:t>
            </a:r>
            <a:r>
              <a:rPr lang="ja-JP" altLang="en-US" sz="4400" dirty="0">
                <a:solidFill>
                  <a:srgbClr val="FF0000"/>
                </a:solidFill>
              </a:rPr>
              <a:t>ｘ</a:t>
            </a:r>
            <a:r>
              <a:rPr lang="ja-JP" altLang="en-US" sz="4400" dirty="0"/>
              <a:t>＋ｎ</a:t>
            </a:r>
            <a:r>
              <a:rPr lang="ja-JP" altLang="en-US" sz="4400" dirty="0">
                <a:solidFill>
                  <a:srgbClr val="FF0000"/>
                </a:solidFill>
              </a:rPr>
              <a:t>ｘ</a:t>
            </a:r>
            <a:r>
              <a:rPr lang="ja-JP" altLang="en-US" sz="4400" dirty="0"/>
              <a:t>＝（ｍ＋ｎ）</a:t>
            </a:r>
            <a:r>
              <a:rPr lang="ja-JP" altLang="en-US" sz="4400" dirty="0" err="1">
                <a:solidFill>
                  <a:srgbClr val="FF0000"/>
                </a:solidFill>
              </a:rPr>
              <a:t>ｘ</a:t>
            </a:r>
            <a:endParaRPr lang="en-US" altLang="ja-JP" sz="440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/>
              <a:t>４ｘ－２ｘ＝　</a:t>
            </a:r>
            <a:endParaRPr lang="en-US" altLang="ja-JP" sz="4400" dirty="0" smtClean="0"/>
          </a:p>
          <a:p>
            <a:pPr marL="0" indent="0">
              <a:buNone/>
            </a:pPr>
            <a:r>
              <a:rPr lang="ja-JP" altLang="en-US" sz="4400" dirty="0"/>
              <a:t>ｍ</a:t>
            </a:r>
            <a:r>
              <a:rPr lang="ja-JP" altLang="en-US" sz="4400" dirty="0">
                <a:solidFill>
                  <a:srgbClr val="FF0000"/>
                </a:solidFill>
              </a:rPr>
              <a:t>ｘ</a:t>
            </a:r>
            <a:r>
              <a:rPr lang="ja-JP" altLang="en-US" sz="4400" dirty="0"/>
              <a:t>＋ｎ</a:t>
            </a:r>
            <a:r>
              <a:rPr lang="ja-JP" altLang="en-US" sz="4400" dirty="0">
                <a:solidFill>
                  <a:srgbClr val="FF0000"/>
                </a:solidFill>
              </a:rPr>
              <a:t>ｘ</a:t>
            </a:r>
            <a:r>
              <a:rPr lang="ja-JP" altLang="en-US" sz="4400" dirty="0"/>
              <a:t>＝（ｍ＋ｎ）</a:t>
            </a:r>
            <a:r>
              <a:rPr lang="ja-JP" altLang="en-US" sz="4400" dirty="0" err="1">
                <a:solidFill>
                  <a:srgbClr val="FF0000"/>
                </a:solidFill>
              </a:rPr>
              <a:t>ｘ</a:t>
            </a:r>
            <a:endParaRPr lang="en-US" altLang="ja-JP" sz="4400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62141" y="942206"/>
            <a:ext cx="24194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</a:rPr>
              <a:t>（４＋２）ｘ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481640" y="920985"/>
            <a:ext cx="14285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</a:rPr>
              <a:t>＝６ｘ</a:t>
            </a:r>
            <a:endParaRPr lang="ja-JP" altLang="en-US" sz="1400" dirty="0"/>
          </a:p>
        </p:txBody>
      </p:sp>
      <p:sp>
        <p:nvSpPr>
          <p:cNvPr id="7" name="正方形/長方形 6"/>
          <p:cNvSpPr/>
          <p:nvPr/>
        </p:nvSpPr>
        <p:spPr>
          <a:xfrm>
            <a:off x="3062141" y="2481959"/>
            <a:ext cx="2522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</a:rPr>
              <a:t>（４－２）ｘ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481640" y="2481959"/>
            <a:ext cx="14285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</a:rPr>
              <a:t>＝２ｘ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1" y="4200709"/>
            <a:ext cx="932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C000"/>
                </a:solidFill>
              </a:rPr>
              <a:t>★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文字の部分が同じ項</a:t>
            </a:r>
            <a:r>
              <a:rPr kumimoji="1" lang="ja-JP" altLang="en-US" sz="3200" dirty="0" smtClean="0"/>
              <a:t>をまとめ、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係数を計算</a:t>
            </a:r>
            <a:r>
              <a:rPr kumimoji="1" lang="ja-JP" altLang="en-US" sz="3200" dirty="0" smtClean="0"/>
              <a:t>する。</a:t>
            </a:r>
            <a:r>
              <a:rPr lang="ja-JP" altLang="en-US" sz="3200" dirty="0" smtClean="0">
                <a:solidFill>
                  <a:srgbClr val="FFC000"/>
                </a:solidFill>
              </a:rPr>
              <a:t>★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9822" y="4809670"/>
            <a:ext cx="35157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(</a:t>
            </a:r>
            <a:r>
              <a:rPr kumimoji="1" lang="ja-JP" altLang="en-US" sz="3600" dirty="0" smtClean="0"/>
              <a:t>１</a:t>
            </a:r>
            <a:r>
              <a:rPr kumimoji="1" lang="en-US" altLang="ja-JP" sz="3600" dirty="0" smtClean="0"/>
              <a:t>)</a:t>
            </a:r>
            <a:r>
              <a:rPr kumimoji="1" lang="ja-JP" altLang="en-US" sz="3600" dirty="0" smtClean="0"/>
              <a:t>　－３ｘ＋２ｘ</a:t>
            </a:r>
            <a:endParaRPr kumimoji="1"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　＝（－３＋２）</a:t>
            </a:r>
            <a:r>
              <a:rPr lang="ja-JP" altLang="en-US" sz="3600" dirty="0" err="1" smtClean="0"/>
              <a:t>ｘ</a:t>
            </a:r>
            <a:endParaRPr lang="en-US" altLang="ja-JP" sz="3600" dirty="0" smtClean="0"/>
          </a:p>
          <a:p>
            <a:r>
              <a:rPr kumimoji="1" lang="ja-JP" altLang="en-US" sz="3600" dirty="0"/>
              <a:t>　</a:t>
            </a:r>
            <a:r>
              <a:rPr kumimoji="1" lang="ja-JP" altLang="en-US" sz="3600" dirty="0" smtClean="0"/>
              <a:t>　＝－ｘ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38085" y="4775236"/>
            <a:ext cx="30540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(</a:t>
            </a:r>
            <a:r>
              <a:rPr lang="en-US" altLang="ja-JP" sz="3600" dirty="0"/>
              <a:t>2</a:t>
            </a:r>
            <a:r>
              <a:rPr kumimoji="1" lang="en-US" altLang="ja-JP" sz="3600" dirty="0" smtClean="0"/>
              <a:t>)</a:t>
            </a:r>
            <a:r>
              <a:rPr kumimoji="1" lang="ja-JP" altLang="en-US" sz="3600" dirty="0" smtClean="0"/>
              <a:t>　７ｘ</a:t>
            </a:r>
            <a:r>
              <a:rPr kumimoji="1" lang="en-US" altLang="ja-JP" sz="3600" dirty="0" smtClean="0"/>
              <a:t>―</a:t>
            </a:r>
            <a:r>
              <a:rPr kumimoji="1" lang="ja-JP" altLang="en-US" sz="3600" dirty="0" err="1" smtClean="0"/>
              <a:t>ｘ</a:t>
            </a:r>
            <a:endParaRPr kumimoji="1"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　＝（７－１）</a:t>
            </a:r>
            <a:r>
              <a:rPr lang="ja-JP" altLang="en-US" sz="3600" dirty="0" err="1" smtClean="0"/>
              <a:t>ｘ</a:t>
            </a:r>
            <a:endParaRPr lang="en-US" altLang="ja-JP" sz="3600" dirty="0" smtClean="0"/>
          </a:p>
          <a:p>
            <a:r>
              <a:rPr kumimoji="1" lang="ja-JP" altLang="en-US" sz="3600" dirty="0"/>
              <a:t>　</a:t>
            </a:r>
            <a:r>
              <a:rPr kumimoji="1" lang="ja-JP" altLang="en-US" sz="3600" dirty="0" smtClean="0"/>
              <a:t>　＝６ｘ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332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/>
      <p:bldP spid="6" grpId="0"/>
      <p:bldP spid="7" grpId="0"/>
      <p:bldP spid="8" grpId="0"/>
      <p:bldP spid="9" grpId="0"/>
      <p:bldP spid="10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4536504" cy="562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同類項をまとめる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908720"/>
            <a:ext cx="5544616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６ａ</a:t>
            </a:r>
            <a:r>
              <a:rPr lang="ja-JP" altLang="en-US" dirty="0"/>
              <a:t>－２ｂ＋３ｂ－</a:t>
            </a:r>
            <a:r>
              <a:rPr lang="ja-JP" altLang="en-US" dirty="0" smtClean="0"/>
              <a:t>４ａ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＝</a:t>
            </a:r>
            <a:r>
              <a:rPr lang="ja-JP" altLang="en-US" dirty="0" smtClean="0"/>
              <a:t>６ａ</a:t>
            </a:r>
            <a:r>
              <a:rPr lang="ja-JP" altLang="en-US" dirty="0"/>
              <a:t>－</a:t>
            </a:r>
            <a:r>
              <a:rPr lang="ja-JP" altLang="en-US" dirty="0" smtClean="0"/>
              <a:t>４ａ－</a:t>
            </a:r>
            <a:r>
              <a:rPr lang="ja-JP" altLang="en-US" dirty="0"/>
              <a:t>２ｂ＋</a:t>
            </a:r>
            <a:r>
              <a:rPr lang="ja-JP" altLang="en-US" dirty="0" smtClean="0"/>
              <a:t>３ｂ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＝（６ａ</a:t>
            </a:r>
            <a:r>
              <a:rPr lang="ja-JP" altLang="en-US" dirty="0"/>
              <a:t>－</a:t>
            </a:r>
            <a:r>
              <a:rPr lang="ja-JP" altLang="en-US" dirty="0" smtClean="0"/>
              <a:t>４ａ）＋（－</a:t>
            </a:r>
            <a:r>
              <a:rPr lang="ja-JP" altLang="en-US" dirty="0"/>
              <a:t>２ｂ＋</a:t>
            </a:r>
            <a:r>
              <a:rPr lang="ja-JP" altLang="en-US" dirty="0" smtClean="0"/>
              <a:t>３ｂ）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＝（６－４）ａ＋（－２＋３）</a:t>
            </a:r>
            <a:r>
              <a:rPr lang="ja-JP" altLang="en-US" dirty="0" err="1" smtClean="0"/>
              <a:t>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＝２ａ＋</a:t>
            </a:r>
            <a:r>
              <a:rPr kumimoji="1" lang="ja-JP" altLang="en-US" dirty="0" err="1" smtClean="0"/>
              <a:t>ｂ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err="1" smtClean="0"/>
              <a:t>ｘ</a:t>
            </a:r>
            <a:r>
              <a:rPr kumimoji="1" lang="en-US" altLang="ja-JP" baseline="30000" dirty="0" smtClean="0"/>
              <a:t>2</a:t>
            </a:r>
            <a:r>
              <a:rPr kumimoji="1" lang="ja-JP" altLang="en-US" dirty="0" smtClean="0"/>
              <a:t>＋３ｘ＋１－４ｘ＋２ｘ</a:t>
            </a:r>
            <a:r>
              <a:rPr kumimoji="1" lang="en-US" altLang="ja-JP" baseline="30000" dirty="0" smtClean="0"/>
              <a:t>2</a:t>
            </a:r>
          </a:p>
          <a:p>
            <a:pPr marL="0" indent="0">
              <a:buNone/>
            </a:pPr>
            <a:r>
              <a:rPr kumimoji="1" lang="ja-JP" altLang="en-US" dirty="0" smtClean="0"/>
              <a:t>＝</a:t>
            </a:r>
            <a:r>
              <a:rPr lang="ja-JP" altLang="en-US" dirty="0" err="1"/>
              <a:t>ｘ</a:t>
            </a:r>
            <a:r>
              <a:rPr lang="en-US" altLang="ja-JP" baseline="30000" dirty="0" smtClean="0"/>
              <a:t>2</a:t>
            </a:r>
            <a:r>
              <a:rPr lang="ja-JP" altLang="en-US" dirty="0"/>
              <a:t>＋２ｘ</a:t>
            </a:r>
            <a:r>
              <a:rPr lang="en-US" altLang="ja-JP" baseline="30000" dirty="0" smtClean="0"/>
              <a:t>2</a:t>
            </a:r>
            <a:r>
              <a:rPr lang="ja-JP" altLang="en-US" dirty="0" smtClean="0"/>
              <a:t>＋３ｘ</a:t>
            </a:r>
            <a:r>
              <a:rPr lang="ja-JP" altLang="en-US" dirty="0"/>
              <a:t>－</a:t>
            </a:r>
            <a:r>
              <a:rPr lang="ja-JP" altLang="en-US" dirty="0" smtClean="0"/>
              <a:t>４ｘ＋１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＝（</a:t>
            </a:r>
            <a:r>
              <a:rPr lang="ja-JP" altLang="en-US" dirty="0" err="1" smtClean="0"/>
              <a:t>ｘ</a:t>
            </a:r>
            <a:r>
              <a:rPr lang="en-US" altLang="ja-JP" baseline="30000" dirty="0"/>
              <a:t>2</a:t>
            </a:r>
            <a:r>
              <a:rPr lang="ja-JP" altLang="en-US" dirty="0"/>
              <a:t>＋２ｘ</a:t>
            </a:r>
            <a:r>
              <a:rPr lang="en-US" altLang="ja-JP" baseline="30000" dirty="0" smtClean="0"/>
              <a:t>2</a:t>
            </a:r>
            <a:r>
              <a:rPr lang="ja-JP" altLang="en-US" dirty="0" smtClean="0"/>
              <a:t>）＋（３ｘ</a:t>
            </a:r>
            <a:r>
              <a:rPr lang="ja-JP" altLang="en-US" dirty="0"/>
              <a:t>－</a:t>
            </a:r>
            <a:r>
              <a:rPr lang="ja-JP" altLang="en-US" dirty="0" smtClean="0"/>
              <a:t>４ｘ）＋１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＝（１＋２）</a:t>
            </a:r>
            <a:r>
              <a:rPr lang="ja-JP" altLang="en-US" dirty="0" err="1"/>
              <a:t>ｘ</a:t>
            </a:r>
            <a:r>
              <a:rPr lang="en-US" altLang="ja-JP" baseline="30000" dirty="0"/>
              <a:t>2</a:t>
            </a:r>
            <a:r>
              <a:rPr lang="ja-JP" altLang="en-US" dirty="0" smtClean="0"/>
              <a:t>＋</a:t>
            </a:r>
            <a:r>
              <a:rPr lang="ja-JP" altLang="en-US" dirty="0"/>
              <a:t>（</a:t>
            </a:r>
            <a:r>
              <a:rPr lang="ja-JP" altLang="en-US" dirty="0" smtClean="0"/>
              <a:t>３－４）</a:t>
            </a:r>
            <a:r>
              <a:rPr lang="ja-JP" altLang="en-US" dirty="0"/>
              <a:t>ｘ</a:t>
            </a:r>
            <a:r>
              <a:rPr lang="ja-JP" altLang="en-US" dirty="0" smtClean="0"/>
              <a:t>＋</a:t>
            </a:r>
            <a:r>
              <a:rPr lang="ja-JP" altLang="en-US" dirty="0"/>
              <a:t>１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＝３</a:t>
            </a:r>
            <a:r>
              <a:rPr lang="ja-JP" altLang="en-US" dirty="0"/>
              <a:t>ｘ</a:t>
            </a:r>
            <a:r>
              <a:rPr lang="en-US" altLang="ja-JP" baseline="30000" dirty="0" smtClean="0"/>
              <a:t>2</a:t>
            </a:r>
            <a:r>
              <a:rPr lang="ja-JP" altLang="en-US" dirty="0" smtClean="0"/>
              <a:t>－ｘ＋１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10" name="フリーフォーム 9"/>
          <p:cNvSpPr/>
          <p:nvPr/>
        </p:nvSpPr>
        <p:spPr>
          <a:xfrm>
            <a:off x="2843808" y="1806766"/>
            <a:ext cx="3094284" cy="1740665"/>
          </a:xfrm>
          <a:custGeom>
            <a:avLst/>
            <a:gdLst>
              <a:gd name="connsiteX0" fmla="*/ 2038120 w 3602516"/>
              <a:gd name="connsiteY0" fmla="*/ 0 h 1740665"/>
              <a:gd name="connsiteX1" fmla="*/ 3602516 w 3602516"/>
              <a:gd name="connsiteY1" fmla="*/ 0 h 1740665"/>
              <a:gd name="connsiteX2" fmla="*/ 3602516 w 3602516"/>
              <a:gd name="connsiteY2" fmla="*/ 1740665 h 1740665"/>
              <a:gd name="connsiteX3" fmla="*/ 0 w 3602516"/>
              <a:gd name="connsiteY3" fmla="*/ 1718632 h 1740665"/>
              <a:gd name="connsiteX4" fmla="*/ 22034 w 3602516"/>
              <a:gd name="connsiteY4" fmla="*/ 1729648 h 1740665"/>
              <a:gd name="connsiteX0" fmla="*/ 2038120 w 3602516"/>
              <a:gd name="connsiteY0" fmla="*/ 0 h 1818201"/>
              <a:gd name="connsiteX1" fmla="*/ 3602516 w 3602516"/>
              <a:gd name="connsiteY1" fmla="*/ 0 h 1818201"/>
              <a:gd name="connsiteX2" fmla="*/ 3602516 w 3602516"/>
              <a:gd name="connsiteY2" fmla="*/ 1740665 h 1818201"/>
              <a:gd name="connsiteX3" fmla="*/ 11017 w 3602516"/>
              <a:gd name="connsiteY3" fmla="*/ 1817783 h 1818201"/>
              <a:gd name="connsiteX4" fmla="*/ 0 w 3602516"/>
              <a:gd name="connsiteY4" fmla="*/ 1718632 h 1818201"/>
              <a:gd name="connsiteX5" fmla="*/ 22034 w 3602516"/>
              <a:gd name="connsiteY5" fmla="*/ 1729648 h 1818201"/>
              <a:gd name="connsiteX0" fmla="*/ 2038120 w 3602516"/>
              <a:gd name="connsiteY0" fmla="*/ 0 h 1740665"/>
              <a:gd name="connsiteX1" fmla="*/ 3602516 w 3602516"/>
              <a:gd name="connsiteY1" fmla="*/ 0 h 1740665"/>
              <a:gd name="connsiteX2" fmla="*/ 3602516 w 3602516"/>
              <a:gd name="connsiteY2" fmla="*/ 1740665 h 1740665"/>
              <a:gd name="connsiteX3" fmla="*/ 11017 w 3602516"/>
              <a:gd name="connsiteY3" fmla="*/ 1740665 h 1740665"/>
              <a:gd name="connsiteX4" fmla="*/ 0 w 3602516"/>
              <a:gd name="connsiteY4" fmla="*/ 1718632 h 1740665"/>
              <a:gd name="connsiteX5" fmla="*/ 22034 w 3602516"/>
              <a:gd name="connsiteY5" fmla="*/ 1729648 h 174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2516" h="1740665">
                <a:moveTo>
                  <a:pt x="2038120" y="0"/>
                </a:moveTo>
                <a:lnTo>
                  <a:pt x="3602516" y="0"/>
                </a:lnTo>
                <a:lnTo>
                  <a:pt x="3602516" y="1740665"/>
                </a:lnTo>
                <a:lnTo>
                  <a:pt x="11017" y="1740665"/>
                </a:lnTo>
                <a:lnTo>
                  <a:pt x="0" y="1718632"/>
                </a:lnTo>
                <a:lnTo>
                  <a:pt x="22034" y="1729648"/>
                </a:ln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フリーフォーム 10"/>
          <p:cNvSpPr/>
          <p:nvPr/>
        </p:nvSpPr>
        <p:spPr>
          <a:xfrm>
            <a:off x="3131840" y="4718612"/>
            <a:ext cx="3094284" cy="1740665"/>
          </a:xfrm>
          <a:custGeom>
            <a:avLst/>
            <a:gdLst>
              <a:gd name="connsiteX0" fmla="*/ 2038120 w 3602516"/>
              <a:gd name="connsiteY0" fmla="*/ 0 h 1740665"/>
              <a:gd name="connsiteX1" fmla="*/ 3602516 w 3602516"/>
              <a:gd name="connsiteY1" fmla="*/ 0 h 1740665"/>
              <a:gd name="connsiteX2" fmla="*/ 3602516 w 3602516"/>
              <a:gd name="connsiteY2" fmla="*/ 1740665 h 1740665"/>
              <a:gd name="connsiteX3" fmla="*/ 0 w 3602516"/>
              <a:gd name="connsiteY3" fmla="*/ 1718632 h 1740665"/>
              <a:gd name="connsiteX4" fmla="*/ 22034 w 3602516"/>
              <a:gd name="connsiteY4" fmla="*/ 1729648 h 1740665"/>
              <a:gd name="connsiteX0" fmla="*/ 2038120 w 3602516"/>
              <a:gd name="connsiteY0" fmla="*/ 0 h 1818201"/>
              <a:gd name="connsiteX1" fmla="*/ 3602516 w 3602516"/>
              <a:gd name="connsiteY1" fmla="*/ 0 h 1818201"/>
              <a:gd name="connsiteX2" fmla="*/ 3602516 w 3602516"/>
              <a:gd name="connsiteY2" fmla="*/ 1740665 h 1818201"/>
              <a:gd name="connsiteX3" fmla="*/ 11017 w 3602516"/>
              <a:gd name="connsiteY3" fmla="*/ 1817783 h 1818201"/>
              <a:gd name="connsiteX4" fmla="*/ 0 w 3602516"/>
              <a:gd name="connsiteY4" fmla="*/ 1718632 h 1818201"/>
              <a:gd name="connsiteX5" fmla="*/ 22034 w 3602516"/>
              <a:gd name="connsiteY5" fmla="*/ 1729648 h 1818201"/>
              <a:gd name="connsiteX0" fmla="*/ 2038120 w 3602516"/>
              <a:gd name="connsiteY0" fmla="*/ 0 h 1740665"/>
              <a:gd name="connsiteX1" fmla="*/ 3602516 w 3602516"/>
              <a:gd name="connsiteY1" fmla="*/ 0 h 1740665"/>
              <a:gd name="connsiteX2" fmla="*/ 3602516 w 3602516"/>
              <a:gd name="connsiteY2" fmla="*/ 1740665 h 1740665"/>
              <a:gd name="connsiteX3" fmla="*/ 11017 w 3602516"/>
              <a:gd name="connsiteY3" fmla="*/ 1740665 h 1740665"/>
              <a:gd name="connsiteX4" fmla="*/ 0 w 3602516"/>
              <a:gd name="connsiteY4" fmla="*/ 1718632 h 1740665"/>
              <a:gd name="connsiteX5" fmla="*/ 22034 w 3602516"/>
              <a:gd name="connsiteY5" fmla="*/ 1729648 h 174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2516" h="1740665">
                <a:moveTo>
                  <a:pt x="2038120" y="0"/>
                </a:moveTo>
                <a:lnTo>
                  <a:pt x="3602516" y="0"/>
                </a:lnTo>
                <a:lnTo>
                  <a:pt x="3602516" y="1740665"/>
                </a:lnTo>
                <a:lnTo>
                  <a:pt x="11017" y="1740665"/>
                </a:lnTo>
                <a:lnTo>
                  <a:pt x="0" y="1718632"/>
                </a:lnTo>
                <a:lnTo>
                  <a:pt x="22034" y="1729648"/>
                </a:ln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6413685" y="4387785"/>
            <a:ext cx="2592288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３ｘ</a:t>
            </a:r>
            <a:r>
              <a:rPr lang="en-US" altLang="ja-JP" sz="3200" baseline="30000" dirty="0" smtClean="0">
                <a:solidFill>
                  <a:srgbClr val="FF0000"/>
                </a:solidFill>
              </a:rPr>
              <a:t>2</a:t>
            </a:r>
            <a:r>
              <a:rPr lang="ja-JP" altLang="en-US" sz="3200" dirty="0"/>
              <a:t>と</a:t>
            </a:r>
            <a:r>
              <a:rPr lang="ja-JP" altLang="en-US" sz="3200" dirty="0" smtClean="0">
                <a:solidFill>
                  <a:srgbClr val="FF0000"/>
                </a:solidFill>
              </a:rPr>
              <a:t>－ｘ</a:t>
            </a:r>
            <a:r>
              <a:rPr lang="ja-JP" altLang="en-US" sz="3200" dirty="0" smtClean="0"/>
              <a:t>は、次数が異なるので同類項ではない。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8457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200" dirty="0" smtClean="0"/>
              <a:t>問</a:t>
            </a:r>
            <a:r>
              <a:rPr kumimoji="1" lang="en-US" altLang="ja-JP" sz="3200" dirty="0" smtClean="0"/>
              <a:t>4</a:t>
            </a:r>
            <a:r>
              <a:rPr kumimoji="1" lang="ja-JP" altLang="en-US" sz="3200" dirty="0" smtClean="0"/>
              <a:t>　次の式の同類項をまとめて簡単にしなさい。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88632"/>
          </a:xfrm>
        </p:spPr>
        <p:txBody>
          <a:bodyPr/>
          <a:lstStyle/>
          <a:p>
            <a:pPr marL="514350" indent="-514350">
              <a:buAutoNum type="arabicParenBoth"/>
            </a:pPr>
            <a:r>
              <a:rPr kumimoji="1" lang="ja-JP" altLang="en-US" dirty="0" smtClean="0"/>
              <a:t>　３ａ－６ｂ＋８ａ＋ｂ　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　３ｘ－７ｙ－ｘ＋２ｙ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sz="2400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dirty="0" smtClean="0"/>
              <a:t>(</a:t>
            </a:r>
            <a:r>
              <a:rPr lang="ja-JP" altLang="en-US" dirty="0"/>
              <a:t>３</a:t>
            </a:r>
            <a:r>
              <a:rPr lang="en-US" altLang="ja-JP" dirty="0" smtClean="0"/>
              <a:t>)</a:t>
            </a:r>
            <a:r>
              <a:rPr lang="ja-JP" altLang="en-US" dirty="0" smtClean="0"/>
              <a:t>　</a:t>
            </a:r>
            <a:r>
              <a:rPr lang="ja-JP" altLang="en-US" dirty="0" err="1"/>
              <a:t>ｘ</a:t>
            </a:r>
            <a:r>
              <a:rPr lang="en-US" altLang="ja-JP" baseline="30000" dirty="0" smtClean="0"/>
              <a:t>2</a:t>
            </a:r>
            <a:r>
              <a:rPr lang="ja-JP" altLang="en-US" dirty="0" smtClean="0"/>
              <a:t>－４ｘ＋２＋３ｘ　　</a:t>
            </a:r>
            <a:r>
              <a:rPr lang="en-US" altLang="ja-JP" dirty="0" smtClean="0"/>
              <a:t>(</a:t>
            </a:r>
            <a:r>
              <a:rPr lang="ja-JP" altLang="en-US" dirty="0" smtClean="0"/>
              <a:t>４</a:t>
            </a:r>
            <a:r>
              <a:rPr lang="en-US" altLang="ja-JP" dirty="0" smtClean="0"/>
              <a:t>)</a:t>
            </a:r>
            <a:r>
              <a:rPr lang="ja-JP" altLang="en-US" dirty="0"/>
              <a:t> 　</a:t>
            </a:r>
            <a:r>
              <a:rPr lang="ja-JP" altLang="en-US" dirty="0" err="1" smtClean="0"/>
              <a:t>ｙ</a:t>
            </a:r>
            <a:r>
              <a:rPr lang="en-US" altLang="ja-JP" baseline="30000" dirty="0" smtClean="0"/>
              <a:t>2</a:t>
            </a:r>
            <a:r>
              <a:rPr lang="ja-JP" altLang="en-US" dirty="0" smtClean="0"/>
              <a:t>－３ｙ－３ｙ</a:t>
            </a:r>
            <a:r>
              <a:rPr lang="en-US" altLang="ja-JP" baseline="30000" dirty="0"/>
              <a:t>2 </a:t>
            </a:r>
            <a:r>
              <a:rPr lang="ja-JP" altLang="en-US" dirty="0" smtClean="0"/>
              <a:t>＋２ｙ　　</a:t>
            </a:r>
            <a:endParaRPr lang="en-US" altLang="ja-JP" baseline="30000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60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3212977"/>
            <a:ext cx="9144000" cy="36661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　Ａ，Ｂ</a:t>
            </a:r>
            <a:r>
              <a:rPr lang="ja-JP" altLang="en-US" dirty="0"/>
              <a:t>２</a:t>
            </a:r>
            <a:r>
              <a:rPr kumimoji="1" lang="ja-JP" altLang="en-US" dirty="0" smtClean="0"/>
              <a:t>つのグループでしまなみ海道をドライブすることになりました。Ａグループは</a:t>
            </a:r>
            <a:r>
              <a:rPr lang="ja-JP" altLang="en-US" dirty="0"/>
              <a:t>４</a:t>
            </a:r>
            <a:r>
              <a:rPr kumimoji="1" lang="ja-JP" altLang="en-US" dirty="0" smtClean="0"/>
              <a:t>人乗りの車</a:t>
            </a:r>
            <a:r>
              <a:rPr kumimoji="1" lang="ja-JP" altLang="en-US" dirty="0" err="1" smtClean="0"/>
              <a:t>ｘ</a:t>
            </a:r>
            <a:r>
              <a:rPr kumimoji="1" lang="ja-JP" altLang="en-US" dirty="0" smtClean="0"/>
              <a:t>台と５人乗りの車ｙ台、Ｂグループは人数が多いので５人乗りの車ｘ台と７人乗りの車ｙ台を出すと全員がちょうど乗ることができました。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２つのグループの人数の合計を式に表しなさい。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また、ＢグループとＡグループの人数のちがいを式で表しなさい。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0"/>
          <a:stretch/>
        </p:blipFill>
        <p:spPr bwMode="auto">
          <a:xfrm>
            <a:off x="0" y="1"/>
            <a:ext cx="7092280" cy="321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60032" y="260648"/>
            <a:ext cx="3960440" cy="57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式の加法、減法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872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2564904"/>
            <a:ext cx="4202408" cy="4293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２つの</a:t>
            </a:r>
            <a:r>
              <a:rPr kumimoji="1" lang="ja-JP" altLang="en-US" dirty="0"/>
              <a:t>グループの人数の</a:t>
            </a:r>
            <a:r>
              <a:rPr kumimoji="1" lang="ja-JP" altLang="en-US" dirty="0" smtClean="0"/>
              <a:t>合計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（４ｘ＋５ｙ）＋（５ｘ＋７ｙ）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＝４ｘ＋５ｙ＋５ｘ＋７ｙ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＝４ｘ＋５ｘ＋５ｙ＋７ｙ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＝９ｘ＋１２ｙ　</a:t>
            </a: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572000" y="400929"/>
            <a:ext cx="2670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3600" dirty="0">
                <a:solidFill>
                  <a:prstClr val="black"/>
                </a:solidFill>
              </a:rPr>
              <a:t>４ｘ＋５ｙ（人）</a:t>
            </a:r>
            <a:endParaRPr lang="en-US" altLang="ja-JP" sz="3600" dirty="0">
              <a:solidFill>
                <a:prstClr val="black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72000" y="1672829"/>
            <a:ext cx="2670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3600" dirty="0">
                <a:solidFill>
                  <a:prstClr val="black"/>
                </a:solidFill>
              </a:rPr>
              <a:t>５ｘ＋７ｙ（人）</a:t>
            </a:r>
            <a:endParaRPr lang="en-US" altLang="ja-JP" sz="3600" dirty="0">
              <a:solidFill>
                <a:prstClr val="black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159246" y="2564904"/>
            <a:ext cx="4968552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prstClr val="black"/>
                </a:solidFill>
              </a:rPr>
              <a:t>２つのグループの人数の</a:t>
            </a:r>
            <a:r>
              <a:rPr lang="ja-JP" altLang="en-US" sz="3200" dirty="0" smtClean="0">
                <a:solidFill>
                  <a:prstClr val="black"/>
                </a:solidFill>
              </a:rPr>
              <a:t>ちがい</a:t>
            </a:r>
            <a:endParaRPr lang="en-US" altLang="ja-JP" sz="3200" dirty="0" smtClean="0">
              <a:solidFill>
                <a:prstClr val="black"/>
              </a:solidFill>
            </a:endParaRPr>
          </a:p>
          <a:p>
            <a:endParaRPr lang="en-US" altLang="ja-JP" sz="3200" dirty="0" smtClean="0"/>
          </a:p>
          <a:p>
            <a:r>
              <a:rPr lang="ja-JP" altLang="en-US" sz="3200" dirty="0" smtClean="0"/>
              <a:t>（</a:t>
            </a:r>
            <a:r>
              <a:rPr lang="ja-JP" altLang="en-US" sz="3200" dirty="0"/>
              <a:t>５ｘ＋７ｙ</a:t>
            </a:r>
            <a:r>
              <a:rPr lang="ja-JP" altLang="en-US" sz="3200" dirty="0" smtClean="0"/>
              <a:t>）</a:t>
            </a:r>
            <a:r>
              <a:rPr lang="ja-JP" altLang="en-US" sz="3200" dirty="0" err="1" smtClean="0"/>
              <a:t>ー</a:t>
            </a:r>
            <a:r>
              <a:rPr lang="ja-JP" altLang="en-US" sz="3200" dirty="0" smtClean="0"/>
              <a:t>（</a:t>
            </a:r>
            <a:r>
              <a:rPr lang="ja-JP" altLang="en-US" sz="3200" dirty="0"/>
              <a:t>４ｘ＋５ｙ</a:t>
            </a:r>
            <a:r>
              <a:rPr lang="ja-JP" altLang="en-US" sz="3200" dirty="0" smtClean="0"/>
              <a:t>）</a:t>
            </a:r>
            <a:endParaRPr lang="en-US" altLang="ja-JP" sz="3200" dirty="0" smtClean="0"/>
          </a:p>
          <a:p>
            <a:r>
              <a:rPr lang="ja-JP" altLang="en-US" sz="3200" dirty="0" smtClean="0"/>
              <a:t>＝（５ｘ</a:t>
            </a:r>
            <a:r>
              <a:rPr lang="ja-JP" altLang="en-US" sz="3200" dirty="0"/>
              <a:t>＋</a:t>
            </a:r>
            <a:r>
              <a:rPr lang="ja-JP" altLang="en-US" sz="3200" dirty="0" smtClean="0"/>
              <a:t>７ｙ）＋（</a:t>
            </a:r>
            <a:r>
              <a:rPr lang="ja-JP" altLang="en-US" sz="3200" dirty="0" err="1" smtClean="0">
                <a:solidFill>
                  <a:srgbClr val="FF0000"/>
                </a:solidFill>
              </a:rPr>
              <a:t>ー</a:t>
            </a:r>
            <a:r>
              <a:rPr lang="ja-JP" altLang="en-US" sz="3200" dirty="0" smtClean="0"/>
              <a:t>４ｘ</a:t>
            </a:r>
            <a:r>
              <a:rPr lang="ja-JP" altLang="en-US" sz="3200" dirty="0" smtClean="0">
                <a:solidFill>
                  <a:srgbClr val="FF0000"/>
                </a:solidFill>
              </a:rPr>
              <a:t>ー</a:t>
            </a:r>
            <a:r>
              <a:rPr lang="ja-JP" altLang="en-US" sz="3200" dirty="0" smtClean="0"/>
              <a:t>５ｙ）</a:t>
            </a:r>
            <a:endParaRPr lang="en-US" altLang="ja-JP" sz="3200" dirty="0" smtClean="0"/>
          </a:p>
          <a:p>
            <a:r>
              <a:rPr lang="ja-JP" altLang="en-US" sz="3200" dirty="0" smtClean="0"/>
              <a:t>＝</a:t>
            </a:r>
            <a:r>
              <a:rPr lang="ja-JP" altLang="en-US" sz="3200" dirty="0"/>
              <a:t>５ｘ＋</a:t>
            </a:r>
            <a:r>
              <a:rPr lang="ja-JP" altLang="en-US" sz="3200" dirty="0" smtClean="0"/>
              <a:t>７ｙ</a:t>
            </a:r>
            <a:r>
              <a:rPr lang="ja-JP" altLang="en-US" sz="3200" dirty="0" smtClean="0">
                <a:solidFill>
                  <a:srgbClr val="FF0000"/>
                </a:solidFill>
              </a:rPr>
              <a:t>ー</a:t>
            </a:r>
            <a:r>
              <a:rPr lang="ja-JP" altLang="en-US" sz="3200" dirty="0" smtClean="0"/>
              <a:t>４ｘ</a:t>
            </a:r>
            <a:r>
              <a:rPr lang="ja-JP" altLang="en-US" sz="3200" dirty="0" smtClean="0">
                <a:solidFill>
                  <a:srgbClr val="FF0000"/>
                </a:solidFill>
              </a:rPr>
              <a:t>ー</a:t>
            </a:r>
            <a:r>
              <a:rPr lang="ja-JP" altLang="en-US" sz="3200" dirty="0" smtClean="0"/>
              <a:t>５ｙ</a:t>
            </a:r>
            <a:endParaRPr lang="en-US" altLang="ja-JP" sz="3200" dirty="0"/>
          </a:p>
          <a:p>
            <a:r>
              <a:rPr lang="ja-JP" altLang="en-US" sz="3200" dirty="0" smtClean="0"/>
              <a:t>＝５ｘー４ｘ＋７ｙー５ｙ</a:t>
            </a:r>
            <a:endParaRPr lang="en-US" altLang="ja-JP" sz="3200" dirty="0" smtClean="0"/>
          </a:p>
          <a:p>
            <a:r>
              <a:rPr lang="ja-JP" altLang="en-US" sz="3200" smtClean="0"/>
              <a:t>＝ｘ＋２ｙ</a:t>
            </a:r>
            <a:endParaRPr lang="en-US" altLang="ja-JP" sz="3200" dirty="0" smtClean="0"/>
          </a:p>
          <a:p>
            <a:endParaRPr lang="en-US" altLang="ja-JP" sz="3200" dirty="0"/>
          </a:p>
        </p:txBody>
      </p:sp>
      <p:sp>
        <p:nvSpPr>
          <p:cNvPr id="7" name="正方形/長方形 6"/>
          <p:cNvSpPr/>
          <p:nvPr/>
        </p:nvSpPr>
        <p:spPr>
          <a:xfrm>
            <a:off x="197383" y="364477"/>
            <a:ext cx="3839270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3600" dirty="0">
                <a:solidFill>
                  <a:prstClr val="black"/>
                </a:solidFill>
              </a:rPr>
              <a:t>Ａグループの人数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en-US" altLang="ja-JP" sz="36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ja-JP" altLang="en-US" sz="3600" dirty="0">
                <a:solidFill>
                  <a:prstClr val="black"/>
                </a:solidFill>
              </a:rPr>
              <a:t>Ｂグループの人数</a:t>
            </a:r>
            <a:endParaRPr lang="en-US" altLang="ja-JP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4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5" grpId="0"/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490066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200" dirty="0" smtClean="0"/>
              <a:t>問５　次の２つの式をたしなさい。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76064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　４ｘ－７ｙ，ｘ＋５ｙ　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　５ａ－２ｂ，－ａ－３ｂ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問６　次の式で、左の式から右の式をひきなさい。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(</a:t>
            </a:r>
            <a:r>
              <a:rPr lang="ja-JP" altLang="en-US" dirty="0"/>
              <a:t>１</a:t>
            </a:r>
            <a:r>
              <a:rPr lang="en-US" altLang="ja-JP" dirty="0"/>
              <a:t>)</a:t>
            </a:r>
            <a:r>
              <a:rPr lang="ja-JP" altLang="en-US" dirty="0"/>
              <a:t>　</a:t>
            </a:r>
            <a:r>
              <a:rPr lang="ja-JP" altLang="en-US" dirty="0" smtClean="0"/>
              <a:t>５ｘ＋２ｙ，３ｘ＋ｙ</a:t>
            </a:r>
            <a:r>
              <a:rPr lang="ja-JP" altLang="en-US" dirty="0"/>
              <a:t>　　</a:t>
            </a:r>
            <a:r>
              <a:rPr lang="en-US" altLang="ja-JP" dirty="0"/>
              <a:t>(</a:t>
            </a:r>
            <a:r>
              <a:rPr lang="ja-JP" altLang="en-US" dirty="0"/>
              <a:t>２</a:t>
            </a:r>
            <a:r>
              <a:rPr lang="en-US" altLang="ja-JP" dirty="0"/>
              <a:t>)</a:t>
            </a:r>
            <a:r>
              <a:rPr lang="ja-JP" altLang="en-US" dirty="0"/>
              <a:t>　</a:t>
            </a:r>
            <a:r>
              <a:rPr lang="ja-JP" altLang="en-US" dirty="0" smtClean="0"/>
              <a:t>３ａ－６ｂ，２ａ＋４ｂ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07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3384376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縦書きの計算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623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多項式の加法、減法では</a:t>
            </a:r>
            <a:r>
              <a:rPr kumimoji="1" lang="ja-JP" altLang="en-US" dirty="0" smtClean="0">
                <a:solidFill>
                  <a:srgbClr val="FF0000"/>
                </a:solidFill>
              </a:rPr>
              <a:t>同類項を上下そろえて</a:t>
            </a:r>
            <a:r>
              <a:rPr kumimoji="1" lang="ja-JP" altLang="en-US" dirty="0" smtClean="0"/>
              <a:t>計算することができる。</a:t>
            </a:r>
            <a:endParaRPr kumimoji="1" lang="en-US" altLang="ja-JP" dirty="0" smtClean="0"/>
          </a:p>
          <a:p>
            <a:pPr marL="0" indent="0" algn="ctr">
              <a:buNone/>
            </a:pPr>
            <a:r>
              <a:rPr lang="ja-JP" altLang="en-US" dirty="0"/>
              <a:t>（５ｘ＋７ｙ）</a:t>
            </a:r>
            <a:r>
              <a:rPr lang="ja-JP" altLang="en-US" dirty="0" err="1"/>
              <a:t>ー</a:t>
            </a:r>
            <a:r>
              <a:rPr lang="ja-JP" altLang="en-US" dirty="0"/>
              <a:t>（４ｘ＋５ｙ）</a:t>
            </a:r>
            <a:endParaRPr lang="en-US" altLang="ja-JP" dirty="0"/>
          </a:p>
          <a:p>
            <a:pPr marL="0" indent="0" algn="ctr">
              <a:buNone/>
            </a:pPr>
            <a:r>
              <a:rPr lang="ja-JP" altLang="en-US" dirty="0" smtClean="0"/>
              <a:t>　 　５ｘ</a:t>
            </a:r>
            <a:r>
              <a:rPr lang="ja-JP" altLang="en-US" dirty="0"/>
              <a:t>＋</a:t>
            </a:r>
            <a:r>
              <a:rPr lang="ja-JP" altLang="en-US" dirty="0" smtClean="0"/>
              <a:t>７ｙ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dirty="0" err="1" smtClean="0"/>
              <a:t>ー</a:t>
            </a:r>
            <a:r>
              <a:rPr lang="ja-JP" altLang="en-US" dirty="0" smtClean="0"/>
              <a:t>）４ｘ</a:t>
            </a:r>
            <a:r>
              <a:rPr lang="ja-JP" altLang="en-US" dirty="0"/>
              <a:t>＋</a:t>
            </a:r>
            <a:r>
              <a:rPr lang="ja-JP" altLang="en-US" dirty="0" smtClean="0"/>
              <a:t>５ｙ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　　　　　　  　ｘ＋２ｙ</a:t>
            </a:r>
            <a:endParaRPr kumimoji="1" lang="en-US" altLang="ja-JP" dirty="0" smtClean="0"/>
          </a:p>
          <a:p>
            <a:pPr marL="0" indent="0" algn="ctr">
              <a:buNone/>
            </a:pPr>
            <a:r>
              <a:rPr lang="ja-JP" altLang="en-US" dirty="0" smtClean="0"/>
              <a:t>（</a:t>
            </a:r>
            <a:r>
              <a:rPr lang="ja-JP" altLang="en-US" dirty="0"/>
              <a:t>４</a:t>
            </a:r>
            <a:r>
              <a:rPr lang="ja-JP" altLang="en-US" dirty="0" smtClean="0"/>
              <a:t>ｘ＋６ｙ）</a:t>
            </a:r>
            <a:r>
              <a:rPr lang="ja-JP" altLang="en-US" dirty="0" err="1"/>
              <a:t>ー</a:t>
            </a:r>
            <a:r>
              <a:rPr lang="ja-JP" altLang="en-US" dirty="0" smtClean="0"/>
              <a:t>（ｘ＋６ｙ－５）</a:t>
            </a:r>
            <a:endParaRPr lang="en-US" altLang="ja-JP" dirty="0"/>
          </a:p>
          <a:p>
            <a:pPr marL="0" indent="0" algn="ctr">
              <a:buNone/>
            </a:pPr>
            <a:r>
              <a:rPr lang="ja-JP" altLang="en-US" dirty="0"/>
              <a:t>　 　 ４ｘ＋</a:t>
            </a:r>
            <a:r>
              <a:rPr lang="ja-JP" altLang="en-US" dirty="0" smtClean="0"/>
              <a:t>６ｙ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                                     </a:t>
            </a:r>
            <a:r>
              <a:rPr lang="ja-JP" altLang="en-US" dirty="0" err="1" smtClean="0"/>
              <a:t>ー</a:t>
            </a:r>
            <a:r>
              <a:rPr lang="ja-JP" altLang="en-US" dirty="0" smtClean="0"/>
              <a:t>）   ｘ</a:t>
            </a:r>
            <a:r>
              <a:rPr lang="ja-JP" altLang="en-US" dirty="0"/>
              <a:t>＋６ｙ－５ 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　　　　　　　　　　　　  ３ｘ　　    ＋５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3563888" y="3717032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3716288" y="5985121"/>
            <a:ext cx="26559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1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例</a:t>
            </a:r>
            <a:r>
              <a:rPr lang="ja-JP" altLang="en-US" dirty="0"/>
              <a:t>１</a:t>
            </a:r>
            <a:r>
              <a:rPr lang="ja-JP" altLang="en-US" dirty="0" smtClean="0"/>
              <a:t>　</a:t>
            </a:r>
            <a:r>
              <a:rPr lang="en-US" altLang="ja-JP" dirty="0" smtClean="0"/>
              <a:t>1000</a:t>
            </a:r>
            <a:r>
              <a:rPr lang="ja-JP" altLang="en-US" dirty="0" smtClean="0"/>
              <a:t>円で、</a:t>
            </a:r>
            <a:r>
              <a:rPr lang="ja-JP" altLang="en-US" dirty="0" err="1" smtClean="0"/>
              <a:t>ｙ</a:t>
            </a:r>
            <a:r>
              <a:rPr lang="ja-JP" altLang="en-US" dirty="0" smtClean="0"/>
              <a:t>円のうどん定食を食べたときのおつりはいくらですか？　</a:t>
            </a:r>
            <a:endParaRPr kumimoji="1" lang="ja-JP" altLang="en-US" dirty="0"/>
          </a:p>
        </p:txBody>
      </p:sp>
      <p:pic>
        <p:nvPicPr>
          <p:cNvPr id="1026" name="Picture 2" descr="C:\Users\kajukun\Desktop\hokan\HP-Photo\DCIM14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44010" cy="506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996868" y="5445224"/>
            <a:ext cx="61035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答え　１０００－ｙ（円）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7367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例</a:t>
            </a:r>
            <a:r>
              <a:rPr lang="ja-JP" altLang="en-US" dirty="0"/>
              <a:t>２</a:t>
            </a:r>
            <a:r>
              <a:rPr lang="ja-JP" altLang="en-US" dirty="0" smtClean="0"/>
              <a:t>　時速ａ</a:t>
            </a:r>
            <a:r>
              <a:rPr lang="en-US" altLang="ja-JP" dirty="0" smtClean="0"/>
              <a:t>km</a:t>
            </a:r>
            <a:r>
              <a:rPr lang="ja-JP" altLang="en-US" dirty="0" smtClean="0"/>
              <a:t>の速さで</a:t>
            </a:r>
            <a:r>
              <a:rPr lang="ja-JP" altLang="en-US" dirty="0" err="1" smtClean="0"/>
              <a:t>ｂ</a:t>
            </a:r>
            <a:r>
              <a:rPr lang="ja-JP" altLang="en-US" dirty="0" smtClean="0"/>
              <a:t>時間走ったときの道のりは</a:t>
            </a:r>
            <a:r>
              <a:rPr lang="en-US" altLang="ja-JP" dirty="0" smtClean="0"/>
              <a:t>?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3719456"/>
            <a:ext cx="9144000" cy="12961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4079496"/>
            <a:ext cx="9144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://www.ihashioffice.com/mt-static/FileUpload/pics/%E8%BB%8A%EF%BC%91.bmp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5" t="31429" r="3475" b="35558"/>
          <a:stretch/>
        </p:blipFill>
        <p:spPr bwMode="auto">
          <a:xfrm>
            <a:off x="-180528" y="2844673"/>
            <a:ext cx="2624740" cy="86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1996868" y="5445224"/>
            <a:ext cx="61035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答え　ａｂ（</a:t>
            </a:r>
            <a:r>
              <a:rPr kumimoji="1" lang="en-US" altLang="ja-JP" sz="4800" dirty="0" smtClean="0"/>
              <a:t>km</a:t>
            </a:r>
            <a:r>
              <a:rPr kumimoji="1" lang="ja-JP" altLang="en-US" sz="4800" dirty="0" smtClean="0"/>
              <a:t>）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18325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saka-park.or.jp/rinkai/suminoe/new_map/new_suminoe_map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7" t="39498" r="64820" b="43166"/>
          <a:stretch/>
        </p:blipFill>
        <p:spPr bwMode="auto">
          <a:xfrm>
            <a:off x="21567" y="188640"/>
            <a:ext cx="3888432" cy="603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5292080" cy="2448272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 smtClean="0"/>
              <a:t>例</a:t>
            </a:r>
            <a:r>
              <a:rPr lang="ja-JP" altLang="en-US" dirty="0"/>
              <a:t>３</a:t>
            </a:r>
            <a:r>
              <a:rPr lang="ja-JP" altLang="en-US" dirty="0" smtClean="0"/>
              <a:t>　この公園のプールは、たてｘｍ、横２ｘｍです。プールの面積はいくつですか？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55976" y="3645024"/>
            <a:ext cx="468052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答え　２ｘ</a:t>
            </a:r>
            <a:r>
              <a:rPr lang="en-US" altLang="ja-JP" sz="4400" baseline="30000" dirty="0" smtClean="0"/>
              <a:t>2 </a:t>
            </a:r>
            <a:r>
              <a:rPr kumimoji="1" lang="ja-JP" altLang="en-US" sz="4400" dirty="0" smtClean="0"/>
              <a:t>（</a:t>
            </a:r>
            <a:r>
              <a:rPr lang="ja-JP" altLang="en-US" sz="4400" dirty="0" err="1" smtClean="0"/>
              <a:t>ｍ</a:t>
            </a:r>
            <a:r>
              <a:rPr lang="en-US" altLang="ja-JP" sz="4400" baseline="30000" dirty="0"/>
              <a:t>2 </a:t>
            </a:r>
            <a:r>
              <a:rPr kumimoji="1" lang="ja-JP" altLang="en-US" sz="4400" dirty="0" smtClean="0"/>
              <a:t>）</a:t>
            </a:r>
            <a:endParaRPr kumimoji="1" lang="en-US" altLang="ja-JP" sz="4400" dirty="0" smtClean="0"/>
          </a:p>
        </p:txBody>
      </p:sp>
    </p:spTree>
    <p:extLst>
      <p:ext uri="{BB962C8B-B14F-4D97-AF65-F5344CB8AC3E}">
        <p14:creationId xmlns:p14="http://schemas.microsoft.com/office/powerpoint/2010/main" val="360773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182" y="0"/>
            <a:ext cx="8785028" cy="1291556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例</a:t>
            </a:r>
            <a:r>
              <a:rPr lang="ja-JP" altLang="en-US" dirty="0"/>
              <a:t>４</a:t>
            </a:r>
            <a:r>
              <a:rPr kumimoji="1" lang="ja-JP" altLang="en-US" dirty="0" smtClean="0"/>
              <a:t>　定価</a:t>
            </a:r>
            <a:r>
              <a:rPr kumimoji="1" lang="ja-JP" altLang="en-US" dirty="0" err="1" smtClean="0"/>
              <a:t>ｂ</a:t>
            </a:r>
            <a:r>
              <a:rPr kumimoji="1" lang="ja-JP" altLang="en-US" dirty="0" smtClean="0"/>
              <a:t>円の車を、定価の８割で買ったときの代金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C:\Users\kajukun\Desktop\hokan\HP-Photo\DCIM12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8" r="14458" b="12633"/>
          <a:stretch/>
        </p:blipFill>
        <p:spPr bwMode="auto">
          <a:xfrm>
            <a:off x="15000" y="1291556"/>
            <a:ext cx="709746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791259" y="2322686"/>
            <a:ext cx="67839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err="1" smtClean="0"/>
              <a:t>ｂ</a:t>
            </a:r>
            <a:r>
              <a:rPr kumimoji="1" lang="ja-JP" altLang="en-US" sz="2400" dirty="0" smtClean="0"/>
              <a:t>円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361690" y="4149080"/>
                <a:ext cx="4680520" cy="25315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400" dirty="0" smtClean="0"/>
                  <a:t>答え　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ja-JP" altLang="en-US" sz="4400" b="0" i="1" smtClean="0">
                            <a:latin typeface="Cambria Math"/>
                          </a:rPr>
                          <m:t>４</m:t>
                        </m:r>
                      </m:num>
                      <m:den>
                        <m:r>
                          <a:rPr kumimoji="1" lang="ja-JP" altLang="en-US" sz="4400" b="0" i="1" smtClean="0">
                            <a:latin typeface="Cambria Math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400" dirty="0" smtClean="0"/>
                  <a:t>ｂ</a:t>
                </a:r>
                <a:r>
                  <a:rPr kumimoji="1" lang="ja-JP" altLang="en-US" sz="4400" dirty="0" smtClean="0"/>
                  <a:t>（円）</a:t>
                </a:r>
                <a:endParaRPr kumimoji="1" lang="en-US" altLang="ja-JP" sz="4400" dirty="0" smtClean="0"/>
              </a:p>
              <a:p>
                <a:endParaRPr lang="en-US" altLang="ja-JP" sz="4400" dirty="0"/>
              </a:p>
              <a:p>
                <a:r>
                  <a:rPr kumimoji="1" lang="ja-JP" altLang="en-US" sz="4400" dirty="0" smtClean="0"/>
                  <a:t>　　　０</a:t>
                </a:r>
                <a:r>
                  <a:rPr lang="ja-JP" altLang="en-US" sz="4400" dirty="0" smtClean="0"/>
                  <a:t>．８ｂ（円）</a:t>
                </a:r>
                <a:endParaRPr lang="en-US" altLang="ja-JP" sz="4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690" y="4149080"/>
                <a:ext cx="4680520" cy="2531590"/>
              </a:xfrm>
              <a:prstGeom prst="rect">
                <a:avLst/>
              </a:prstGeom>
              <a:blipFill rotWithShape="1">
                <a:blip r:embed="rId3"/>
                <a:stretch>
                  <a:fillRect l="-5346" b="-89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7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1143000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600" dirty="0" smtClean="0"/>
              <a:t>一皿１０８円の</a:t>
            </a:r>
            <a:r>
              <a:rPr lang="ja-JP" altLang="en-US" sz="3600" dirty="0" smtClean="0"/>
              <a:t>いくらを</a:t>
            </a:r>
            <a:r>
              <a:rPr kumimoji="1" lang="ja-JP" altLang="en-US" sz="3600" dirty="0" err="1" smtClean="0"/>
              <a:t>ｂ</a:t>
            </a:r>
            <a:r>
              <a:rPr kumimoji="1" lang="ja-JP" altLang="en-US" sz="3600" dirty="0" smtClean="0"/>
              <a:t>皿と一皿１５２円のあぶりマグロをｃ皿食べたときの代金は？</a:t>
            </a:r>
            <a:endParaRPr kumimoji="1" lang="ja-JP" altLang="en-US" sz="3600" dirty="0"/>
          </a:p>
        </p:txBody>
      </p:sp>
      <p:pic>
        <p:nvPicPr>
          <p:cNvPr id="4" name="Picture 2" descr="E:\jugyosozai\DCIM16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3726"/>
            <a:ext cx="9254601" cy="524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907704" y="5877272"/>
            <a:ext cx="690962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答え　１０８ｂ＋１５２ｃ（円）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370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121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復習１　十の位が</a:t>
            </a:r>
            <a:r>
              <a:rPr kumimoji="1" lang="ja-JP" altLang="en-US" sz="3600" dirty="0" err="1" smtClean="0"/>
              <a:t>ｘ</a:t>
            </a:r>
            <a:r>
              <a:rPr kumimoji="1" lang="ja-JP" altLang="en-US" sz="3600" dirty="0" smtClean="0"/>
              <a:t>、一の位が３である２ケタの整数を式で表しなさい。</a:t>
            </a:r>
            <a:endParaRPr kumimoji="1" lang="ja-JP" altLang="en-US" sz="36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altLang="ja-JP" sz="4400" dirty="0" smtClean="0"/>
          </a:p>
          <a:p>
            <a:pPr marL="0" indent="0" algn="ctr">
              <a:buNone/>
            </a:pPr>
            <a:r>
              <a:rPr lang="ja-JP" altLang="en-US" sz="4400" dirty="0" smtClean="0">
                <a:solidFill>
                  <a:srgbClr val="FF0000"/>
                </a:solidFill>
              </a:rPr>
              <a:t>１０ｘ＋３</a:t>
            </a:r>
            <a:endParaRPr lang="en-US" altLang="ja-JP" sz="4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600" dirty="0" smtClean="0"/>
              <a:t>復習２</a:t>
            </a:r>
            <a:r>
              <a:rPr lang="ja-JP" altLang="en-US" sz="3600" dirty="0"/>
              <a:t>　</a:t>
            </a:r>
            <a:r>
              <a:rPr lang="ja-JP" altLang="en-US" sz="3600" dirty="0" smtClean="0"/>
              <a:t>百の</a:t>
            </a:r>
            <a:r>
              <a:rPr lang="ja-JP" altLang="en-US" sz="3600" dirty="0"/>
              <a:t>位</a:t>
            </a:r>
            <a:r>
              <a:rPr lang="ja-JP" altLang="en-US" sz="3600" dirty="0" smtClean="0"/>
              <a:t>がａ、十</a:t>
            </a:r>
            <a:r>
              <a:rPr lang="ja-JP" altLang="en-US" sz="3600" dirty="0"/>
              <a:t>の位</a:t>
            </a:r>
            <a:r>
              <a:rPr lang="ja-JP" altLang="en-US" sz="3600" dirty="0" smtClean="0"/>
              <a:t>が６、</a:t>
            </a:r>
            <a:r>
              <a:rPr lang="ja-JP" altLang="en-US" sz="3600" dirty="0"/>
              <a:t>一の位</a:t>
            </a:r>
            <a:r>
              <a:rPr lang="ja-JP" altLang="en-US" sz="3600" dirty="0" smtClean="0"/>
              <a:t>がｂである３ケタ</a:t>
            </a:r>
            <a:r>
              <a:rPr lang="ja-JP" altLang="en-US" sz="3600" dirty="0"/>
              <a:t>の整数を式で表しなさい</a:t>
            </a:r>
            <a:r>
              <a:rPr lang="ja-JP" altLang="en-US" sz="3600" dirty="0" smtClean="0"/>
              <a:t>。</a:t>
            </a:r>
            <a:endParaRPr lang="en-US" altLang="ja-JP" sz="3600" dirty="0" smtClean="0"/>
          </a:p>
          <a:p>
            <a:pPr marL="0" indent="0">
              <a:buNone/>
            </a:pPr>
            <a:endParaRPr kumimoji="1" lang="en-US" altLang="ja-JP" sz="3600" dirty="0" smtClean="0"/>
          </a:p>
          <a:p>
            <a:pPr marL="0" indent="0" algn="ctr">
              <a:buNone/>
            </a:pPr>
            <a:r>
              <a:rPr lang="ja-JP" altLang="en-US" sz="4400" dirty="0" smtClean="0">
                <a:solidFill>
                  <a:srgbClr val="FF0000"/>
                </a:solidFill>
              </a:rPr>
              <a:t>１００ａ＋６０＋ｂ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7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45916" y="101062"/>
            <a:ext cx="3816424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sz="4000" dirty="0" smtClean="0"/>
              <a:t>単項式と多項式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97644" y="764704"/>
                <a:ext cx="7992888" cy="46085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ja-JP" altLang="en-US" dirty="0" smtClean="0"/>
                  <a:t>ａｂ、</a:t>
                </a:r>
                <a:r>
                  <a:rPr lang="ja-JP" altLang="en-US" dirty="0" smtClean="0"/>
                  <a:t> ２ｘ</a:t>
                </a:r>
                <a:r>
                  <a:rPr lang="en-US" altLang="ja-JP" baseline="30000" dirty="0"/>
                  <a:t>2 </a:t>
                </a:r>
                <a:r>
                  <a:rPr lang="ja-JP" altLang="en-US" dirty="0" err="1" smtClean="0"/>
                  <a:t>、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i="1">
                            <a:latin typeface="Cambria Math"/>
                          </a:rPr>
                          <m:t>４</m:t>
                        </m:r>
                      </m:num>
                      <m:den>
                        <m:r>
                          <a:rPr lang="ja-JP" altLang="en-US" i="1">
                            <a:latin typeface="Cambria Math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dirty="0" smtClean="0"/>
                  <a:t>ｂ　</a:t>
                </a:r>
                <a:endParaRPr lang="en-US" altLang="ja-JP" dirty="0" smtClean="0"/>
              </a:p>
              <a:p>
                <a:pPr marL="0" indent="0">
                  <a:buNone/>
                </a:pPr>
                <a:endParaRPr kumimoji="1" lang="en-US" altLang="ja-JP" sz="2000" dirty="0" smtClean="0"/>
              </a:p>
              <a:p>
                <a:pPr marL="0" indent="0">
                  <a:buNone/>
                </a:pPr>
                <a:r>
                  <a:rPr kumimoji="1" lang="ja-JP" altLang="en-US" dirty="0" smtClean="0"/>
                  <a:t>１００ａ＋６０＋ｂ　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kumimoji="1" lang="ja-JP" altLang="en-US" dirty="0" smtClean="0"/>
                  <a:t>１００ａ、６０、ｂ・・・・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endParaRPr lang="en-US" altLang="ja-JP" sz="2000" dirty="0" smtClean="0"/>
              </a:p>
              <a:p>
                <a:pPr marL="0" indent="0">
                  <a:buNone/>
                </a:pPr>
                <a:r>
                  <a:rPr lang="ja-JP" altLang="en-US" dirty="0" smtClean="0"/>
                  <a:t>２ｘ</a:t>
                </a:r>
                <a:r>
                  <a:rPr lang="en-US" altLang="ja-JP" baseline="30000" dirty="0" smtClean="0"/>
                  <a:t>2</a:t>
                </a:r>
                <a:r>
                  <a:rPr lang="ja-JP" altLang="en-US" dirty="0"/>
                  <a:t>－</a:t>
                </a:r>
                <a:r>
                  <a:rPr lang="ja-JP" altLang="en-US" dirty="0" smtClean="0"/>
                  <a:t>３ｘ＋５の項は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 smtClean="0"/>
                  <a:t>文字をふくむ項</a:t>
                </a:r>
                <a:r>
                  <a:rPr lang="ja-JP" altLang="en-US" dirty="0"/>
                  <a:t>２ｘ</a:t>
                </a:r>
                <a:r>
                  <a:rPr lang="en-US" altLang="ja-JP" baseline="30000" dirty="0" smtClean="0"/>
                  <a:t>2</a:t>
                </a:r>
                <a:r>
                  <a:rPr lang="ja-JP" altLang="en-US" dirty="0" smtClean="0"/>
                  <a:t>の係数は　　　</a:t>
                </a:r>
                <a:r>
                  <a:rPr lang="ja-JP" altLang="en-US" dirty="0" err="1" smtClean="0"/>
                  <a:t>ｘ</a:t>
                </a:r>
                <a:r>
                  <a:rPr lang="ja-JP" altLang="en-US" dirty="0" smtClean="0"/>
                  <a:t>の係数は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644" y="764704"/>
                <a:ext cx="7992888" cy="4608512"/>
              </a:xfrm>
              <a:blipFill rotWithShape="1">
                <a:blip r:embed="rId2"/>
                <a:stretch>
                  <a:fillRect l="-1905" b="-18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2997522" y="764704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3200" dirty="0">
                <a:solidFill>
                  <a:prstClr val="black"/>
                </a:solidFill>
              </a:rPr>
              <a:t>数や文字の乗法だけでできている式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05956" y="1843827"/>
            <a:ext cx="3096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3200" dirty="0">
                <a:solidFill>
                  <a:prstClr val="black"/>
                </a:solidFill>
              </a:rPr>
              <a:t>単項式の和の形で表された式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842770" y="4124474"/>
            <a:ext cx="2806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3200" dirty="0">
                <a:solidFill>
                  <a:srgbClr val="FF0000"/>
                </a:solidFill>
              </a:rPr>
              <a:t>２ｘ</a:t>
            </a:r>
            <a:r>
              <a:rPr lang="en-US" altLang="ja-JP" sz="3200" baseline="30000" dirty="0" smtClean="0">
                <a:solidFill>
                  <a:srgbClr val="FF0000"/>
                </a:solidFill>
              </a:rPr>
              <a:t>2</a:t>
            </a:r>
            <a:r>
              <a:rPr lang="ja-JP" altLang="en-US" sz="3200" dirty="0" err="1" smtClean="0">
                <a:solidFill>
                  <a:srgbClr val="FF0000"/>
                </a:solidFill>
              </a:rPr>
              <a:t>、</a:t>
            </a:r>
            <a:r>
              <a:rPr lang="ja-JP" altLang="en-US" sz="3200" dirty="0" smtClean="0">
                <a:solidFill>
                  <a:srgbClr val="FF0000"/>
                </a:solidFill>
              </a:rPr>
              <a:t>－３ｘ、５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問１　多項式６ａーｂ＋５の項をいいなさい。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</a:t>
            </a:r>
            <a:r>
              <a:rPr kumimoji="1" lang="ja-JP" altLang="en-US" sz="2800" dirty="0" smtClean="0"/>
              <a:t>また、ａ，</a:t>
            </a:r>
            <a:r>
              <a:rPr kumimoji="1" lang="ja-JP" altLang="en-US" sz="2800" dirty="0" err="1" smtClean="0"/>
              <a:t>ｂ</a:t>
            </a:r>
            <a:r>
              <a:rPr kumimoji="1" lang="ja-JP" altLang="en-US" sz="2800" dirty="0" smtClean="0"/>
              <a:t>の係数をいいなさい。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項（　　　　　　　　　　　　）　ａの係数（　　　）　</a:t>
            </a:r>
            <a:r>
              <a:rPr lang="ja-JP" altLang="en-US" sz="2800" dirty="0" err="1" smtClean="0"/>
              <a:t>ｂ</a:t>
            </a:r>
            <a:r>
              <a:rPr lang="ja-JP" altLang="en-US" sz="2800" dirty="0" smtClean="0"/>
              <a:t>の係数（　　　）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04248" y="918592"/>
            <a:ext cx="1877437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単項式</a:t>
            </a:r>
            <a:endParaRPr kumimoji="1" lang="ja-JP" altLang="en-US" sz="4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5869" y="1997715"/>
            <a:ext cx="1877437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多項式</a:t>
            </a:r>
            <a:endParaRPr kumimoji="1" lang="ja-JP" altLang="en-US" sz="4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59070" y="3068960"/>
            <a:ext cx="748923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項</a:t>
            </a:r>
            <a:endParaRPr kumimoji="1" lang="ja-JP" altLang="en-US" sz="4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5237270" y="4703730"/>
            <a:ext cx="57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3200" dirty="0" smtClean="0">
                <a:solidFill>
                  <a:srgbClr val="FF0000"/>
                </a:solidFill>
              </a:rPr>
              <a:t>２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893841" y="4709249"/>
            <a:ext cx="10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3200" dirty="0" smtClean="0">
                <a:solidFill>
                  <a:srgbClr val="FF0000"/>
                </a:solidFill>
              </a:rPr>
              <a:t>－３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54124" y="6273225"/>
            <a:ext cx="28049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3200" dirty="0" smtClean="0">
                <a:solidFill>
                  <a:srgbClr val="FF0000"/>
                </a:solidFill>
              </a:rPr>
              <a:t>６ａ、－</a:t>
            </a:r>
            <a:r>
              <a:rPr lang="ja-JP" altLang="en-US" sz="3200" dirty="0" err="1" smtClean="0">
                <a:solidFill>
                  <a:srgbClr val="FF0000"/>
                </a:solidFill>
              </a:rPr>
              <a:t>ｂ</a:t>
            </a:r>
            <a:r>
              <a:rPr lang="ja-JP" altLang="en-US" sz="3200" dirty="0" smtClean="0">
                <a:solidFill>
                  <a:srgbClr val="FF0000"/>
                </a:solidFill>
              </a:rPr>
              <a:t>、５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652120" y="6273225"/>
            <a:ext cx="57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3200" dirty="0" smtClean="0">
                <a:solidFill>
                  <a:srgbClr val="FF0000"/>
                </a:solidFill>
              </a:rPr>
              <a:t>６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100391" y="6273225"/>
            <a:ext cx="936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3200" dirty="0" smtClean="0">
                <a:solidFill>
                  <a:srgbClr val="FF0000"/>
                </a:solidFill>
              </a:rPr>
              <a:t>－１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7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618039" cy="5894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ja-JP" altLang="en-US" dirty="0" smtClean="0"/>
              <a:t>次　数　（じすう）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35530" y="764704"/>
                <a:ext cx="8640960" cy="59766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ja-JP" altLang="en-US" dirty="0" smtClean="0"/>
                  <a:t>単項式で、かけあわされている</a:t>
                </a:r>
                <a:r>
                  <a:rPr kumimoji="1" lang="ja-JP" altLang="en-US" dirty="0" smtClean="0">
                    <a:solidFill>
                      <a:srgbClr val="FF0000"/>
                    </a:solidFill>
                  </a:rPr>
                  <a:t>文字の個数</a:t>
                </a:r>
                <a:r>
                  <a:rPr kumimoji="1" lang="ja-JP" altLang="en-US" dirty="0" smtClean="0"/>
                  <a:t>のこと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 smtClean="0"/>
                  <a:t>ａｂ・・・　　　２ｘ</a:t>
                </a:r>
                <a:r>
                  <a:rPr lang="en-US" altLang="ja-JP" baseline="30000" dirty="0"/>
                  <a:t>2 </a:t>
                </a:r>
                <a:r>
                  <a:rPr lang="ja-JP" altLang="en-US" dirty="0" smtClean="0"/>
                  <a:t>・・・　　　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i="1">
                            <a:latin typeface="Cambria Math"/>
                          </a:rPr>
                          <m:t>４</m:t>
                        </m:r>
                      </m:num>
                      <m:den>
                        <m:r>
                          <a:rPr lang="ja-JP" altLang="en-US" i="1">
                            <a:latin typeface="Cambria Math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dirty="0" smtClean="0"/>
                  <a:t>ｂ・・・　　－３ｘｙ</a:t>
                </a:r>
                <a:r>
                  <a:rPr lang="en-US" altLang="ja-JP" baseline="30000" dirty="0" smtClean="0"/>
                  <a:t>2</a:t>
                </a:r>
                <a:r>
                  <a:rPr lang="ja-JP" altLang="en-US" dirty="0"/>
                  <a:t>・・</a:t>
                </a:r>
                <a:r>
                  <a:rPr lang="ja-JP" altLang="en-US" dirty="0" smtClean="0"/>
                  <a:t>・</a:t>
                </a:r>
                <a:endParaRPr lang="en-US" altLang="ja-JP" dirty="0" smtClean="0"/>
              </a:p>
              <a:p>
                <a:pPr marL="0" indent="0">
                  <a:buNone/>
                </a:pPr>
                <a:endParaRPr kumimoji="1" lang="en-US" altLang="ja-JP" baseline="30000" dirty="0"/>
              </a:p>
              <a:p>
                <a:pPr marL="0" indent="0">
                  <a:buNone/>
                </a:pPr>
                <a:r>
                  <a:rPr lang="ja-JP" altLang="en-US" dirty="0" smtClean="0"/>
                  <a:t>多項式は、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各項の次数のうち最も大きいもの</a:t>
                </a:r>
                <a:r>
                  <a:rPr lang="ja-JP" altLang="en-US" dirty="0" smtClean="0"/>
                  <a:t>を、その多項式の次数という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 smtClean="0"/>
                  <a:t>４ｘ</a:t>
                </a:r>
                <a:r>
                  <a:rPr lang="en-US" altLang="ja-JP" baseline="30000" dirty="0" smtClean="0"/>
                  <a:t>2</a:t>
                </a:r>
                <a:r>
                  <a:rPr lang="ja-JP" altLang="en-US" dirty="0"/>
                  <a:t> </a:t>
                </a:r>
                <a:r>
                  <a:rPr lang="ja-JP" altLang="en-US" dirty="0" smtClean="0"/>
                  <a:t>＋３ｘ－５　　の次数は　　　　この式は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kumimoji="1" lang="ja-JP" altLang="en-US" dirty="0"/>
                  <a:t>－</a:t>
                </a:r>
                <a:r>
                  <a:rPr kumimoji="1" lang="en-US" altLang="ja-JP" dirty="0"/>
                  <a:t>7</a:t>
                </a:r>
                <a:r>
                  <a:rPr kumimoji="1" lang="ja-JP" altLang="en-US" dirty="0" smtClean="0"/>
                  <a:t>ａ＋６　　　　　の次数は　　　　この式は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kumimoji="1" lang="ja-JP" altLang="en-US" dirty="0" smtClean="0"/>
                  <a:t>ｘ－ｙ－ｚ＋１　　　の次数は　　　　この式は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 smtClean="0"/>
                  <a:t>４ａｂ＋３ｃ</a:t>
                </a:r>
                <a:r>
                  <a:rPr lang="en-US" altLang="ja-JP" baseline="30000" dirty="0"/>
                  <a:t>2 </a:t>
                </a:r>
                <a:r>
                  <a:rPr lang="ja-JP" altLang="en-US" dirty="0" err="1" smtClean="0"/>
                  <a:t>ー</a:t>
                </a:r>
                <a:r>
                  <a:rPr lang="ja-JP" altLang="en-US" dirty="0" smtClean="0"/>
                  <a:t>ｘｙ</a:t>
                </a:r>
                <a:r>
                  <a:rPr lang="en-US" altLang="ja-JP" baseline="30000" dirty="0"/>
                  <a:t>2 </a:t>
                </a:r>
                <a:r>
                  <a:rPr lang="ja-JP" altLang="en-US" dirty="0" smtClean="0"/>
                  <a:t>　の次数は　　　この式は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kumimoji="1" lang="en-US" altLang="ja-JP" dirty="0"/>
                  <a:t>―</a:t>
                </a:r>
                <a:r>
                  <a:rPr kumimoji="1" lang="ja-JP" altLang="en-US" dirty="0" err="1" smtClean="0"/>
                  <a:t>ｘ</a:t>
                </a:r>
                <a:r>
                  <a:rPr lang="en-US" altLang="ja-JP" baseline="30000" dirty="0"/>
                  <a:t>2 </a:t>
                </a:r>
                <a:r>
                  <a:rPr kumimoji="1" lang="ja-JP" altLang="en-US" dirty="0" smtClean="0"/>
                  <a:t>＋４ｙ＋３は（　　　）式　　ａーｂ＋</a:t>
                </a:r>
                <a:r>
                  <a:rPr kumimoji="1" lang="en-US" altLang="ja-JP" dirty="0" smtClean="0"/>
                  <a:t>6</a:t>
                </a:r>
                <a:r>
                  <a:rPr kumimoji="1" lang="ja-JP" altLang="en-US" dirty="0" err="1" smtClean="0"/>
                  <a:t>は（　</a:t>
                </a:r>
                <a:r>
                  <a:rPr kumimoji="1" lang="ja-JP" altLang="en-US" dirty="0" smtClean="0"/>
                  <a:t>　　）式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530" y="764704"/>
                <a:ext cx="8640960" cy="5976664"/>
              </a:xfrm>
              <a:blipFill rotWithShape="1">
                <a:blip r:embed="rId2"/>
                <a:stretch>
                  <a:fillRect l="-1835" t="-1835" r="-1553" b="-22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5211433" y="3785919"/>
            <a:ext cx="46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２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526035" y="3781901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二次式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535651" y="4362046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一次式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35651" y="4946820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一次式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548069" y="5531595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三次式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211433" y="4355579"/>
            <a:ext cx="46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１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211433" y="4906345"/>
            <a:ext cx="46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１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277454" y="5499423"/>
            <a:ext cx="46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３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531674" y="1628800"/>
            <a:ext cx="46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２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619906" y="1628799"/>
            <a:ext cx="46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２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510050" y="1628798"/>
            <a:ext cx="46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１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8023359" y="1628797"/>
            <a:ext cx="46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３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203848" y="611637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二次</a:t>
            </a:r>
            <a:endParaRPr lang="ja-JP" altLang="en-US" sz="3200" dirty="0"/>
          </a:p>
        </p:txBody>
      </p:sp>
      <p:sp>
        <p:nvSpPr>
          <p:cNvPr id="17" name="正方形/長方形 16"/>
          <p:cNvSpPr/>
          <p:nvPr/>
        </p:nvSpPr>
        <p:spPr>
          <a:xfrm>
            <a:off x="7273393" y="609538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一次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5725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562</Words>
  <Application>Microsoft Office PowerPoint</Application>
  <PresentationFormat>画面に合わせる (4:3)</PresentationFormat>
  <Paragraphs>156</Paragraphs>
  <Slides>17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​​テーマ</vt:lpstr>
      <vt:lpstr>式の加法、減法</vt:lpstr>
      <vt:lpstr>例１　1000円で、ｙ円のうどん定食を食べたときのおつりはいくらですか？　</vt:lpstr>
      <vt:lpstr>例２　時速ａkmの速さでｂ時間走ったときの道のりは?　</vt:lpstr>
      <vt:lpstr>例３　この公園のプールは、たてｘｍ、横２ｘｍです。プールの面積はいくつですか？</vt:lpstr>
      <vt:lpstr>例４　定価ｂ円の車を、定価の８割で買ったときの代金</vt:lpstr>
      <vt:lpstr>一皿１０８円のいくらをｂ皿と一皿１５２円のあぶりマグロをｃ皿食べたときの代金は？</vt:lpstr>
      <vt:lpstr>復習１　十の位がｘ、一の位が３である２ケタの整数を式で表しなさい。</vt:lpstr>
      <vt:lpstr>単項式と多項式</vt:lpstr>
      <vt:lpstr>次　数　（じすう）</vt:lpstr>
      <vt:lpstr>同類項</vt:lpstr>
      <vt:lpstr>ｍｘ＋ｎｘ＝（ｍ＋ｎ）ｘ　の利用</vt:lpstr>
      <vt:lpstr>同類項をまとめる</vt:lpstr>
      <vt:lpstr>問4　次の式の同類項をまとめて簡単にしなさい。</vt:lpstr>
      <vt:lpstr>式の加法、減法</vt:lpstr>
      <vt:lpstr>PowerPoint プレゼンテーション</vt:lpstr>
      <vt:lpstr>問５　次の２つの式をたしなさい。</vt:lpstr>
      <vt:lpstr>縦書きの計算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２章　文字の式 文字を使った式</dc:title>
  <dc:creator>teacher</dc:creator>
  <cp:lastModifiedBy>kajukun</cp:lastModifiedBy>
  <cp:revision>99</cp:revision>
  <dcterms:created xsi:type="dcterms:W3CDTF">2014-05-29T02:46:17Z</dcterms:created>
  <dcterms:modified xsi:type="dcterms:W3CDTF">2015-04-19T06:28:39Z</dcterms:modified>
</cp:coreProperties>
</file>