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6" r:id="rId3"/>
    <p:sldId id="275" r:id="rId4"/>
    <p:sldId id="267" r:id="rId5"/>
    <p:sldId id="269" r:id="rId6"/>
    <p:sldId id="268" r:id="rId7"/>
    <p:sldId id="276" r:id="rId8"/>
    <p:sldId id="271" r:id="rId9"/>
    <p:sldId id="270" r:id="rId10"/>
    <p:sldId id="272" r:id="rId11"/>
    <p:sldId id="274" r:id="rId12"/>
    <p:sldId id="273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0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3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EC24E-F26A-450B-B5DC-C4361EA7942A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5B693-BD27-43F4-B335-3B27296868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541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5B693-BD27-43F4-B335-3B27296868F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87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5B693-BD27-43F4-B335-3B27296868F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8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5B693-BD27-43F4-B335-3B27296868F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24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79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13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37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38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67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89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4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05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02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9679A-0B5F-49F5-880E-F22B3163C3E4}" type="datetimeFigureOut">
              <a:rPr kumimoji="1" lang="ja-JP" altLang="en-US" smtClean="0"/>
              <a:t>2015/11/11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63283-3940-43BC-B15E-636A8A61FA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3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教科書は閉じさせてください。</a:t>
            </a:r>
            <a:endParaRPr kumimoji="1" lang="en-US" altLang="ja-JP" dirty="0" smtClean="0"/>
          </a:p>
          <a:p>
            <a:r>
              <a:rPr lang="ja-JP" altLang="en-US" dirty="0"/>
              <a:t>前時の復習をする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ja-JP" altLang="en-US" dirty="0"/>
              <a:t>三角形の内角の和に</a:t>
            </a:r>
            <a:r>
              <a:rPr kumimoji="1" lang="ja-JP" altLang="en-US" dirty="0" smtClean="0"/>
              <a:t>ついて、既習事項を確認し、前時の平行線と角の性質を利用して説明できることを知る。</a:t>
            </a:r>
            <a:endParaRPr kumimoji="1" lang="en-US" altLang="ja-JP" dirty="0" smtClean="0"/>
          </a:p>
          <a:p>
            <a:r>
              <a:rPr lang="ja-JP" altLang="en-US" dirty="0"/>
              <a:t>内角と外角の性質についてもいつでもいえることを理解させる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ja-JP" altLang="en-US" dirty="0" smtClean="0"/>
              <a:t>これらの性質を利用した練習</a:t>
            </a:r>
            <a:r>
              <a:rPr kumimoji="1" lang="ja-JP" altLang="en-US" dirty="0"/>
              <a:t>問題をする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lang="ja-JP" altLang="en-US" dirty="0" smtClean="0"/>
              <a:t>内角と三角形の関係について知る。</a:t>
            </a:r>
            <a:endParaRPr lang="en-US" altLang="ja-JP" dirty="0" smtClean="0"/>
          </a:p>
          <a:p>
            <a:r>
              <a:rPr kumimoji="1" lang="ja-JP" altLang="en-US" dirty="0"/>
              <a:t>多角形の内角の和について考える。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59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614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多角形の内角の和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6093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三角形　　</a:t>
            </a:r>
            <a:r>
              <a:rPr kumimoji="1" lang="en-US" altLang="ja-JP" sz="3600" dirty="0" smtClean="0"/>
              <a:t>180°</a:t>
            </a:r>
          </a:p>
          <a:p>
            <a:pPr marL="0" indent="0">
              <a:buNone/>
            </a:pPr>
            <a:r>
              <a:rPr lang="ja-JP" altLang="en-US" sz="3600" dirty="0"/>
              <a:t>四</a:t>
            </a:r>
            <a:r>
              <a:rPr lang="ja-JP" altLang="en-US" sz="3600" dirty="0" smtClean="0"/>
              <a:t>角形　　</a:t>
            </a:r>
            <a:r>
              <a:rPr lang="en-US" altLang="ja-JP" sz="3600" dirty="0" smtClean="0"/>
              <a:t>180°×</a:t>
            </a:r>
            <a:r>
              <a:rPr lang="ja-JP" altLang="en-US" sz="3600" dirty="0" smtClean="0"/>
              <a:t>２＝</a:t>
            </a:r>
            <a:r>
              <a:rPr lang="en-US" altLang="ja-JP" sz="3600" dirty="0" smtClean="0"/>
              <a:t>360°</a:t>
            </a:r>
          </a:p>
          <a:p>
            <a:pPr marL="0" indent="0">
              <a:buNone/>
            </a:pPr>
            <a:r>
              <a:rPr kumimoji="1" lang="ja-JP" altLang="en-US" sz="3600" dirty="0"/>
              <a:t>五</a:t>
            </a:r>
            <a:r>
              <a:rPr kumimoji="1" lang="ja-JP" altLang="en-US" sz="3600" dirty="0" smtClean="0"/>
              <a:t>角形　　</a:t>
            </a:r>
            <a:r>
              <a:rPr lang="en-US" altLang="ja-JP" sz="3600" dirty="0"/>
              <a:t>180</a:t>
            </a:r>
            <a:r>
              <a:rPr lang="en-US" altLang="ja-JP" sz="3600" dirty="0" smtClean="0"/>
              <a:t>°×</a:t>
            </a:r>
            <a:r>
              <a:rPr lang="ja-JP" altLang="en-US" sz="3600" dirty="0" smtClean="0"/>
              <a:t>３＝</a:t>
            </a:r>
            <a:r>
              <a:rPr lang="en-US" altLang="ja-JP" sz="3600" dirty="0" smtClean="0"/>
              <a:t>540</a:t>
            </a:r>
            <a:r>
              <a:rPr lang="en-US" altLang="ja-JP" sz="3600" dirty="0"/>
              <a:t>°</a:t>
            </a:r>
          </a:p>
          <a:p>
            <a:pPr marL="0" indent="0">
              <a:buNone/>
            </a:pPr>
            <a:r>
              <a:rPr kumimoji="1" lang="ja-JP" altLang="en-US" sz="3600" dirty="0" smtClean="0"/>
              <a:t>六角形　　</a:t>
            </a:r>
            <a:r>
              <a:rPr lang="en-US" altLang="ja-JP" sz="3600" dirty="0"/>
              <a:t>180</a:t>
            </a:r>
            <a:r>
              <a:rPr lang="en-US" altLang="ja-JP" sz="3600" dirty="0" smtClean="0"/>
              <a:t>°×</a:t>
            </a:r>
            <a:r>
              <a:rPr lang="ja-JP" altLang="en-US" sz="3600" dirty="0" smtClean="0"/>
              <a:t>４＝</a:t>
            </a:r>
            <a:r>
              <a:rPr lang="en-US" altLang="ja-JP" sz="3600" dirty="0"/>
              <a:t>72</a:t>
            </a:r>
            <a:r>
              <a:rPr lang="en-US" altLang="ja-JP" sz="3600" dirty="0" smtClean="0"/>
              <a:t>0</a:t>
            </a:r>
            <a:r>
              <a:rPr lang="en-US" altLang="ja-JP" sz="3600" dirty="0"/>
              <a:t>°</a:t>
            </a:r>
          </a:p>
          <a:p>
            <a:pPr marL="0" indent="0">
              <a:buNone/>
            </a:pPr>
            <a:r>
              <a:rPr kumimoji="1" lang="ja-JP" altLang="en-US" sz="3600" dirty="0" smtClean="0"/>
              <a:t>七角形　　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何</a:t>
            </a:r>
            <a:r>
              <a:rPr lang="ja-JP" altLang="en-US" sz="3600" dirty="0" smtClean="0"/>
              <a:t>か、気付いたことはありませんか？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 smtClean="0"/>
              <a:t>十二角形 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よって</a:t>
            </a:r>
            <a:r>
              <a:rPr lang="ja-JP" altLang="en-US" sz="3600" dirty="0" smtClean="0"/>
              <a:t>、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>
                <a:solidFill>
                  <a:srgbClr val="FF0000"/>
                </a:solidFill>
              </a:rPr>
              <a:t>ｎ角形の内角の和　　 </a:t>
            </a:r>
            <a:r>
              <a:rPr lang="en-US" altLang="ja-JP" sz="3600" dirty="0" smtClean="0">
                <a:solidFill>
                  <a:srgbClr val="FF0000"/>
                </a:solidFill>
              </a:rPr>
              <a:t>180°×</a:t>
            </a:r>
            <a:r>
              <a:rPr lang="ja-JP" altLang="en-US" sz="3600" dirty="0" smtClean="0">
                <a:solidFill>
                  <a:srgbClr val="FF0000"/>
                </a:solidFill>
              </a:rPr>
              <a:t>（ｎ－２）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466744" y="3405793"/>
            <a:ext cx="39672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180°×</a:t>
            </a:r>
            <a:r>
              <a:rPr lang="ja-JP" altLang="en-US" sz="3600" dirty="0">
                <a:solidFill>
                  <a:prstClr val="black"/>
                </a:solidFill>
              </a:rPr>
              <a:t>５＝</a:t>
            </a:r>
            <a:r>
              <a:rPr lang="en-US" altLang="ja-JP" sz="3600" dirty="0">
                <a:solidFill>
                  <a:prstClr val="black"/>
                </a:solidFill>
              </a:rPr>
              <a:t>900°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466744" y="4692106"/>
            <a:ext cx="41801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180°×10</a:t>
            </a:r>
            <a:r>
              <a:rPr lang="ja-JP" altLang="en-US" sz="3600" dirty="0">
                <a:solidFill>
                  <a:prstClr val="black"/>
                </a:solidFill>
              </a:rPr>
              <a:t>＝</a:t>
            </a:r>
            <a:r>
              <a:rPr lang="en-US" altLang="ja-JP" sz="3600" dirty="0">
                <a:solidFill>
                  <a:prstClr val="black"/>
                </a:solidFill>
              </a:rPr>
              <a:t>1800°</a:t>
            </a:r>
          </a:p>
        </p:txBody>
      </p:sp>
    </p:spTree>
    <p:extLst>
      <p:ext uri="{BB962C8B-B14F-4D97-AF65-F5344CB8AC3E}">
        <p14:creationId xmlns:p14="http://schemas.microsoft.com/office/powerpoint/2010/main" val="117290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51125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正十角形の内角の和を求めなさい。また、正十角形の一つの内角の大きさを求めなさい。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内角の和が</a:t>
            </a:r>
            <a:r>
              <a:rPr lang="en-US" altLang="ja-JP" dirty="0" smtClean="0"/>
              <a:t>2340°</a:t>
            </a:r>
            <a:r>
              <a:rPr lang="ja-JP" altLang="en-US" dirty="0" smtClean="0"/>
              <a:t>になる多角形は何角形ですか。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解答　１　和　</a:t>
            </a:r>
            <a:r>
              <a:rPr kumimoji="1" lang="en-US" altLang="ja-JP" dirty="0" smtClean="0">
                <a:solidFill>
                  <a:srgbClr val="FF0000"/>
                </a:solidFill>
              </a:rPr>
              <a:t>1440°</a:t>
            </a:r>
            <a:r>
              <a:rPr lang="ja-JP" altLang="en-US" dirty="0" smtClean="0"/>
              <a:t>内角　</a:t>
            </a:r>
            <a:r>
              <a:rPr lang="en-US" altLang="ja-JP" dirty="0" smtClean="0">
                <a:solidFill>
                  <a:srgbClr val="FF0000"/>
                </a:solidFill>
              </a:rPr>
              <a:t>144°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２　</a:t>
            </a:r>
            <a:r>
              <a:rPr lang="ja-JP" altLang="en-US" dirty="0" smtClean="0">
                <a:solidFill>
                  <a:srgbClr val="FF0000"/>
                </a:solidFill>
              </a:rPr>
              <a:t>十五角形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40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自分のことばで伝えよう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4725144"/>
            <a:ext cx="8568952" cy="1656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さとしさん</a:t>
            </a:r>
            <a:r>
              <a:rPr kumimoji="1" lang="ja-JP" altLang="en-US" sz="2800" dirty="0" smtClean="0"/>
              <a:t>は五角形</a:t>
            </a:r>
            <a:r>
              <a:rPr kumimoji="1" lang="ja-JP" altLang="en-US" sz="2800" dirty="0" smtClean="0"/>
              <a:t>の内角の和を上の図のように考えて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　　</a:t>
            </a:r>
            <a:r>
              <a:rPr lang="ja-JP" altLang="en-US" sz="2800" dirty="0" smtClean="0"/>
              <a:t>１８０</a:t>
            </a:r>
            <a:r>
              <a:rPr lang="en-US" altLang="ja-JP" sz="2800" dirty="0" smtClean="0"/>
              <a:t>°×</a:t>
            </a:r>
            <a:r>
              <a:rPr lang="ja-JP" altLang="en-US" sz="2800" dirty="0" smtClean="0"/>
              <a:t>５－３６０</a:t>
            </a:r>
            <a:r>
              <a:rPr lang="en-US" altLang="ja-JP" sz="2800" dirty="0" smtClean="0"/>
              <a:t>°</a:t>
            </a:r>
            <a:r>
              <a:rPr lang="ja-JP" altLang="en-US" sz="2800" dirty="0" smtClean="0"/>
              <a:t>＝５４０</a:t>
            </a:r>
            <a:r>
              <a:rPr lang="en-US" altLang="ja-JP" sz="2800" dirty="0" smtClean="0"/>
              <a:t>°</a:t>
            </a:r>
            <a:r>
              <a:rPr lang="ja-JP" altLang="en-US" sz="2800" dirty="0" smtClean="0"/>
              <a:t>　としました。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さとしさんの考え方を説明してください。</a:t>
            </a:r>
            <a:endParaRPr kumimoji="1" lang="ja-JP" altLang="en-US" sz="2800" dirty="0"/>
          </a:p>
        </p:txBody>
      </p:sp>
      <p:sp>
        <p:nvSpPr>
          <p:cNvPr id="4" name="フリーフォーム 3"/>
          <p:cNvSpPr/>
          <p:nvPr/>
        </p:nvSpPr>
        <p:spPr>
          <a:xfrm>
            <a:off x="2843808" y="1916832"/>
            <a:ext cx="2729552" cy="2183642"/>
          </a:xfrm>
          <a:custGeom>
            <a:avLst/>
            <a:gdLst>
              <a:gd name="connsiteX0" fmla="*/ 1310185 w 2729552"/>
              <a:gd name="connsiteY0" fmla="*/ 0 h 2183642"/>
              <a:gd name="connsiteX1" fmla="*/ 0 w 2729552"/>
              <a:gd name="connsiteY1" fmla="*/ 1214651 h 2183642"/>
              <a:gd name="connsiteX2" fmla="*/ 668740 w 2729552"/>
              <a:gd name="connsiteY2" fmla="*/ 2183642 h 2183642"/>
              <a:gd name="connsiteX3" fmla="*/ 2306472 w 2729552"/>
              <a:gd name="connsiteY3" fmla="*/ 2169994 h 2183642"/>
              <a:gd name="connsiteX4" fmla="*/ 2729552 w 2729552"/>
              <a:gd name="connsiteY4" fmla="*/ 723332 h 2183642"/>
              <a:gd name="connsiteX5" fmla="*/ 1310185 w 2729552"/>
              <a:gd name="connsiteY5" fmla="*/ 0 h 2183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9552" h="2183642">
                <a:moveTo>
                  <a:pt x="1310185" y="0"/>
                </a:moveTo>
                <a:lnTo>
                  <a:pt x="0" y="1214651"/>
                </a:lnTo>
                <a:lnTo>
                  <a:pt x="668740" y="2183642"/>
                </a:lnTo>
                <a:lnTo>
                  <a:pt x="2306472" y="2169994"/>
                </a:lnTo>
                <a:lnTo>
                  <a:pt x="2729552" y="723332"/>
                </a:lnTo>
                <a:lnTo>
                  <a:pt x="1310185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H="1">
            <a:off x="3491881" y="3008653"/>
            <a:ext cx="716703" cy="109182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>
            <a:endCxn id="4" idx="3"/>
          </p:cNvCxnSpPr>
          <p:nvPr/>
        </p:nvCxnSpPr>
        <p:spPr>
          <a:xfrm>
            <a:off x="4208584" y="3008653"/>
            <a:ext cx="941696" cy="107817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4" idx="4"/>
          </p:cNvCxnSpPr>
          <p:nvPr/>
        </p:nvCxnSpPr>
        <p:spPr>
          <a:xfrm flipH="1">
            <a:off x="4208584" y="2640164"/>
            <a:ext cx="1364776" cy="368489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4" idx="0"/>
          </p:cNvCxnSpPr>
          <p:nvPr/>
        </p:nvCxnSpPr>
        <p:spPr>
          <a:xfrm>
            <a:off x="4153993" y="1916832"/>
            <a:ext cx="54591" cy="109182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4" idx="1"/>
          </p:cNvCxnSpPr>
          <p:nvPr/>
        </p:nvCxnSpPr>
        <p:spPr>
          <a:xfrm flipV="1">
            <a:off x="2843808" y="3008653"/>
            <a:ext cx="1364776" cy="12283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7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5"/>
            <a:ext cx="7772400" cy="864096"/>
          </a:xfrm>
        </p:spPr>
        <p:txBody>
          <a:bodyPr/>
          <a:lstStyle/>
          <a:p>
            <a:r>
              <a:rPr kumimoji="1" lang="ja-JP" altLang="en-US" dirty="0" smtClean="0"/>
              <a:t>多角形の角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7544" y="1988840"/>
            <a:ext cx="8136904" cy="28083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「三角形の内角と外角の性質を理解する。」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「多角形の内角の和の求め方を導き、それを利用することができる。」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20472" cy="649970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まとめ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8779" y="2073413"/>
            <a:ext cx="3106688" cy="60466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 smtClean="0"/>
              <a:t>平行線の性質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86057" y="4372154"/>
            <a:ext cx="3960278" cy="604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 smtClean="0"/>
              <a:t>平行線になる条件</a:t>
            </a:r>
            <a:endParaRPr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252" y="5092698"/>
            <a:ext cx="731608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同位角が等しければ</a:t>
            </a:r>
            <a:r>
              <a:rPr kumimoji="1" lang="en-US" altLang="ja-JP" sz="3600" dirty="0" smtClean="0">
                <a:solidFill>
                  <a:sysClr val="windowText" lastClr="000000"/>
                </a:solidFill>
              </a:rPr>
              <a:t>2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直線は平行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519" y="2837654"/>
            <a:ext cx="731081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ysClr val="windowText" lastClr="000000"/>
                </a:solidFill>
              </a:rPr>
              <a:t>２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直線が平行ならば同位角は等しい。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9982" y="3549559"/>
            <a:ext cx="731635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ysClr val="windowText" lastClr="000000"/>
                </a:solidFill>
              </a:rPr>
              <a:t>２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直線が平行ならば錯角は等しい。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5788" y="5788857"/>
            <a:ext cx="731054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錯角が等しければ</a:t>
            </a:r>
            <a:r>
              <a:rPr kumimoji="1" lang="en-US" altLang="ja-JP" sz="3600" dirty="0" smtClean="0">
                <a:solidFill>
                  <a:sysClr val="windowText" lastClr="000000"/>
                </a:solidFill>
              </a:rPr>
              <a:t>2</a:t>
            </a:r>
            <a:r>
              <a:rPr kumimoji="1" lang="ja-JP" altLang="en-US" sz="3600" dirty="0" smtClean="0">
                <a:solidFill>
                  <a:sysClr val="windowText" lastClr="000000"/>
                </a:solidFill>
              </a:rPr>
              <a:t>直線は平行</a:t>
            </a:r>
            <a:endParaRPr kumimoji="1" lang="ja-JP" alt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08548" y="889392"/>
            <a:ext cx="5688632" cy="10544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直線に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直線が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交わるとき、</a:t>
            </a:r>
            <a:endParaRPr lang="ja-JP" altLang="en-US" dirty="0"/>
          </a:p>
        </p:txBody>
      </p:sp>
      <p:sp>
        <p:nvSpPr>
          <p:cNvPr id="21" name="フリーフォーム 20"/>
          <p:cNvSpPr/>
          <p:nvPr/>
        </p:nvSpPr>
        <p:spPr>
          <a:xfrm>
            <a:off x="7885527" y="1028346"/>
            <a:ext cx="192795" cy="192796"/>
          </a:xfrm>
          <a:custGeom>
            <a:avLst/>
            <a:gdLst>
              <a:gd name="connsiteX0" fmla="*/ 0 w 385590"/>
              <a:gd name="connsiteY0" fmla="*/ 0 h 385591"/>
              <a:gd name="connsiteX1" fmla="*/ 385590 w 385590"/>
              <a:gd name="connsiteY1" fmla="*/ 198304 h 385591"/>
              <a:gd name="connsiteX2" fmla="*/ 22034 w 385590"/>
              <a:gd name="connsiteY2" fmla="*/ 385591 h 385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590" h="385591">
                <a:moveTo>
                  <a:pt x="0" y="0"/>
                </a:moveTo>
                <a:lnTo>
                  <a:pt x="385590" y="198304"/>
                </a:lnTo>
                <a:lnTo>
                  <a:pt x="22034" y="38559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7888492" y="1880617"/>
            <a:ext cx="192795" cy="192796"/>
          </a:xfrm>
          <a:custGeom>
            <a:avLst/>
            <a:gdLst>
              <a:gd name="connsiteX0" fmla="*/ 0 w 385590"/>
              <a:gd name="connsiteY0" fmla="*/ 0 h 385591"/>
              <a:gd name="connsiteX1" fmla="*/ 385590 w 385590"/>
              <a:gd name="connsiteY1" fmla="*/ 198304 h 385591"/>
              <a:gd name="connsiteX2" fmla="*/ 22034 w 385590"/>
              <a:gd name="connsiteY2" fmla="*/ 385591 h 385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590" h="385591">
                <a:moveTo>
                  <a:pt x="0" y="0"/>
                </a:moveTo>
                <a:lnTo>
                  <a:pt x="385590" y="198304"/>
                </a:lnTo>
                <a:lnTo>
                  <a:pt x="22034" y="38559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9879687">
            <a:off x="6505476" y="861456"/>
            <a:ext cx="535425" cy="526575"/>
          </a:xfrm>
          <a:prstGeom prst="arc">
            <a:avLst>
              <a:gd name="adj1" fmla="val 15000675"/>
              <a:gd name="adj2" fmla="val 759355"/>
            </a:avLst>
          </a:prstGeom>
          <a:solidFill>
            <a:srgbClr val="EB05CA"/>
          </a:solidFill>
          <a:ln>
            <a:solidFill>
              <a:srgbClr val="EB05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 rot="20575342">
            <a:off x="7166526" y="1713727"/>
            <a:ext cx="535425" cy="526575"/>
          </a:xfrm>
          <a:prstGeom prst="arc">
            <a:avLst>
              <a:gd name="adj1" fmla="val 15000675"/>
              <a:gd name="adj2" fmla="val 759355"/>
            </a:avLst>
          </a:prstGeom>
          <a:solidFill>
            <a:srgbClr val="EB05CA"/>
          </a:solidFill>
          <a:ln>
            <a:solidFill>
              <a:srgbClr val="EB05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16353036">
            <a:off x="6464194" y="865001"/>
            <a:ext cx="589799" cy="519485"/>
          </a:xfrm>
          <a:prstGeom prst="arc">
            <a:avLst>
              <a:gd name="adj1" fmla="val 16123752"/>
              <a:gd name="adj2" fmla="val 19246962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5997180" y="1124744"/>
            <a:ext cx="2535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弧 25"/>
          <p:cNvSpPr/>
          <p:nvPr/>
        </p:nvSpPr>
        <p:spPr>
          <a:xfrm rot="16353036">
            <a:off x="7139338" y="1717272"/>
            <a:ext cx="589799" cy="519485"/>
          </a:xfrm>
          <a:prstGeom prst="arc">
            <a:avLst>
              <a:gd name="adj1" fmla="val 16123752"/>
              <a:gd name="adj2" fmla="val 19246962"/>
            </a:avLst>
          </a:prstGeom>
          <a:solidFill>
            <a:srgbClr val="00B0F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 flipH="1" flipV="1">
            <a:off x="6445367" y="692696"/>
            <a:ext cx="1440160" cy="18722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997180" y="1977015"/>
            <a:ext cx="25352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0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0688" y="0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三角形の内角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21558" y="1418340"/>
            <a:ext cx="1396116" cy="7127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１８０</a:t>
            </a:r>
            <a:r>
              <a:rPr lang="en-US" altLang="ja-JP" dirty="0"/>
              <a:t>°</a:t>
            </a:r>
            <a:endParaRPr kumimoji="1" lang="ja-JP" altLang="en-US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183545" y="629394"/>
            <a:ext cx="4172431" cy="2880320"/>
            <a:chOff x="301757" y="1196752"/>
            <a:chExt cx="3065279" cy="1869102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301757" y="1196752"/>
              <a:ext cx="3065279" cy="1869102"/>
              <a:chOff x="5829736" y="4890414"/>
              <a:chExt cx="3065279" cy="1869102"/>
            </a:xfrm>
          </p:grpSpPr>
          <p:grpSp>
            <p:nvGrpSpPr>
              <p:cNvPr id="17" name="グループ化 16"/>
              <p:cNvGrpSpPr/>
              <p:nvPr/>
            </p:nvGrpSpPr>
            <p:grpSpPr>
              <a:xfrm>
                <a:off x="5829736" y="4890414"/>
                <a:ext cx="3065279" cy="1749817"/>
                <a:chOff x="1387547" y="1706134"/>
                <a:chExt cx="1341380" cy="1286375"/>
              </a:xfrm>
            </p:grpSpPr>
            <p:sp>
              <p:nvSpPr>
                <p:cNvPr id="20" name="二等辺三角形 19"/>
                <p:cNvSpPr/>
                <p:nvPr/>
              </p:nvSpPr>
              <p:spPr>
                <a:xfrm>
                  <a:off x="1547664" y="1988840"/>
                  <a:ext cx="982044" cy="851084"/>
                </a:xfrm>
                <a:prstGeom prst="triangle">
                  <a:avLst>
                    <a:gd name="adj" fmla="val 7350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2158407" y="1706134"/>
                  <a:ext cx="223899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Ａ</a:t>
                  </a:r>
                  <a:endParaRPr kumimoji="1" lang="ja-JP" altLang="en-US" sz="2400" dirty="0"/>
                </a:p>
              </p:txBody>
            </p:sp>
            <p:sp>
              <p:nvSpPr>
                <p:cNvPr id="22" name="テキスト ボックス 21"/>
                <p:cNvSpPr txBox="1"/>
                <p:nvPr/>
              </p:nvSpPr>
              <p:spPr>
                <a:xfrm>
                  <a:off x="2504891" y="2772270"/>
                  <a:ext cx="224036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Ｃ</a:t>
                  </a:r>
                  <a:endParaRPr kumimoji="1" lang="ja-JP" altLang="en-US" sz="2400" dirty="0"/>
                </a:p>
              </p:txBody>
            </p:sp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1387547" y="2685737"/>
                  <a:ext cx="228967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Ｂ</a:t>
                  </a:r>
                  <a:endParaRPr kumimoji="1" lang="ja-JP" altLang="en-US" sz="2400" dirty="0"/>
                </a:p>
              </p:txBody>
            </p:sp>
          </p:grpSp>
          <p:sp>
            <p:nvSpPr>
              <p:cNvPr id="18" name="円弧 17"/>
              <p:cNvSpPr/>
              <p:nvPr/>
            </p:nvSpPr>
            <p:spPr>
              <a:xfrm rot="3408393">
                <a:off x="5929106" y="6085929"/>
                <a:ext cx="581101" cy="693489"/>
              </a:xfrm>
              <a:prstGeom prst="arc">
                <a:avLst>
                  <a:gd name="adj1" fmla="val 15817845"/>
                  <a:gd name="adj2" fmla="val 18055323"/>
                </a:avLst>
              </a:prstGeom>
              <a:solidFill>
                <a:srgbClr val="92D050"/>
              </a:solidFill>
              <a:ln w="28575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円弧 18"/>
              <p:cNvSpPr/>
              <p:nvPr/>
            </p:nvSpPr>
            <p:spPr>
              <a:xfrm rot="17233084">
                <a:off x="8092597" y="6085930"/>
                <a:ext cx="653683" cy="693489"/>
              </a:xfrm>
              <a:prstGeom prst="arc">
                <a:avLst>
                  <a:gd name="adj1" fmla="val 15234290"/>
                  <a:gd name="adj2" fmla="val 1917065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 w="38100" cmpd="dbl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4" name="円弧 23"/>
            <p:cNvSpPr/>
            <p:nvPr/>
          </p:nvSpPr>
          <p:spPr>
            <a:xfrm rot="11812730">
              <a:off x="2028573" y="1238008"/>
              <a:ext cx="581101" cy="699308"/>
            </a:xfrm>
            <a:prstGeom prst="arc">
              <a:avLst>
                <a:gd name="adj1" fmla="val 13725167"/>
                <a:gd name="adj2" fmla="val 18289236"/>
              </a:avLst>
            </a:prstGeom>
            <a:solidFill>
              <a:srgbClr val="FFC000"/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7" name="直線コネクタ 26"/>
          <p:cNvCxnSpPr/>
          <p:nvPr/>
        </p:nvCxnSpPr>
        <p:spPr>
          <a:xfrm>
            <a:off x="4932040" y="2618111"/>
            <a:ext cx="2232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2467132">
            <a:off x="5565686" y="2130350"/>
            <a:ext cx="1007337" cy="943971"/>
          </a:xfrm>
          <a:prstGeom prst="arc">
            <a:avLst>
              <a:gd name="adj1" fmla="val 15234290"/>
              <a:gd name="adj2" fmla="val 19170659"/>
            </a:avLst>
          </a:prstGeom>
          <a:solidFill>
            <a:schemeClr val="accent5">
              <a:lumMod val="60000"/>
              <a:lumOff val="40000"/>
            </a:schemeClr>
          </a:solidFill>
          <a:ln w="38100" cmpd="dbl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21280792">
            <a:off x="5621610" y="2146125"/>
            <a:ext cx="895487" cy="943971"/>
          </a:xfrm>
          <a:prstGeom prst="arc">
            <a:avLst>
              <a:gd name="adj1" fmla="val 15817845"/>
              <a:gd name="adj2" fmla="val 18055323"/>
            </a:avLst>
          </a:prstGeom>
          <a:solidFill>
            <a:srgbClr val="92D05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弧 33"/>
          <p:cNvSpPr/>
          <p:nvPr/>
        </p:nvSpPr>
        <p:spPr>
          <a:xfrm rot="18781025">
            <a:off x="5633862" y="2138789"/>
            <a:ext cx="870983" cy="927090"/>
          </a:xfrm>
          <a:prstGeom prst="arc">
            <a:avLst>
              <a:gd name="adj1" fmla="val 13663820"/>
              <a:gd name="adj2" fmla="val 18289236"/>
            </a:avLst>
          </a:prstGeom>
          <a:solidFill>
            <a:srgbClr val="FFC00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183545" y="3325894"/>
            <a:ext cx="4089771" cy="2880320"/>
            <a:chOff x="301757" y="1196752"/>
            <a:chExt cx="3004553" cy="1869102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301757" y="1196752"/>
              <a:ext cx="3004553" cy="1869102"/>
              <a:chOff x="5829736" y="4890414"/>
              <a:chExt cx="3004553" cy="1869102"/>
            </a:xfrm>
          </p:grpSpPr>
          <p:grpSp>
            <p:nvGrpSpPr>
              <p:cNvPr id="38" name="グループ化 37"/>
              <p:cNvGrpSpPr/>
              <p:nvPr/>
            </p:nvGrpSpPr>
            <p:grpSpPr>
              <a:xfrm>
                <a:off x="5829736" y="4890414"/>
                <a:ext cx="3004553" cy="1825246"/>
                <a:chOff x="1387547" y="1706134"/>
                <a:chExt cx="1314806" cy="1341826"/>
              </a:xfrm>
            </p:grpSpPr>
            <p:sp>
              <p:nvSpPr>
                <p:cNvPr id="41" name="二等辺三角形 40"/>
                <p:cNvSpPr/>
                <p:nvPr/>
              </p:nvSpPr>
              <p:spPr>
                <a:xfrm>
                  <a:off x="1547664" y="1988840"/>
                  <a:ext cx="982044" cy="851084"/>
                </a:xfrm>
                <a:prstGeom prst="triangle">
                  <a:avLst>
                    <a:gd name="adj" fmla="val 7350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2158407" y="1706134"/>
                  <a:ext cx="223899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Ａ</a:t>
                  </a:r>
                  <a:endParaRPr kumimoji="1" lang="ja-JP" altLang="en-US" sz="2400" dirty="0"/>
                </a:p>
              </p:txBody>
            </p:sp>
            <p:sp>
              <p:nvSpPr>
                <p:cNvPr id="43" name="テキスト ボックス 42"/>
                <p:cNvSpPr txBox="1"/>
                <p:nvPr/>
              </p:nvSpPr>
              <p:spPr>
                <a:xfrm>
                  <a:off x="2478317" y="2827721"/>
                  <a:ext cx="224036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Ｃ</a:t>
                  </a:r>
                  <a:endParaRPr kumimoji="1" lang="ja-JP" altLang="en-US" sz="2400" dirty="0"/>
                </a:p>
              </p:txBody>
            </p: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1387547" y="2685737"/>
                  <a:ext cx="228967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Ｂ</a:t>
                  </a:r>
                  <a:endParaRPr kumimoji="1" lang="ja-JP" altLang="en-US" sz="2400" dirty="0"/>
                </a:p>
              </p:txBody>
            </p:sp>
          </p:grpSp>
          <p:sp>
            <p:nvSpPr>
              <p:cNvPr id="39" name="円弧 38"/>
              <p:cNvSpPr/>
              <p:nvPr/>
            </p:nvSpPr>
            <p:spPr>
              <a:xfrm rot="3408393">
                <a:off x="5929106" y="6085929"/>
                <a:ext cx="581101" cy="693489"/>
              </a:xfrm>
              <a:prstGeom prst="arc">
                <a:avLst>
                  <a:gd name="adj1" fmla="val 15817845"/>
                  <a:gd name="adj2" fmla="val 18055323"/>
                </a:avLst>
              </a:prstGeom>
              <a:solidFill>
                <a:srgbClr val="92D050"/>
              </a:solidFill>
              <a:ln w="28575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17233084">
                <a:off x="8092597" y="6085930"/>
                <a:ext cx="653683" cy="693489"/>
              </a:xfrm>
              <a:prstGeom prst="arc">
                <a:avLst>
                  <a:gd name="adj1" fmla="val 15234290"/>
                  <a:gd name="adj2" fmla="val 1917065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 w="38100" cmpd="dbl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" name="円弧 36"/>
            <p:cNvSpPr/>
            <p:nvPr/>
          </p:nvSpPr>
          <p:spPr>
            <a:xfrm rot="11812730">
              <a:off x="2028573" y="1238008"/>
              <a:ext cx="581101" cy="699308"/>
            </a:xfrm>
            <a:prstGeom prst="arc">
              <a:avLst>
                <a:gd name="adj1" fmla="val 13725167"/>
                <a:gd name="adj2" fmla="val 18289236"/>
              </a:avLst>
            </a:prstGeom>
            <a:solidFill>
              <a:srgbClr val="FFC000"/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5" name="直線コネクタ 44"/>
          <p:cNvCxnSpPr/>
          <p:nvPr/>
        </p:nvCxnSpPr>
        <p:spPr>
          <a:xfrm>
            <a:off x="3736295" y="5702545"/>
            <a:ext cx="22322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3736295" y="4149080"/>
            <a:ext cx="2131849" cy="1553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フリーフォーム 50"/>
          <p:cNvSpPr/>
          <p:nvPr/>
        </p:nvSpPr>
        <p:spPr>
          <a:xfrm rot="19745130">
            <a:off x="4976081" y="4446020"/>
            <a:ext cx="385590" cy="385591"/>
          </a:xfrm>
          <a:custGeom>
            <a:avLst/>
            <a:gdLst>
              <a:gd name="connsiteX0" fmla="*/ 0 w 385590"/>
              <a:gd name="connsiteY0" fmla="*/ 0 h 385591"/>
              <a:gd name="connsiteX1" fmla="*/ 385590 w 385590"/>
              <a:gd name="connsiteY1" fmla="*/ 198304 h 385591"/>
              <a:gd name="connsiteX2" fmla="*/ 22034 w 385590"/>
              <a:gd name="connsiteY2" fmla="*/ 385591 h 385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590" h="385591">
                <a:moveTo>
                  <a:pt x="0" y="0"/>
                </a:moveTo>
                <a:lnTo>
                  <a:pt x="385590" y="198304"/>
                </a:lnTo>
                <a:lnTo>
                  <a:pt x="22034" y="38559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フリーフォーム 51"/>
          <p:cNvSpPr/>
          <p:nvPr/>
        </p:nvSpPr>
        <p:spPr>
          <a:xfrm rot="19745130">
            <a:off x="1802541" y="4429361"/>
            <a:ext cx="385590" cy="385591"/>
          </a:xfrm>
          <a:custGeom>
            <a:avLst/>
            <a:gdLst>
              <a:gd name="connsiteX0" fmla="*/ 0 w 385590"/>
              <a:gd name="connsiteY0" fmla="*/ 0 h 385591"/>
              <a:gd name="connsiteX1" fmla="*/ 385590 w 385590"/>
              <a:gd name="connsiteY1" fmla="*/ 198304 h 385591"/>
              <a:gd name="connsiteX2" fmla="*/ 22034 w 385590"/>
              <a:gd name="connsiteY2" fmla="*/ 385591 h 385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5590" h="385591">
                <a:moveTo>
                  <a:pt x="0" y="0"/>
                </a:moveTo>
                <a:lnTo>
                  <a:pt x="385590" y="198304"/>
                </a:lnTo>
                <a:lnTo>
                  <a:pt x="22034" y="385591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弧 52"/>
          <p:cNvSpPr/>
          <p:nvPr/>
        </p:nvSpPr>
        <p:spPr>
          <a:xfrm rot="1048543">
            <a:off x="3220820" y="5199259"/>
            <a:ext cx="1030947" cy="1063700"/>
          </a:xfrm>
          <a:prstGeom prst="arc">
            <a:avLst>
              <a:gd name="adj1" fmla="val 13725167"/>
              <a:gd name="adj2" fmla="val 18378427"/>
            </a:avLst>
          </a:prstGeom>
          <a:solidFill>
            <a:srgbClr val="FFC00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3607055">
            <a:off x="3311013" y="5218286"/>
            <a:ext cx="895487" cy="943971"/>
          </a:xfrm>
          <a:prstGeom prst="arc">
            <a:avLst>
              <a:gd name="adj1" fmla="val 15817845"/>
              <a:gd name="adj2" fmla="val 18055323"/>
            </a:avLst>
          </a:prstGeom>
          <a:solidFill>
            <a:srgbClr val="92D05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3659101" y="3661615"/>
            <a:ext cx="1396116" cy="712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１８０</a:t>
            </a:r>
            <a:r>
              <a:rPr lang="en-US" altLang="ja-JP" dirty="0" smtClean="0"/>
              <a:t>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040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3" grpId="0" animBg="1"/>
      <p:bldP spid="34" grpId="0" animBg="1"/>
      <p:bldP spid="51" grpId="0" animBg="1"/>
      <p:bldP spid="52" grpId="0" animBg="1"/>
      <p:bldP spid="53" grpId="0" animBg="1"/>
      <p:bldP spid="54" grpId="0" animBg="1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16631"/>
            <a:ext cx="8229600" cy="63450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三角形の内角と外角</a:t>
            </a:r>
            <a:endParaRPr kumimoji="1" lang="ja-JP" altLang="en-US" dirty="0"/>
          </a:p>
        </p:txBody>
      </p:sp>
      <p:grpSp>
        <p:nvGrpSpPr>
          <p:cNvPr id="35" name="グループ化 34"/>
          <p:cNvGrpSpPr/>
          <p:nvPr/>
        </p:nvGrpSpPr>
        <p:grpSpPr>
          <a:xfrm>
            <a:off x="1343797" y="717268"/>
            <a:ext cx="4008301" cy="2860847"/>
            <a:chOff x="301758" y="1196752"/>
            <a:chExt cx="2944701" cy="1856465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301758" y="1196752"/>
              <a:ext cx="2944701" cy="1856465"/>
              <a:chOff x="5829737" y="4890414"/>
              <a:chExt cx="2944701" cy="1856465"/>
            </a:xfrm>
          </p:grpSpPr>
          <p:grpSp>
            <p:nvGrpSpPr>
              <p:cNvPr id="38" name="グループ化 37"/>
              <p:cNvGrpSpPr/>
              <p:nvPr/>
            </p:nvGrpSpPr>
            <p:grpSpPr>
              <a:xfrm>
                <a:off x="5829737" y="4890414"/>
                <a:ext cx="2880172" cy="1781901"/>
                <a:chOff x="1387547" y="1706134"/>
                <a:chExt cx="1260376" cy="1309961"/>
              </a:xfrm>
            </p:grpSpPr>
            <p:sp>
              <p:nvSpPr>
                <p:cNvPr id="41" name="二等辺三角形 40"/>
                <p:cNvSpPr/>
                <p:nvPr/>
              </p:nvSpPr>
              <p:spPr>
                <a:xfrm>
                  <a:off x="1547664" y="1988840"/>
                  <a:ext cx="982044" cy="851084"/>
                </a:xfrm>
                <a:prstGeom prst="triangle">
                  <a:avLst>
                    <a:gd name="adj" fmla="val 7350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42" name="テキスト ボックス 41"/>
                <p:cNvSpPr txBox="1"/>
                <p:nvPr/>
              </p:nvSpPr>
              <p:spPr>
                <a:xfrm>
                  <a:off x="2158407" y="1706134"/>
                  <a:ext cx="223899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Ａ</a:t>
                  </a:r>
                  <a:endParaRPr kumimoji="1" lang="ja-JP" altLang="en-US" sz="2400" dirty="0"/>
                </a:p>
              </p:txBody>
            </p:sp>
            <p:sp>
              <p:nvSpPr>
                <p:cNvPr id="43" name="テキスト ボックス 42"/>
                <p:cNvSpPr txBox="1"/>
                <p:nvPr/>
              </p:nvSpPr>
              <p:spPr>
                <a:xfrm>
                  <a:off x="2535905" y="2795856"/>
                  <a:ext cx="112018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Ｃ</a:t>
                  </a:r>
                  <a:endParaRPr kumimoji="1" lang="ja-JP" altLang="en-US" sz="2400" dirty="0"/>
                </a:p>
              </p:txBody>
            </p:sp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1387547" y="2685737"/>
                  <a:ext cx="228967" cy="2202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2400" dirty="0" smtClean="0"/>
                    <a:t>Ｂ</a:t>
                  </a:r>
                  <a:endParaRPr kumimoji="1" lang="ja-JP" altLang="en-US" sz="2400" dirty="0"/>
                </a:p>
              </p:txBody>
            </p:sp>
          </p:grpSp>
          <p:sp>
            <p:nvSpPr>
              <p:cNvPr id="39" name="円弧 38"/>
              <p:cNvSpPr/>
              <p:nvPr/>
            </p:nvSpPr>
            <p:spPr>
              <a:xfrm rot="3408393">
                <a:off x="5929106" y="6085929"/>
                <a:ext cx="581101" cy="693489"/>
              </a:xfrm>
              <a:prstGeom prst="arc">
                <a:avLst>
                  <a:gd name="adj1" fmla="val 15817845"/>
                  <a:gd name="adj2" fmla="val 18055323"/>
                </a:avLst>
              </a:prstGeom>
              <a:solidFill>
                <a:srgbClr val="92D050"/>
              </a:solidFill>
              <a:ln w="28575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弧 39"/>
              <p:cNvSpPr/>
              <p:nvPr/>
            </p:nvSpPr>
            <p:spPr>
              <a:xfrm rot="17233084">
                <a:off x="8100852" y="6073293"/>
                <a:ext cx="653683" cy="693489"/>
              </a:xfrm>
              <a:prstGeom prst="arc">
                <a:avLst>
                  <a:gd name="adj1" fmla="val 15234290"/>
                  <a:gd name="adj2" fmla="val 19170659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  <a:ln w="38100" cmpd="dbl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" name="円弧 36"/>
            <p:cNvSpPr/>
            <p:nvPr/>
          </p:nvSpPr>
          <p:spPr>
            <a:xfrm rot="11812730">
              <a:off x="2028573" y="1238008"/>
              <a:ext cx="581101" cy="699308"/>
            </a:xfrm>
            <a:prstGeom prst="arc">
              <a:avLst>
                <a:gd name="adj1" fmla="val 13725167"/>
                <a:gd name="adj2" fmla="val 18289236"/>
              </a:avLst>
            </a:prstGeom>
            <a:solidFill>
              <a:srgbClr val="FFC000"/>
            </a:soli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5" name="直線コネクタ 44"/>
          <p:cNvCxnSpPr/>
          <p:nvPr/>
        </p:nvCxnSpPr>
        <p:spPr>
          <a:xfrm>
            <a:off x="4896546" y="3093919"/>
            <a:ext cx="2232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4896546" y="3093920"/>
            <a:ext cx="472626" cy="10665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円弧 52"/>
          <p:cNvSpPr/>
          <p:nvPr/>
        </p:nvSpPr>
        <p:spPr>
          <a:xfrm rot="1015904">
            <a:off x="4510498" y="2545463"/>
            <a:ext cx="790990" cy="1077646"/>
          </a:xfrm>
          <a:prstGeom prst="arc">
            <a:avLst>
              <a:gd name="adj1" fmla="val 13725167"/>
              <a:gd name="adj2" fmla="val 18289236"/>
            </a:avLst>
          </a:prstGeom>
          <a:solidFill>
            <a:srgbClr val="FFC00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3607055">
            <a:off x="4443703" y="2605021"/>
            <a:ext cx="895487" cy="943971"/>
          </a:xfrm>
          <a:prstGeom prst="arc">
            <a:avLst>
              <a:gd name="adj1" fmla="val 15817845"/>
              <a:gd name="adj2" fmla="val 18055323"/>
            </a:avLst>
          </a:prstGeom>
          <a:solidFill>
            <a:srgbClr val="92D05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59223" y="4437112"/>
            <a:ext cx="8784976" cy="22322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三角形の内角・外角の性質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①　三角形の</a:t>
            </a:r>
            <a:r>
              <a:rPr kumimoji="1" lang="en-US" altLang="ja-JP" dirty="0" smtClean="0"/>
              <a:t>3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内角の和は１８０</a:t>
            </a:r>
            <a:r>
              <a:rPr kumimoji="1" lang="en-US" altLang="ja-JP" dirty="0" smtClean="0"/>
              <a:t>°</a:t>
            </a:r>
          </a:p>
          <a:p>
            <a:pPr marL="0" indent="0">
              <a:buNone/>
            </a:pPr>
            <a:r>
              <a:rPr lang="ja-JP" altLang="en-US" dirty="0" smtClean="0"/>
              <a:t>②　三角形の</a:t>
            </a:r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/>
              <a:t>外角</a:t>
            </a:r>
            <a:r>
              <a:rPr lang="ja-JP" altLang="en-US" dirty="0" smtClean="0"/>
              <a:t>は、そのとなりにない</a:t>
            </a:r>
            <a:r>
              <a:rPr lang="en-US" altLang="ja-JP" dirty="0" smtClean="0"/>
              <a:t>2</a:t>
            </a:r>
            <a:r>
              <a:rPr lang="ja-JP" altLang="en-US" dirty="0" smtClean="0"/>
              <a:t>つ　　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の内角の和に等しい。</a:t>
            </a:r>
            <a:endParaRPr kumimoji="1" lang="ja-JP" altLang="en-US" dirty="0"/>
          </a:p>
        </p:txBody>
      </p:sp>
      <p:sp>
        <p:nvSpPr>
          <p:cNvPr id="47" name="円弧 46"/>
          <p:cNvSpPr/>
          <p:nvPr/>
        </p:nvSpPr>
        <p:spPr>
          <a:xfrm rot="14131586">
            <a:off x="4495950" y="2565315"/>
            <a:ext cx="790990" cy="1077646"/>
          </a:xfrm>
          <a:prstGeom prst="arc">
            <a:avLst>
              <a:gd name="adj1" fmla="val 13725167"/>
              <a:gd name="adj2" fmla="val 18289236"/>
            </a:avLst>
          </a:prstGeom>
          <a:solidFill>
            <a:srgbClr val="FFC00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9818784">
            <a:off x="4443704" y="2637064"/>
            <a:ext cx="895487" cy="943971"/>
          </a:xfrm>
          <a:prstGeom prst="arc">
            <a:avLst>
              <a:gd name="adj1" fmla="val 15817845"/>
              <a:gd name="adj2" fmla="val 18055323"/>
            </a:avLst>
          </a:prstGeom>
          <a:solidFill>
            <a:srgbClr val="92D050"/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67450" y="2539096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内角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272828" y="264738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内角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479969" y="174023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内角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079928" y="230904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外角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167560" y="350433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外角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7" grpId="0" animBg="1"/>
      <p:bldP spid="48" grpId="0" animBg="1"/>
      <p:bldP spid="10" grpId="0"/>
      <p:bldP spid="49" grpId="0"/>
      <p:bldP spid="50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92211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　下の図で、∠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、∠</a:t>
            </a:r>
            <a:r>
              <a:rPr kumimoji="1" lang="ja-JP" altLang="en-US" dirty="0" err="1" smtClean="0"/>
              <a:t>ｙ</a:t>
            </a:r>
            <a:r>
              <a:rPr kumimoji="1" lang="ja-JP" altLang="en-US" dirty="0" smtClean="0"/>
              <a:t>、∠</a:t>
            </a:r>
            <a:r>
              <a:rPr kumimoji="1" lang="ja-JP" altLang="en-US" dirty="0" err="1" smtClean="0"/>
              <a:t>ｚ</a:t>
            </a:r>
            <a:r>
              <a:rPr kumimoji="1" lang="ja-JP" altLang="en-US" dirty="0" smtClean="0"/>
              <a:t>の大きさを求めなさい。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323528" y="2111038"/>
            <a:ext cx="2160240" cy="2880320"/>
          </a:xfrm>
          <a:prstGeom prst="triangle">
            <a:avLst>
              <a:gd name="adj" fmla="val 641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3208640" y="2156297"/>
            <a:ext cx="2232248" cy="3550849"/>
            <a:chOff x="3208640" y="2156297"/>
            <a:chExt cx="2232248" cy="3550849"/>
          </a:xfrm>
        </p:grpSpPr>
        <p:sp>
          <p:nvSpPr>
            <p:cNvPr id="5" name="二等辺三角形 4"/>
            <p:cNvSpPr/>
            <p:nvPr/>
          </p:nvSpPr>
          <p:spPr>
            <a:xfrm rot="7625619">
              <a:off x="2721871" y="3309813"/>
              <a:ext cx="3550849" cy="1243818"/>
            </a:xfrm>
            <a:prstGeom prst="triangle">
              <a:avLst>
                <a:gd name="adj" fmla="val 7344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3208640" y="4973678"/>
              <a:ext cx="223224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5796136" y="2367361"/>
            <a:ext cx="2808312" cy="2645814"/>
            <a:chOff x="5796136" y="2367361"/>
            <a:chExt cx="2808312" cy="2645814"/>
          </a:xfrm>
        </p:grpSpPr>
        <p:sp>
          <p:nvSpPr>
            <p:cNvPr id="6" name="二等辺三角形 5"/>
            <p:cNvSpPr/>
            <p:nvPr/>
          </p:nvSpPr>
          <p:spPr>
            <a:xfrm>
              <a:off x="5796136" y="3284984"/>
              <a:ext cx="2808312" cy="1728191"/>
            </a:xfrm>
            <a:prstGeom prst="triangle">
              <a:avLst>
                <a:gd name="adj" fmla="val 5809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6804248" y="2367361"/>
              <a:ext cx="1176695" cy="17160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/>
          <p:cNvSpPr txBox="1"/>
          <p:nvPr/>
        </p:nvSpPr>
        <p:spPr>
          <a:xfrm>
            <a:off x="306739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（１）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37515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（２）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01636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（３）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6813" y="444058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ｘ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31640" y="255211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40°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787820" y="4576919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60°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52775" y="280096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20°</a:t>
            </a:r>
            <a:endParaRPr kumimoji="1" lang="ja-JP" altLang="en-US" sz="2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059832" y="4573076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50°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49336" y="457277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75°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87669" y="4440583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ｙ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88224" y="3054151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110°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994107" y="451536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ｚ</a:t>
            </a:r>
            <a:endParaRPr kumimoji="1"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9524" y="5430589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65°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47595" y="5442117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70°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62363" y="5430587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50°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8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922114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復習　下の図で、∠</a:t>
            </a:r>
            <a:r>
              <a:rPr kumimoji="1" lang="ja-JP" altLang="en-US" dirty="0" err="1" smtClean="0"/>
              <a:t>ｘ</a:t>
            </a:r>
            <a:r>
              <a:rPr kumimoji="1" lang="ja-JP" altLang="en-US" dirty="0" smtClean="0"/>
              <a:t>、∠</a:t>
            </a:r>
            <a:r>
              <a:rPr kumimoji="1" lang="ja-JP" altLang="en-US" dirty="0" err="1" smtClean="0"/>
              <a:t>ｙ</a:t>
            </a:r>
            <a:r>
              <a:rPr kumimoji="1" lang="ja-JP" altLang="en-US" dirty="0" smtClean="0"/>
              <a:t>、∠</a:t>
            </a:r>
            <a:r>
              <a:rPr kumimoji="1" lang="ja-JP" altLang="en-US" dirty="0" err="1" smtClean="0"/>
              <a:t>ｚ</a:t>
            </a:r>
            <a:r>
              <a:rPr kumimoji="1" lang="ja-JP" altLang="en-US" dirty="0" smtClean="0"/>
              <a:t>の大きさを求めなさい。</a:t>
            </a:r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323528" y="2111038"/>
            <a:ext cx="2160240" cy="2880320"/>
          </a:xfrm>
          <a:prstGeom prst="triangle">
            <a:avLst>
              <a:gd name="adj" fmla="val 641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3074257" y="2562252"/>
            <a:ext cx="2467936" cy="2755246"/>
            <a:chOff x="3070591" y="2562252"/>
            <a:chExt cx="2467936" cy="2755246"/>
          </a:xfrm>
        </p:grpSpPr>
        <p:sp>
          <p:nvSpPr>
            <p:cNvPr id="5" name="二等辺三角形 4"/>
            <p:cNvSpPr/>
            <p:nvPr/>
          </p:nvSpPr>
          <p:spPr>
            <a:xfrm rot="7625619">
              <a:off x="2785745" y="2847098"/>
              <a:ext cx="2640838" cy="2071146"/>
            </a:xfrm>
            <a:prstGeom prst="triangle">
              <a:avLst>
                <a:gd name="adj" fmla="val 7344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3572961" y="4665217"/>
              <a:ext cx="1965566" cy="65228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/>
          <p:cNvGrpSpPr/>
          <p:nvPr/>
        </p:nvGrpSpPr>
        <p:grpSpPr>
          <a:xfrm>
            <a:off x="5796136" y="2204863"/>
            <a:ext cx="2808312" cy="2808312"/>
            <a:chOff x="5796136" y="2204863"/>
            <a:chExt cx="2808312" cy="2808312"/>
          </a:xfrm>
        </p:grpSpPr>
        <p:sp>
          <p:nvSpPr>
            <p:cNvPr id="6" name="二等辺三角形 5"/>
            <p:cNvSpPr/>
            <p:nvPr/>
          </p:nvSpPr>
          <p:spPr>
            <a:xfrm>
              <a:off x="5796136" y="3284984"/>
              <a:ext cx="2808312" cy="1728191"/>
            </a:xfrm>
            <a:prstGeom prst="triangle">
              <a:avLst>
                <a:gd name="adj" fmla="val 5809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6679922" y="2204863"/>
              <a:ext cx="1176695" cy="17160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テキスト ボックス 17"/>
          <p:cNvSpPr txBox="1"/>
          <p:nvPr/>
        </p:nvSpPr>
        <p:spPr>
          <a:xfrm>
            <a:off x="306739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（１）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37515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（２）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01636" y="1836769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（３）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6813" y="444058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ｘ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31640" y="255211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35°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58938" y="460216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5</a:t>
            </a:r>
            <a:r>
              <a:rPr kumimoji="1" lang="en-US" altLang="ja-JP" sz="2400" dirty="0" smtClean="0"/>
              <a:t>0°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72936" y="2546758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41°</a:t>
            </a:r>
            <a:endParaRPr kumimoji="1" lang="ja-JP" altLang="en-US" sz="2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52761" y="3975195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69°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49336" y="457277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70°</a:t>
            </a:r>
            <a:endParaRPr kumimoji="1" lang="ja-JP" altLang="en-US" sz="2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87669" y="4440583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ｙ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88224" y="3054151"/>
            <a:ext cx="958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115°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100392" y="454061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ｚ</a:t>
            </a:r>
            <a:endParaRPr kumimoji="1" lang="ja-JP" altLang="en-US" sz="3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09524" y="5430589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</a:rPr>
              <a:t>7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5°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47595" y="5442117"/>
            <a:ext cx="1220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110°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762363" y="5430587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65°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7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3"/>
          <p:cNvSpPr/>
          <p:nvPr/>
        </p:nvSpPr>
        <p:spPr>
          <a:xfrm>
            <a:off x="323528" y="2111038"/>
            <a:ext cx="2160240" cy="2880320"/>
          </a:xfrm>
          <a:prstGeom prst="triangle">
            <a:avLst>
              <a:gd name="adj" fmla="val 641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二等辺三角形 5"/>
          <p:cNvSpPr/>
          <p:nvPr/>
        </p:nvSpPr>
        <p:spPr>
          <a:xfrm>
            <a:off x="5796136" y="3284984"/>
            <a:ext cx="2808312" cy="1728191"/>
          </a:xfrm>
          <a:prstGeom prst="triangle">
            <a:avLst>
              <a:gd name="adj" fmla="val 10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0199" y="5100138"/>
            <a:ext cx="283282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3</a:t>
            </a:r>
            <a:r>
              <a:rPr kumimoji="1" lang="ja-JP" altLang="en-US" sz="2000" dirty="0" err="1" smtClean="0"/>
              <a:t>つの</a:t>
            </a:r>
            <a:r>
              <a:rPr kumimoji="1" lang="ja-JP" altLang="en-US" sz="2000" dirty="0" smtClean="0"/>
              <a:t>内角がすべて鋭角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0885" y="5100138"/>
            <a:ext cx="209865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1</a:t>
            </a:r>
            <a:r>
              <a:rPr kumimoji="1" lang="ja-JP" altLang="en-US" sz="2000" dirty="0" err="1" smtClean="0"/>
              <a:t>つの</a:t>
            </a:r>
            <a:r>
              <a:rPr kumimoji="1" lang="ja-JP" altLang="en-US" sz="2000" dirty="0" smtClean="0"/>
              <a:t>内角が鈍角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55625" y="5109018"/>
            <a:ext cx="209865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2000" dirty="0"/>
              <a:t>1</a:t>
            </a:r>
            <a:r>
              <a:rPr kumimoji="1" lang="ja-JP" altLang="en-US" sz="2000" dirty="0" err="1" smtClean="0"/>
              <a:t>つの</a:t>
            </a:r>
            <a:r>
              <a:rPr kumimoji="1" lang="ja-JP" altLang="en-US" sz="2000" dirty="0" smtClean="0"/>
              <a:t>内角が直角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6813" y="453705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65°</a:t>
            </a:r>
            <a:endParaRPr kumimoji="1" lang="ja-JP" altLang="en-US" sz="2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31640" y="2552113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40°</a:t>
            </a:r>
            <a:endParaRPr kumimoji="1" lang="ja-JP" altLang="en-US" sz="2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046335" y="4580342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90°</a:t>
            </a:r>
            <a:endParaRPr kumimoji="1" lang="ja-JP" altLang="en-US" sz="2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49336" y="4572777"/>
            <a:ext cx="803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75°</a:t>
            </a:r>
            <a:endParaRPr kumimoji="1" lang="ja-JP" altLang="en-US" sz="24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3465975" y="2180372"/>
            <a:ext cx="2096368" cy="3550849"/>
            <a:chOff x="3059832" y="2156297"/>
            <a:chExt cx="2096368" cy="3550849"/>
          </a:xfrm>
        </p:grpSpPr>
        <p:sp>
          <p:nvSpPr>
            <p:cNvPr id="5" name="二等辺三角形 4"/>
            <p:cNvSpPr/>
            <p:nvPr/>
          </p:nvSpPr>
          <p:spPr>
            <a:xfrm rot="7625619">
              <a:off x="2721871" y="3309813"/>
              <a:ext cx="3550849" cy="1243818"/>
            </a:xfrm>
            <a:prstGeom prst="triangle">
              <a:avLst>
                <a:gd name="adj" fmla="val 73445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352775" y="2800965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20°</a:t>
              </a:r>
              <a:endParaRPr kumimoji="1" lang="ja-JP" altLang="en-US" sz="24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059832" y="4573076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50°</a:t>
              </a:r>
              <a:endParaRPr kumimoji="1" lang="ja-JP" altLang="en-US" sz="240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804072" y="4551510"/>
              <a:ext cx="9589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110°</a:t>
              </a:r>
              <a:endParaRPr kumimoji="1" lang="ja-JP" altLang="en-US" sz="2400" dirty="0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033026" y="558924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鈍角三角形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211537" y="556848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直角三角形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7268" y="260648"/>
            <a:ext cx="792075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0°</a:t>
            </a:r>
            <a:r>
              <a:rPr lang="ja-JP" altLang="en-US" sz="3600" dirty="0"/>
              <a:t>より大きく</a:t>
            </a:r>
            <a:r>
              <a:rPr lang="en-US" altLang="ja-JP" sz="3600" dirty="0">
                <a:solidFill>
                  <a:srgbClr val="FF0000"/>
                </a:solidFill>
              </a:rPr>
              <a:t>90°</a:t>
            </a:r>
            <a:r>
              <a:rPr lang="ja-JP" altLang="en-US" sz="3600" dirty="0"/>
              <a:t>より小さい角を</a:t>
            </a:r>
            <a:r>
              <a:rPr lang="ja-JP" altLang="en-US" sz="3600" dirty="0" smtClean="0">
                <a:solidFill>
                  <a:srgbClr val="FF0000"/>
                </a:solidFill>
              </a:rPr>
              <a:t>鋭角</a:t>
            </a:r>
            <a:endParaRPr lang="en-US" altLang="ja-JP" sz="3600" dirty="0" smtClean="0">
              <a:solidFill>
                <a:srgbClr val="FF0000"/>
              </a:solidFill>
            </a:endParaRPr>
          </a:p>
          <a:p>
            <a:r>
              <a:rPr lang="en-US" altLang="ja-JP" sz="3600" dirty="0" smtClean="0">
                <a:solidFill>
                  <a:srgbClr val="FF0000"/>
                </a:solidFill>
              </a:rPr>
              <a:t>90</a:t>
            </a:r>
            <a:r>
              <a:rPr lang="en-US" altLang="ja-JP" sz="3600" dirty="0">
                <a:solidFill>
                  <a:srgbClr val="FF0000"/>
                </a:solidFill>
              </a:rPr>
              <a:t>°</a:t>
            </a:r>
            <a:r>
              <a:rPr lang="ja-JP" altLang="en-US" sz="3600" dirty="0"/>
              <a:t>より大きく</a:t>
            </a:r>
            <a:r>
              <a:rPr lang="en-US" altLang="ja-JP" sz="3600" dirty="0">
                <a:solidFill>
                  <a:srgbClr val="FF0000"/>
                </a:solidFill>
              </a:rPr>
              <a:t>180°</a:t>
            </a:r>
            <a:r>
              <a:rPr lang="ja-JP" altLang="en-US" sz="3600" dirty="0"/>
              <a:t>より小さい角を</a:t>
            </a:r>
            <a:r>
              <a:rPr lang="ja-JP" altLang="en-US" sz="3600" dirty="0" smtClean="0">
                <a:solidFill>
                  <a:srgbClr val="FF0000"/>
                </a:solidFill>
              </a:rPr>
              <a:t>鈍角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85393" y="5589240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鋭角三角形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40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31" grpId="0"/>
      <p:bldP spid="32" grpId="0"/>
      <p:bldP spid="3" grpId="0" build="p" animBg="1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多角形の内角の和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1584176"/>
          </a:xfrm>
        </p:spPr>
        <p:txBody>
          <a:bodyPr/>
          <a:lstStyle/>
          <a:p>
            <a:r>
              <a:rPr kumimoji="1" lang="ja-JP" altLang="en-US" dirty="0" smtClean="0"/>
              <a:t>三角形の内角の和は</a:t>
            </a:r>
            <a:r>
              <a:rPr kumimoji="1" lang="en-US" altLang="ja-JP" dirty="0" smtClean="0"/>
              <a:t>180</a:t>
            </a:r>
            <a:r>
              <a:rPr lang="en-US" altLang="ja-JP" dirty="0"/>
              <a:t>°</a:t>
            </a:r>
            <a:r>
              <a:rPr lang="ja-JP" altLang="en-US" dirty="0" smtClean="0"/>
              <a:t>では、</a:t>
            </a:r>
            <a:r>
              <a:rPr kumimoji="1" lang="ja-JP" altLang="en-US" dirty="0" smtClean="0"/>
              <a:t>四角形、五角形、六角形の内角の和は、それぞれ何度になるだろうか。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252824" y="2902453"/>
            <a:ext cx="2736304" cy="1999039"/>
          </a:xfrm>
          <a:custGeom>
            <a:avLst/>
            <a:gdLst>
              <a:gd name="connsiteX0" fmla="*/ 1269242 w 3111690"/>
              <a:gd name="connsiteY0" fmla="*/ 0 h 2497541"/>
              <a:gd name="connsiteX1" fmla="*/ 0 w 3111690"/>
              <a:gd name="connsiteY1" fmla="*/ 2497541 h 2497541"/>
              <a:gd name="connsiteX2" fmla="*/ 3111690 w 3111690"/>
              <a:gd name="connsiteY2" fmla="*/ 2483893 h 2497541"/>
              <a:gd name="connsiteX3" fmla="*/ 2361063 w 3111690"/>
              <a:gd name="connsiteY3" fmla="*/ 736980 h 2497541"/>
              <a:gd name="connsiteX4" fmla="*/ 1269242 w 3111690"/>
              <a:gd name="connsiteY4" fmla="*/ 0 h 2497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690" h="2497541">
                <a:moveTo>
                  <a:pt x="1269242" y="0"/>
                </a:moveTo>
                <a:lnTo>
                  <a:pt x="0" y="2497541"/>
                </a:lnTo>
                <a:lnTo>
                  <a:pt x="3111690" y="2483893"/>
                </a:lnTo>
                <a:lnTo>
                  <a:pt x="2361063" y="736980"/>
                </a:lnTo>
                <a:lnTo>
                  <a:pt x="1269242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3275856" y="2717850"/>
            <a:ext cx="2729552" cy="2183642"/>
          </a:xfrm>
          <a:custGeom>
            <a:avLst/>
            <a:gdLst>
              <a:gd name="connsiteX0" fmla="*/ 1310185 w 2729552"/>
              <a:gd name="connsiteY0" fmla="*/ 0 h 2183642"/>
              <a:gd name="connsiteX1" fmla="*/ 0 w 2729552"/>
              <a:gd name="connsiteY1" fmla="*/ 1214651 h 2183642"/>
              <a:gd name="connsiteX2" fmla="*/ 668740 w 2729552"/>
              <a:gd name="connsiteY2" fmla="*/ 2183642 h 2183642"/>
              <a:gd name="connsiteX3" fmla="*/ 2306472 w 2729552"/>
              <a:gd name="connsiteY3" fmla="*/ 2169994 h 2183642"/>
              <a:gd name="connsiteX4" fmla="*/ 2729552 w 2729552"/>
              <a:gd name="connsiteY4" fmla="*/ 723332 h 2183642"/>
              <a:gd name="connsiteX5" fmla="*/ 1310185 w 2729552"/>
              <a:gd name="connsiteY5" fmla="*/ 0 h 2183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29552" h="2183642">
                <a:moveTo>
                  <a:pt x="1310185" y="0"/>
                </a:moveTo>
                <a:lnTo>
                  <a:pt x="0" y="1214651"/>
                </a:lnTo>
                <a:lnTo>
                  <a:pt x="668740" y="2183642"/>
                </a:lnTo>
                <a:lnTo>
                  <a:pt x="2306472" y="2169994"/>
                </a:lnTo>
                <a:lnTo>
                  <a:pt x="2729552" y="723332"/>
                </a:lnTo>
                <a:lnTo>
                  <a:pt x="1310185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6394422" y="2564491"/>
            <a:ext cx="2483892" cy="2429302"/>
          </a:xfrm>
          <a:custGeom>
            <a:avLst/>
            <a:gdLst>
              <a:gd name="connsiteX0" fmla="*/ 1255594 w 2483892"/>
              <a:gd name="connsiteY0" fmla="*/ 0 h 2429302"/>
              <a:gd name="connsiteX1" fmla="*/ 0 w 2483892"/>
              <a:gd name="connsiteY1" fmla="*/ 1201003 h 2429302"/>
              <a:gd name="connsiteX2" fmla="*/ 286603 w 2483892"/>
              <a:gd name="connsiteY2" fmla="*/ 2033517 h 2429302"/>
              <a:gd name="connsiteX3" fmla="*/ 1405719 w 2483892"/>
              <a:gd name="connsiteY3" fmla="*/ 2429302 h 2429302"/>
              <a:gd name="connsiteX4" fmla="*/ 2483892 w 2483892"/>
              <a:gd name="connsiteY4" fmla="*/ 1282890 h 2429302"/>
              <a:gd name="connsiteX5" fmla="*/ 2197289 w 2483892"/>
              <a:gd name="connsiteY5" fmla="*/ 204717 h 2429302"/>
              <a:gd name="connsiteX6" fmla="*/ 2197289 w 2483892"/>
              <a:gd name="connsiteY6" fmla="*/ 204717 h 2429302"/>
              <a:gd name="connsiteX7" fmla="*/ 1255594 w 2483892"/>
              <a:gd name="connsiteY7" fmla="*/ 0 h 242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3892" h="2429302">
                <a:moveTo>
                  <a:pt x="1255594" y="0"/>
                </a:moveTo>
                <a:lnTo>
                  <a:pt x="0" y="1201003"/>
                </a:lnTo>
                <a:lnTo>
                  <a:pt x="286603" y="2033517"/>
                </a:lnTo>
                <a:lnTo>
                  <a:pt x="1405719" y="2429302"/>
                </a:lnTo>
                <a:lnTo>
                  <a:pt x="2483892" y="1282890"/>
                </a:lnTo>
                <a:lnTo>
                  <a:pt x="2197289" y="204717"/>
                </a:lnTo>
                <a:lnTo>
                  <a:pt x="2197289" y="204717"/>
                </a:lnTo>
                <a:lnTo>
                  <a:pt x="1255594" y="0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>
            <a:stCxn id="5" idx="3"/>
            <a:endCxn id="5" idx="1"/>
          </p:cNvCxnSpPr>
          <p:nvPr/>
        </p:nvCxnSpPr>
        <p:spPr>
          <a:xfrm flipH="1">
            <a:off x="252824" y="3492334"/>
            <a:ext cx="2076231" cy="140915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6" idx="0"/>
            <a:endCxn id="6" idx="2"/>
          </p:cNvCxnSpPr>
          <p:nvPr/>
        </p:nvCxnSpPr>
        <p:spPr>
          <a:xfrm flipH="1">
            <a:off x="3944596" y="2717850"/>
            <a:ext cx="641445" cy="218364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6" idx="0"/>
            <a:endCxn id="6" idx="3"/>
          </p:cNvCxnSpPr>
          <p:nvPr/>
        </p:nvCxnSpPr>
        <p:spPr>
          <a:xfrm>
            <a:off x="4586041" y="2717850"/>
            <a:ext cx="996287" cy="216999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7" idx="0"/>
            <a:endCxn id="7" idx="2"/>
          </p:cNvCxnSpPr>
          <p:nvPr/>
        </p:nvCxnSpPr>
        <p:spPr>
          <a:xfrm flipH="1">
            <a:off x="6681025" y="2564491"/>
            <a:ext cx="968991" cy="203351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7" idx="0"/>
            <a:endCxn id="7" idx="4"/>
          </p:cNvCxnSpPr>
          <p:nvPr/>
        </p:nvCxnSpPr>
        <p:spPr>
          <a:xfrm>
            <a:off x="7650016" y="2564491"/>
            <a:ext cx="1228298" cy="128289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7" idx="0"/>
            <a:endCxn id="7" idx="3"/>
          </p:cNvCxnSpPr>
          <p:nvPr/>
        </p:nvCxnSpPr>
        <p:spPr>
          <a:xfrm>
            <a:off x="7650016" y="2564491"/>
            <a:ext cx="150125" cy="242930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弧 26"/>
          <p:cNvSpPr/>
          <p:nvPr/>
        </p:nvSpPr>
        <p:spPr>
          <a:xfrm rot="10355236">
            <a:off x="977862" y="2516678"/>
            <a:ext cx="797056" cy="771550"/>
          </a:xfrm>
          <a:prstGeom prst="arc">
            <a:avLst>
              <a:gd name="adj1" fmla="val 13189387"/>
              <a:gd name="adj2" fmla="val 18289236"/>
            </a:avLst>
          </a:prstGeom>
          <a:solidFill>
            <a:srgbClr val="FFC000">
              <a:alpha val="49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3242496">
            <a:off x="-145704" y="4515717"/>
            <a:ext cx="797056" cy="771550"/>
          </a:xfrm>
          <a:prstGeom prst="arc">
            <a:avLst>
              <a:gd name="adj1" fmla="val 14765507"/>
              <a:gd name="adj2" fmla="val 18289236"/>
            </a:avLst>
          </a:prstGeom>
          <a:solidFill>
            <a:srgbClr val="FFC000">
              <a:alpha val="50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 rot="17956956">
            <a:off x="2590600" y="4502069"/>
            <a:ext cx="797056" cy="771550"/>
          </a:xfrm>
          <a:prstGeom prst="arc">
            <a:avLst>
              <a:gd name="adj1" fmla="val 14415097"/>
              <a:gd name="adj2" fmla="val 18289236"/>
            </a:avLst>
          </a:prstGeom>
          <a:solidFill>
            <a:srgbClr val="FFC000">
              <a:alpha val="50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 rot="15888253">
            <a:off x="1930526" y="3109412"/>
            <a:ext cx="797056" cy="771550"/>
          </a:xfrm>
          <a:prstGeom prst="arc">
            <a:avLst>
              <a:gd name="adj1" fmla="val 9751496"/>
              <a:gd name="adj2" fmla="val 18289236"/>
            </a:avLst>
          </a:prstGeom>
          <a:solidFill>
            <a:srgbClr val="FFC000">
              <a:alpha val="50000"/>
            </a:srgbClr>
          </a:solidFill>
          <a:ln w="2857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1478" y="5209446"/>
            <a:ext cx="2962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180°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２＝</a:t>
            </a:r>
            <a:r>
              <a:rPr kumimoji="1" lang="en-US" altLang="ja-JP" sz="2800" dirty="0" smtClean="0"/>
              <a:t>360°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31750" y="5221370"/>
            <a:ext cx="2962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180</a:t>
            </a:r>
            <a:r>
              <a:rPr lang="en-US" altLang="ja-JP" sz="2800" dirty="0" smtClean="0"/>
              <a:t>°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３＝</a:t>
            </a:r>
            <a:r>
              <a:rPr kumimoji="1" lang="en-US" altLang="ja-JP" sz="2800" dirty="0" smtClean="0"/>
              <a:t>540°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83362" y="5221370"/>
            <a:ext cx="2962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180</a:t>
            </a:r>
            <a:r>
              <a:rPr lang="en-US" altLang="ja-JP" sz="2800" dirty="0" smtClean="0"/>
              <a:t>°</a:t>
            </a:r>
            <a:r>
              <a:rPr kumimoji="1" lang="en-US" altLang="ja-JP" sz="2800" dirty="0" smtClean="0"/>
              <a:t>×</a:t>
            </a:r>
            <a:r>
              <a:rPr kumimoji="1" lang="ja-JP" altLang="en-US" sz="2800" dirty="0" smtClean="0"/>
              <a:t>４＝</a:t>
            </a:r>
            <a:r>
              <a:rPr kumimoji="1" lang="en-US" altLang="ja-JP" sz="2800" dirty="0" smtClean="0"/>
              <a:t>720°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4631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476</Words>
  <Application>Microsoft Office PowerPoint</Application>
  <PresentationFormat>画面に合わせる (4:3)</PresentationFormat>
  <Paragraphs>123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指導手順</vt:lpstr>
      <vt:lpstr>多角形の角</vt:lpstr>
      <vt:lpstr>まとめ</vt:lpstr>
      <vt:lpstr>三角形の内角</vt:lpstr>
      <vt:lpstr>三角形の内角と外角</vt:lpstr>
      <vt:lpstr>問1　下の図で、∠ｘ、∠ｙ、∠ｚの大きさを求めなさい。</vt:lpstr>
      <vt:lpstr>復習　下の図で、∠ｘ、∠ｙ、∠ｚの大きさを求めなさい。</vt:lpstr>
      <vt:lpstr>PowerPoint プレゼンテーション</vt:lpstr>
      <vt:lpstr>多角形の内角の和</vt:lpstr>
      <vt:lpstr>多角形の内角の和</vt:lpstr>
      <vt:lpstr>練習問題</vt:lpstr>
      <vt:lpstr>自分のことばで伝えよう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指導手順</dc:title>
  <dc:creator>teacher</dc:creator>
  <cp:lastModifiedBy>teacher</cp:lastModifiedBy>
  <cp:revision>65</cp:revision>
  <dcterms:created xsi:type="dcterms:W3CDTF">2013-10-24T04:11:51Z</dcterms:created>
  <dcterms:modified xsi:type="dcterms:W3CDTF">2015-11-11T05:11:04Z</dcterms:modified>
</cp:coreProperties>
</file>