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8" r:id="rId3"/>
    <p:sldId id="275" r:id="rId4"/>
    <p:sldId id="276" r:id="rId5"/>
    <p:sldId id="285" r:id="rId6"/>
    <p:sldId id="278" r:id="rId7"/>
    <p:sldId id="279" r:id="rId8"/>
    <p:sldId id="282" r:id="rId9"/>
    <p:sldId id="283" r:id="rId10"/>
    <p:sldId id="277" r:id="rId11"/>
    <p:sldId id="284" r:id="rId12"/>
    <p:sldId id="281" r:id="rId13"/>
    <p:sldId id="280"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05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73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FEC24E-F26A-450B-B5DC-C4361EA7942A}" type="datetimeFigureOut">
              <a:rPr kumimoji="1" lang="ja-JP" altLang="en-US" smtClean="0"/>
              <a:t>2015/11/11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65B693-BD27-43F4-B335-3B27296868F3}" type="slidenum">
              <a:rPr kumimoji="1" lang="ja-JP" altLang="en-US" smtClean="0"/>
              <a:t>‹#›</a:t>
            </a:fld>
            <a:endParaRPr kumimoji="1" lang="ja-JP" altLang="en-US"/>
          </a:p>
        </p:txBody>
      </p:sp>
    </p:spTree>
    <p:extLst>
      <p:ext uri="{BB962C8B-B14F-4D97-AF65-F5344CB8AC3E}">
        <p14:creationId xmlns:p14="http://schemas.microsoft.com/office/powerpoint/2010/main" val="17375410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268779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286157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602134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3050374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1021389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1351302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1776671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1915891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1118475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85805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59679A-0B5F-49F5-880E-F22B3163C3E4}" type="datetimeFigureOut">
              <a:rPr kumimoji="1" lang="ja-JP" altLang="en-US" smtClean="0"/>
              <a:t>2015/11/11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473027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9679A-0B5F-49F5-880E-F22B3163C3E4}" type="datetimeFigureOut">
              <a:rPr kumimoji="1" lang="ja-JP" altLang="en-US" smtClean="0"/>
              <a:t>2015/11/11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63283-3940-43BC-B15E-636A8A61FA5B}" type="slidenum">
              <a:rPr kumimoji="1" lang="ja-JP" altLang="en-US" smtClean="0"/>
              <a:t>‹#›</a:t>
            </a:fld>
            <a:endParaRPr kumimoji="1" lang="ja-JP" altLang="en-US"/>
          </a:p>
        </p:txBody>
      </p:sp>
    </p:spTree>
    <p:extLst>
      <p:ext uri="{BB962C8B-B14F-4D97-AF65-F5344CB8AC3E}">
        <p14:creationId xmlns:p14="http://schemas.microsoft.com/office/powerpoint/2010/main" val="70331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404664"/>
            <a:ext cx="7772400" cy="1800200"/>
          </a:xfrm>
        </p:spPr>
        <p:txBody>
          <a:bodyPr>
            <a:normAutofit fontScale="90000"/>
          </a:bodyPr>
          <a:lstStyle/>
          <a:p>
            <a:r>
              <a:rPr kumimoji="1" lang="ja-JP" altLang="en-US" dirty="0" smtClean="0"/>
              <a:t>多角形の外角の和</a:t>
            </a:r>
            <a:r>
              <a:rPr kumimoji="1" lang="en-US" altLang="ja-JP" dirty="0" smtClean="0"/>
              <a:t/>
            </a:r>
            <a:br>
              <a:rPr kumimoji="1" lang="en-US" altLang="ja-JP" dirty="0" smtClean="0"/>
            </a:br>
            <a:r>
              <a:rPr lang="ja-JP" altLang="en-US" dirty="0" smtClean="0"/>
              <a:t>凹型四角形の角</a:t>
            </a:r>
            <a:r>
              <a:rPr kumimoji="1" lang="en-US" altLang="ja-JP" dirty="0" smtClean="0"/>
              <a:t/>
            </a:r>
            <a:br>
              <a:rPr kumimoji="1" lang="en-US" altLang="ja-JP" dirty="0" smtClean="0"/>
            </a:br>
            <a:r>
              <a:rPr lang="ja-JP" altLang="en-US" dirty="0"/>
              <a:t>星形</a:t>
            </a:r>
            <a:r>
              <a:rPr lang="ja-JP" altLang="en-US" dirty="0" smtClean="0"/>
              <a:t>五角形の内角の和</a:t>
            </a:r>
            <a:endParaRPr kumimoji="1" lang="ja-JP" altLang="en-US" dirty="0"/>
          </a:p>
        </p:txBody>
      </p:sp>
      <p:sp>
        <p:nvSpPr>
          <p:cNvPr id="3" name="サブタイトル 2"/>
          <p:cNvSpPr>
            <a:spLocks noGrp="1"/>
          </p:cNvSpPr>
          <p:nvPr>
            <p:ph type="subTitle" idx="1"/>
          </p:nvPr>
        </p:nvSpPr>
        <p:spPr>
          <a:xfrm>
            <a:off x="467544" y="2564904"/>
            <a:ext cx="8136904" cy="3384376"/>
          </a:xfrm>
          <a:solidFill>
            <a:srgbClr val="FFFF00"/>
          </a:solidFill>
        </p:spPr>
        <p:txBody>
          <a:bodyPr>
            <a:normAutofit/>
          </a:bodyPr>
          <a:lstStyle/>
          <a:p>
            <a:r>
              <a:rPr kumimoji="1" lang="ja-JP" altLang="en-US" dirty="0" smtClean="0">
                <a:solidFill>
                  <a:schemeClr val="tx1"/>
                </a:solidFill>
              </a:rPr>
              <a:t>本時のねらい</a:t>
            </a:r>
            <a:endParaRPr kumimoji="1" lang="en-US" altLang="ja-JP" dirty="0" smtClean="0">
              <a:solidFill>
                <a:schemeClr val="tx1"/>
              </a:solidFill>
            </a:endParaRPr>
          </a:p>
          <a:p>
            <a:r>
              <a:rPr kumimoji="1" lang="ja-JP" altLang="en-US" dirty="0" smtClean="0">
                <a:solidFill>
                  <a:schemeClr val="tx1"/>
                </a:solidFill>
              </a:rPr>
              <a:t>「多角形の外角の和の求め方を導き、それを利用することができる。」</a:t>
            </a:r>
            <a:endParaRPr kumimoji="1" lang="en-US" altLang="ja-JP" dirty="0" smtClean="0">
              <a:solidFill>
                <a:schemeClr val="tx1"/>
              </a:solidFill>
            </a:endParaRPr>
          </a:p>
          <a:p>
            <a:r>
              <a:rPr lang="ja-JP" altLang="en-US" dirty="0" smtClean="0">
                <a:solidFill>
                  <a:schemeClr val="tx1"/>
                </a:solidFill>
              </a:rPr>
              <a:t>「これまでの既習事項を用いて凹型四角形の角や星形五角形の内角の和の求め方を説明することができる。」</a:t>
            </a:r>
            <a:endParaRPr kumimoji="1" lang="en-US" altLang="ja-JP" dirty="0" smtClean="0">
              <a:solidFill>
                <a:schemeClr val="tx1"/>
              </a:solidFill>
            </a:endParaRPr>
          </a:p>
        </p:txBody>
      </p:sp>
    </p:spTree>
    <p:extLst>
      <p:ext uri="{BB962C8B-B14F-4D97-AF65-F5344CB8AC3E}">
        <p14:creationId xmlns:p14="http://schemas.microsoft.com/office/powerpoint/2010/main" val="4288516555"/>
      </p:ext>
    </p:extLst>
  </p:cSld>
  <p:clrMapOvr>
    <a:masterClrMapping/>
  </p:clrMapOvr>
  <mc:AlternateContent xmlns:mc="http://schemas.openxmlformats.org/markup-compatibility/2006" xmlns:p14="http://schemas.microsoft.com/office/powerpoint/2010/main">
    <mc:Choice Requires="p14">
      <p:transition spd="slow" p14:dur="2000" advTm="7274"/>
    </mc:Choice>
    <mc:Fallback xmlns="">
      <p:transition spd="slow" advTm="7274"/>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60648"/>
            <a:ext cx="8784976" cy="864096"/>
          </a:xfrm>
        </p:spPr>
        <p:txBody>
          <a:bodyPr>
            <a:normAutofit/>
          </a:bodyPr>
          <a:lstStyle/>
          <a:p>
            <a:r>
              <a:rPr kumimoji="1" lang="ja-JP" altLang="en-US" sz="3600" dirty="0" smtClean="0"/>
              <a:t>星形五角形の内角の和を工夫して求めよう。</a:t>
            </a:r>
            <a:endParaRPr kumimoji="1" lang="ja-JP" altLang="en-US" sz="3600" dirty="0"/>
          </a:p>
        </p:txBody>
      </p:sp>
      <p:sp>
        <p:nvSpPr>
          <p:cNvPr id="4" name="フリーフォーム 3"/>
          <p:cNvSpPr/>
          <p:nvPr/>
        </p:nvSpPr>
        <p:spPr>
          <a:xfrm>
            <a:off x="1774209" y="1628801"/>
            <a:ext cx="5554639" cy="4444454"/>
          </a:xfrm>
          <a:custGeom>
            <a:avLst/>
            <a:gdLst>
              <a:gd name="connsiteX0" fmla="*/ 2593075 w 5554639"/>
              <a:gd name="connsiteY0" fmla="*/ 0 h 3944203"/>
              <a:gd name="connsiteX1" fmla="*/ 122830 w 5554639"/>
              <a:gd name="connsiteY1" fmla="*/ 3944203 h 3944203"/>
              <a:gd name="connsiteX2" fmla="*/ 5554639 w 5554639"/>
              <a:gd name="connsiteY2" fmla="*/ 764274 h 3944203"/>
              <a:gd name="connsiteX3" fmla="*/ 0 w 5554639"/>
              <a:gd name="connsiteY3" fmla="*/ 1009934 h 3944203"/>
              <a:gd name="connsiteX4" fmla="*/ 5213445 w 5554639"/>
              <a:gd name="connsiteY4" fmla="*/ 3794077 h 3944203"/>
              <a:gd name="connsiteX5" fmla="*/ 2593075 w 5554639"/>
              <a:gd name="connsiteY5" fmla="*/ 0 h 3944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54639" h="3944203">
                <a:moveTo>
                  <a:pt x="2593075" y="0"/>
                </a:moveTo>
                <a:lnTo>
                  <a:pt x="122830" y="3944203"/>
                </a:lnTo>
                <a:lnTo>
                  <a:pt x="5554639" y="764274"/>
                </a:lnTo>
                <a:lnTo>
                  <a:pt x="0" y="1009934"/>
                </a:lnTo>
                <a:lnTo>
                  <a:pt x="5213445" y="3794077"/>
                </a:lnTo>
                <a:lnTo>
                  <a:pt x="2593075"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弧 4"/>
          <p:cNvSpPr/>
          <p:nvPr/>
        </p:nvSpPr>
        <p:spPr>
          <a:xfrm rot="12529744">
            <a:off x="1292274" y="2244239"/>
            <a:ext cx="1015359" cy="1047811"/>
          </a:xfrm>
          <a:prstGeom prst="arc">
            <a:avLst>
              <a:gd name="adj1" fmla="val 8808012"/>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6" name="円弧 5"/>
          <p:cNvSpPr/>
          <p:nvPr/>
        </p:nvSpPr>
        <p:spPr>
          <a:xfrm rot="9086300">
            <a:off x="1388415" y="5556150"/>
            <a:ext cx="1015359" cy="1047811"/>
          </a:xfrm>
          <a:prstGeom prst="arc">
            <a:avLst>
              <a:gd name="adj1" fmla="val 8828493"/>
              <a:gd name="adj2" fmla="val 10517219"/>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7" name="円弧 6"/>
          <p:cNvSpPr/>
          <p:nvPr/>
        </p:nvSpPr>
        <p:spPr>
          <a:xfrm rot="3457781">
            <a:off x="6457876" y="5364729"/>
            <a:ext cx="1015359" cy="1047811"/>
          </a:xfrm>
          <a:prstGeom prst="arc">
            <a:avLst>
              <a:gd name="adj1" fmla="val 9170789"/>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8" name="円弧 7"/>
          <p:cNvSpPr/>
          <p:nvPr/>
        </p:nvSpPr>
        <p:spPr>
          <a:xfrm rot="21295280">
            <a:off x="6821169" y="1952687"/>
            <a:ext cx="1015359" cy="1047811"/>
          </a:xfrm>
          <a:prstGeom prst="arc">
            <a:avLst>
              <a:gd name="adj1" fmla="val 9115040"/>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9" name="円弧 8"/>
          <p:cNvSpPr/>
          <p:nvPr/>
        </p:nvSpPr>
        <p:spPr>
          <a:xfrm rot="17761338">
            <a:off x="3846190" y="1096872"/>
            <a:ext cx="1015359" cy="1047811"/>
          </a:xfrm>
          <a:prstGeom prst="arc">
            <a:avLst>
              <a:gd name="adj1" fmla="val 7174952"/>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Tree>
    <p:custDataLst>
      <p:tags r:id="rId1"/>
    </p:custDataLst>
    <p:extLst>
      <p:ext uri="{BB962C8B-B14F-4D97-AF65-F5344CB8AC3E}">
        <p14:creationId xmlns:p14="http://schemas.microsoft.com/office/powerpoint/2010/main" val="535385586"/>
      </p:ext>
    </p:extLst>
  </p:cSld>
  <p:clrMapOvr>
    <a:masterClrMapping/>
  </p:clrMapOvr>
  <mc:AlternateContent xmlns:mc="http://schemas.openxmlformats.org/markup-compatibility/2006" xmlns:p14="http://schemas.microsoft.com/office/powerpoint/2010/main">
    <mc:Choice Requires="p14">
      <p:transition spd="slow" p14:dur="2000" advTm="10105"/>
    </mc:Choice>
    <mc:Fallback xmlns="">
      <p:transition spd="slow" advTm="1010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p:cNvGrpSpPr/>
          <p:nvPr/>
        </p:nvGrpSpPr>
        <p:grpSpPr>
          <a:xfrm>
            <a:off x="1336659" y="582392"/>
            <a:ext cx="6544254" cy="5490863"/>
            <a:chOff x="1292274" y="1113098"/>
            <a:chExt cx="6544254" cy="5490863"/>
          </a:xfrm>
        </p:grpSpPr>
        <p:sp>
          <p:nvSpPr>
            <p:cNvPr id="4" name="フリーフォーム 3"/>
            <p:cNvSpPr/>
            <p:nvPr/>
          </p:nvSpPr>
          <p:spPr>
            <a:xfrm>
              <a:off x="1774209" y="1628801"/>
              <a:ext cx="5554639" cy="4444454"/>
            </a:xfrm>
            <a:custGeom>
              <a:avLst/>
              <a:gdLst>
                <a:gd name="connsiteX0" fmla="*/ 2593075 w 5554639"/>
                <a:gd name="connsiteY0" fmla="*/ 0 h 3944203"/>
                <a:gd name="connsiteX1" fmla="*/ 122830 w 5554639"/>
                <a:gd name="connsiteY1" fmla="*/ 3944203 h 3944203"/>
                <a:gd name="connsiteX2" fmla="*/ 5554639 w 5554639"/>
                <a:gd name="connsiteY2" fmla="*/ 764274 h 3944203"/>
                <a:gd name="connsiteX3" fmla="*/ 0 w 5554639"/>
                <a:gd name="connsiteY3" fmla="*/ 1009934 h 3944203"/>
                <a:gd name="connsiteX4" fmla="*/ 5213445 w 5554639"/>
                <a:gd name="connsiteY4" fmla="*/ 3794077 h 3944203"/>
                <a:gd name="connsiteX5" fmla="*/ 2593075 w 5554639"/>
                <a:gd name="connsiteY5" fmla="*/ 0 h 3944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54639" h="3944203">
                  <a:moveTo>
                    <a:pt x="2593075" y="0"/>
                  </a:moveTo>
                  <a:lnTo>
                    <a:pt x="122830" y="3944203"/>
                  </a:lnTo>
                  <a:lnTo>
                    <a:pt x="5554639" y="764274"/>
                  </a:lnTo>
                  <a:lnTo>
                    <a:pt x="0" y="1009934"/>
                  </a:lnTo>
                  <a:lnTo>
                    <a:pt x="5213445" y="3794077"/>
                  </a:lnTo>
                  <a:lnTo>
                    <a:pt x="2593075"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弧 4"/>
            <p:cNvSpPr/>
            <p:nvPr/>
          </p:nvSpPr>
          <p:spPr>
            <a:xfrm rot="12529744">
              <a:off x="1292274" y="2244239"/>
              <a:ext cx="1015359" cy="1047811"/>
            </a:xfrm>
            <a:prstGeom prst="arc">
              <a:avLst>
                <a:gd name="adj1" fmla="val 8808012"/>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6" name="円弧 5"/>
            <p:cNvSpPr/>
            <p:nvPr/>
          </p:nvSpPr>
          <p:spPr>
            <a:xfrm rot="9086300">
              <a:off x="1388415" y="5556150"/>
              <a:ext cx="1015359" cy="1047811"/>
            </a:xfrm>
            <a:prstGeom prst="arc">
              <a:avLst>
                <a:gd name="adj1" fmla="val 8828493"/>
                <a:gd name="adj2" fmla="val 10517219"/>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7" name="円弧 6"/>
            <p:cNvSpPr/>
            <p:nvPr/>
          </p:nvSpPr>
          <p:spPr>
            <a:xfrm rot="3457781">
              <a:off x="6457876" y="5364729"/>
              <a:ext cx="1015359" cy="1047811"/>
            </a:xfrm>
            <a:prstGeom prst="arc">
              <a:avLst>
                <a:gd name="adj1" fmla="val 9170789"/>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8" name="円弧 7"/>
            <p:cNvSpPr/>
            <p:nvPr/>
          </p:nvSpPr>
          <p:spPr>
            <a:xfrm rot="21295280">
              <a:off x="6821169" y="1952687"/>
              <a:ext cx="1015359" cy="1047811"/>
            </a:xfrm>
            <a:prstGeom prst="arc">
              <a:avLst>
                <a:gd name="adj1" fmla="val 9115040"/>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9" name="円弧 8"/>
            <p:cNvSpPr/>
            <p:nvPr/>
          </p:nvSpPr>
          <p:spPr>
            <a:xfrm rot="17761338">
              <a:off x="3846190" y="1096872"/>
              <a:ext cx="1015359" cy="1047811"/>
            </a:xfrm>
            <a:prstGeom prst="arc">
              <a:avLst>
                <a:gd name="adj1" fmla="val 7174952"/>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grpSp>
      <p:sp>
        <p:nvSpPr>
          <p:cNvPr id="12" name="フリーフォーム 11"/>
          <p:cNvSpPr/>
          <p:nvPr/>
        </p:nvSpPr>
        <p:spPr>
          <a:xfrm>
            <a:off x="1818594" y="1091821"/>
            <a:ext cx="5537549" cy="4449170"/>
          </a:xfrm>
          <a:custGeom>
            <a:avLst/>
            <a:gdLst>
              <a:gd name="connsiteX0" fmla="*/ 2565779 w 5513695"/>
              <a:gd name="connsiteY0" fmla="*/ 0 h 4449170"/>
              <a:gd name="connsiteX1" fmla="*/ 5513695 w 5513695"/>
              <a:gd name="connsiteY1" fmla="*/ 873457 h 4449170"/>
              <a:gd name="connsiteX2" fmla="*/ 5186149 w 5513695"/>
              <a:gd name="connsiteY2" fmla="*/ 4285397 h 4449170"/>
              <a:gd name="connsiteX3" fmla="*/ 109182 w 5513695"/>
              <a:gd name="connsiteY3" fmla="*/ 4449170 h 4449170"/>
              <a:gd name="connsiteX4" fmla="*/ 0 w 5513695"/>
              <a:gd name="connsiteY4" fmla="*/ 1132764 h 4449170"/>
              <a:gd name="connsiteX5" fmla="*/ 2565779 w 5513695"/>
              <a:gd name="connsiteY5" fmla="*/ 0 h 444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3695" h="4449170">
                <a:moveTo>
                  <a:pt x="2565779" y="0"/>
                </a:moveTo>
                <a:lnTo>
                  <a:pt x="5513695" y="873457"/>
                </a:lnTo>
                <a:lnTo>
                  <a:pt x="5186149" y="4285397"/>
                </a:lnTo>
                <a:lnTo>
                  <a:pt x="109182" y="4449170"/>
                </a:lnTo>
                <a:lnTo>
                  <a:pt x="0" y="1132764"/>
                </a:lnTo>
                <a:lnTo>
                  <a:pt x="2565779" y="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弧 12"/>
          <p:cNvSpPr/>
          <p:nvPr/>
        </p:nvSpPr>
        <p:spPr>
          <a:xfrm rot="10066961">
            <a:off x="1426994" y="5017085"/>
            <a:ext cx="1015359" cy="1047811"/>
          </a:xfrm>
          <a:prstGeom prst="arc">
            <a:avLst>
              <a:gd name="adj1" fmla="val 9642530"/>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4" name="円弧 13"/>
          <p:cNvSpPr/>
          <p:nvPr/>
        </p:nvSpPr>
        <p:spPr>
          <a:xfrm rot="7113219">
            <a:off x="1432799" y="5033894"/>
            <a:ext cx="1015359" cy="1047811"/>
          </a:xfrm>
          <a:prstGeom prst="arc">
            <a:avLst>
              <a:gd name="adj1" fmla="val 8808012"/>
              <a:gd name="adj2" fmla="val 10715467"/>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5" name="円弧 14"/>
          <p:cNvSpPr/>
          <p:nvPr/>
        </p:nvSpPr>
        <p:spPr>
          <a:xfrm rot="9864019">
            <a:off x="1343472" y="1713532"/>
            <a:ext cx="1015359" cy="1047811"/>
          </a:xfrm>
          <a:prstGeom prst="arc">
            <a:avLst>
              <a:gd name="adj1" fmla="val 10151908"/>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6" name="円弧 15"/>
          <p:cNvSpPr/>
          <p:nvPr/>
        </p:nvSpPr>
        <p:spPr>
          <a:xfrm rot="15397948">
            <a:off x="1336658" y="1739611"/>
            <a:ext cx="1015359" cy="1047811"/>
          </a:xfrm>
          <a:prstGeom prst="arc">
            <a:avLst>
              <a:gd name="adj1" fmla="val 7924235"/>
              <a:gd name="adj2" fmla="val 11840362"/>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7" name="円弧 16"/>
          <p:cNvSpPr/>
          <p:nvPr/>
        </p:nvSpPr>
        <p:spPr>
          <a:xfrm rot="5654789">
            <a:off x="6502260" y="4834022"/>
            <a:ext cx="1015359" cy="1047811"/>
          </a:xfrm>
          <a:prstGeom prst="arc">
            <a:avLst>
              <a:gd name="adj1" fmla="val 8808012"/>
              <a:gd name="adj2" fmla="val 11099723"/>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8" name="円弧 17"/>
          <p:cNvSpPr/>
          <p:nvPr/>
        </p:nvSpPr>
        <p:spPr>
          <a:xfrm rot="1001920">
            <a:off x="6490151" y="4834019"/>
            <a:ext cx="1015359" cy="1047811"/>
          </a:xfrm>
          <a:prstGeom prst="arc">
            <a:avLst>
              <a:gd name="adj1" fmla="val 9477867"/>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9" name="円弧 18"/>
          <p:cNvSpPr/>
          <p:nvPr/>
        </p:nvSpPr>
        <p:spPr>
          <a:xfrm rot="18879199">
            <a:off x="6865553" y="1421980"/>
            <a:ext cx="1015359" cy="1047811"/>
          </a:xfrm>
          <a:prstGeom prst="arc">
            <a:avLst>
              <a:gd name="adj1" fmla="val 8535014"/>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0" name="円弧 19"/>
          <p:cNvSpPr/>
          <p:nvPr/>
        </p:nvSpPr>
        <p:spPr>
          <a:xfrm rot="1870932">
            <a:off x="6848463" y="1448859"/>
            <a:ext cx="1015359" cy="1047811"/>
          </a:xfrm>
          <a:prstGeom prst="arc">
            <a:avLst>
              <a:gd name="adj1" fmla="val 8808012"/>
              <a:gd name="adj2" fmla="val 10020842"/>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1" name="円弧 20"/>
          <p:cNvSpPr/>
          <p:nvPr/>
        </p:nvSpPr>
        <p:spPr>
          <a:xfrm rot="13897789">
            <a:off x="3921705" y="574190"/>
            <a:ext cx="1015359" cy="1047811"/>
          </a:xfrm>
          <a:prstGeom prst="arc">
            <a:avLst>
              <a:gd name="adj1" fmla="val 8808012"/>
              <a:gd name="adj2" fmla="val 11278742"/>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2" name="円弧 21"/>
          <p:cNvSpPr/>
          <p:nvPr/>
        </p:nvSpPr>
        <p:spPr>
          <a:xfrm rot="19491780">
            <a:off x="3912510" y="576804"/>
            <a:ext cx="1015359" cy="1047811"/>
          </a:xfrm>
          <a:prstGeom prst="arc">
            <a:avLst>
              <a:gd name="adj1" fmla="val 9251446"/>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3" name="円弧 22"/>
          <p:cNvSpPr/>
          <p:nvPr/>
        </p:nvSpPr>
        <p:spPr>
          <a:xfrm rot="2717616">
            <a:off x="4022154" y="3308546"/>
            <a:ext cx="1015359" cy="1047811"/>
          </a:xfrm>
          <a:prstGeom prst="arc">
            <a:avLst>
              <a:gd name="adj1" fmla="val 9642530"/>
              <a:gd name="adj2" fmla="val 16788066"/>
            </a:avLst>
          </a:prstGeom>
          <a:solidFill>
            <a:srgbClr val="92D050">
              <a:alpha val="49000"/>
            </a:srgb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4" name="円弧 23"/>
          <p:cNvSpPr/>
          <p:nvPr/>
        </p:nvSpPr>
        <p:spPr>
          <a:xfrm rot="13736755">
            <a:off x="4022162" y="3323802"/>
            <a:ext cx="1015359" cy="1047811"/>
          </a:xfrm>
          <a:prstGeom prst="arc">
            <a:avLst>
              <a:gd name="adj1" fmla="val 9922974"/>
              <a:gd name="adj2" fmla="val 16788066"/>
            </a:avLst>
          </a:prstGeom>
          <a:solidFill>
            <a:srgbClr val="92D050">
              <a:alpha val="49000"/>
            </a:srgb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5" name="円弧 24"/>
          <p:cNvSpPr/>
          <p:nvPr/>
        </p:nvSpPr>
        <p:spPr>
          <a:xfrm rot="6660975">
            <a:off x="2795364" y="2596879"/>
            <a:ext cx="1015359" cy="1047811"/>
          </a:xfrm>
          <a:prstGeom prst="arc">
            <a:avLst>
              <a:gd name="adj1" fmla="val 11216127"/>
              <a:gd name="adj2" fmla="val 16788066"/>
            </a:avLst>
          </a:prstGeom>
          <a:solidFill>
            <a:srgbClr val="92D050">
              <a:alpha val="49000"/>
            </a:srgb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6" name="円弧 25"/>
          <p:cNvSpPr/>
          <p:nvPr/>
        </p:nvSpPr>
        <p:spPr>
          <a:xfrm rot="17327566">
            <a:off x="2795364" y="2579174"/>
            <a:ext cx="1015359" cy="1047811"/>
          </a:xfrm>
          <a:prstGeom prst="arc">
            <a:avLst>
              <a:gd name="adj1" fmla="val 11456949"/>
              <a:gd name="adj2" fmla="val 16788066"/>
            </a:avLst>
          </a:prstGeom>
          <a:solidFill>
            <a:srgbClr val="92D050">
              <a:alpha val="49000"/>
            </a:srgb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7" name="円弧 26"/>
          <p:cNvSpPr/>
          <p:nvPr/>
        </p:nvSpPr>
        <p:spPr>
          <a:xfrm rot="1175326">
            <a:off x="3314155" y="1581826"/>
            <a:ext cx="1015359" cy="1047811"/>
          </a:xfrm>
          <a:prstGeom prst="arc">
            <a:avLst>
              <a:gd name="adj1" fmla="val 9395099"/>
              <a:gd name="adj2" fmla="val 16788066"/>
            </a:avLst>
          </a:prstGeom>
          <a:solidFill>
            <a:srgbClr val="92D050">
              <a:alpha val="49000"/>
            </a:srgb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9" name="円弧 28"/>
          <p:cNvSpPr/>
          <p:nvPr/>
        </p:nvSpPr>
        <p:spPr>
          <a:xfrm rot="11974371">
            <a:off x="3340113" y="1584300"/>
            <a:ext cx="1015359" cy="1047811"/>
          </a:xfrm>
          <a:prstGeom prst="arc">
            <a:avLst>
              <a:gd name="adj1" fmla="val 9671282"/>
              <a:gd name="adj2" fmla="val 16788066"/>
            </a:avLst>
          </a:prstGeom>
          <a:solidFill>
            <a:srgbClr val="92D050">
              <a:alpha val="49000"/>
            </a:srgb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30" name="円弧 29"/>
          <p:cNvSpPr/>
          <p:nvPr/>
        </p:nvSpPr>
        <p:spPr>
          <a:xfrm rot="4691518">
            <a:off x="4519172" y="1522178"/>
            <a:ext cx="1015359" cy="1047811"/>
          </a:xfrm>
          <a:prstGeom prst="arc">
            <a:avLst>
              <a:gd name="adj1" fmla="val 9395099"/>
              <a:gd name="adj2" fmla="val 16788066"/>
            </a:avLst>
          </a:prstGeom>
          <a:solidFill>
            <a:srgbClr val="92D050">
              <a:alpha val="49000"/>
            </a:srgb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31" name="円弧 30"/>
          <p:cNvSpPr/>
          <p:nvPr/>
        </p:nvSpPr>
        <p:spPr>
          <a:xfrm rot="15821516">
            <a:off x="4494222" y="1571925"/>
            <a:ext cx="1015359" cy="1047811"/>
          </a:xfrm>
          <a:prstGeom prst="arc">
            <a:avLst>
              <a:gd name="adj1" fmla="val 9395099"/>
              <a:gd name="adj2" fmla="val 16432996"/>
            </a:avLst>
          </a:prstGeom>
          <a:solidFill>
            <a:srgbClr val="92D050">
              <a:alpha val="49000"/>
            </a:srgb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32" name="円弧 31"/>
          <p:cNvSpPr/>
          <p:nvPr/>
        </p:nvSpPr>
        <p:spPr>
          <a:xfrm rot="8351556">
            <a:off x="5135880" y="2571291"/>
            <a:ext cx="1015359" cy="1047811"/>
          </a:xfrm>
          <a:prstGeom prst="arc">
            <a:avLst>
              <a:gd name="adj1" fmla="val 11267539"/>
              <a:gd name="adj2" fmla="val 16788066"/>
            </a:avLst>
          </a:prstGeom>
          <a:solidFill>
            <a:srgbClr val="92D050">
              <a:alpha val="49000"/>
            </a:srgb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34" name="円弧 33"/>
          <p:cNvSpPr/>
          <p:nvPr/>
        </p:nvSpPr>
        <p:spPr>
          <a:xfrm rot="19068037">
            <a:off x="5126693" y="2566517"/>
            <a:ext cx="1015359" cy="1047811"/>
          </a:xfrm>
          <a:prstGeom prst="arc">
            <a:avLst>
              <a:gd name="adj1" fmla="val 11267539"/>
              <a:gd name="adj2" fmla="val 16788066"/>
            </a:avLst>
          </a:prstGeom>
          <a:solidFill>
            <a:srgbClr val="92D050">
              <a:alpha val="49000"/>
            </a:srgb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Tree>
    <p:custDataLst>
      <p:tags r:id="rId1"/>
    </p:custDataLst>
    <p:extLst>
      <p:ext uri="{BB962C8B-B14F-4D97-AF65-F5344CB8AC3E}">
        <p14:creationId xmlns:p14="http://schemas.microsoft.com/office/powerpoint/2010/main" val="324584414"/>
      </p:ext>
    </p:extLst>
  </p:cSld>
  <p:clrMapOvr>
    <a:masterClrMapping/>
  </p:clrMapOvr>
  <mc:AlternateContent xmlns:mc="http://schemas.openxmlformats.org/markup-compatibility/2006" xmlns:p14="http://schemas.microsoft.com/office/powerpoint/2010/main">
    <mc:Choice Requires="p14">
      <p:transition spd="slow" p14:dur="2000" advTm="8364"/>
    </mc:Choice>
    <mc:Fallback xmlns="">
      <p:transition spd="slow" advTm="83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500"/>
                                        <p:tgtEl>
                                          <p:spTgt spid="2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fade">
                                      <p:cBhvr>
                                        <p:cTn id="38" dur="5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fade">
                                      <p:cBhvr>
                                        <p:cTn id="43" dur="500"/>
                                        <p:tgtEl>
                                          <p:spTgt spid="2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500"/>
                                        <p:tgtEl>
                                          <p:spTgt spid="2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500"/>
                                        <p:tgtEl>
                                          <p:spTgt spid="2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500"/>
                                        <p:tgtEl>
                                          <p:spTgt spid="2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fade">
                                      <p:cBhvr>
                                        <p:cTn id="58" dur="500"/>
                                        <p:tgtEl>
                                          <p:spTgt spid="29"/>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fade">
                                      <p:cBhvr>
                                        <p:cTn id="61" dur="500"/>
                                        <p:tgtEl>
                                          <p:spTgt spid="30"/>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1"/>
                                        </p:tgtEl>
                                        <p:attrNameLst>
                                          <p:attrName>style.visibility</p:attrName>
                                        </p:attrNameLst>
                                      </p:cBhvr>
                                      <p:to>
                                        <p:strVal val="visible"/>
                                      </p:to>
                                    </p:set>
                                    <p:animEffect transition="in" filter="fade">
                                      <p:cBhvr>
                                        <p:cTn id="64" dur="500"/>
                                        <p:tgtEl>
                                          <p:spTgt spid="31"/>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fade">
                                      <p:cBhvr>
                                        <p:cTn id="7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9" grpId="0" animBg="1"/>
      <p:bldP spid="30" grpId="0" animBg="1"/>
      <p:bldP spid="31" grpId="0" animBg="1"/>
      <p:bldP spid="32" grpId="0" animBg="1"/>
      <p:bldP spid="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p:cNvGrpSpPr/>
          <p:nvPr/>
        </p:nvGrpSpPr>
        <p:grpSpPr>
          <a:xfrm>
            <a:off x="1336659" y="582392"/>
            <a:ext cx="6544254" cy="5490863"/>
            <a:chOff x="1292274" y="1113098"/>
            <a:chExt cx="6544254" cy="5490863"/>
          </a:xfrm>
        </p:grpSpPr>
        <p:sp>
          <p:nvSpPr>
            <p:cNvPr id="4" name="フリーフォーム 3"/>
            <p:cNvSpPr/>
            <p:nvPr/>
          </p:nvSpPr>
          <p:spPr>
            <a:xfrm>
              <a:off x="1774209" y="1628801"/>
              <a:ext cx="5554639" cy="4444454"/>
            </a:xfrm>
            <a:custGeom>
              <a:avLst/>
              <a:gdLst>
                <a:gd name="connsiteX0" fmla="*/ 2593075 w 5554639"/>
                <a:gd name="connsiteY0" fmla="*/ 0 h 3944203"/>
                <a:gd name="connsiteX1" fmla="*/ 122830 w 5554639"/>
                <a:gd name="connsiteY1" fmla="*/ 3944203 h 3944203"/>
                <a:gd name="connsiteX2" fmla="*/ 5554639 w 5554639"/>
                <a:gd name="connsiteY2" fmla="*/ 764274 h 3944203"/>
                <a:gd name="connsiteX3" fmla="*/ 0 w 5554639"/>
                <a:gd name="connsiteY3" fmla="*/ 1009934 h 3944203"/>
                <a:gd name="connsiteX4" fmla="*/ 5213445 w 5554639"/>
                <a:gd name="connsiteY4" fmla="*/ 3794077 h 3944203"/>
                <a:gd name="connsiteX5" fmla="*/ 2593075 w 5554639"/>
                <a:gd name="connsiteY5" fmla="*/ 0 h 3944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54639" h="3944203">
                  <a:moveTo>
                    <a:pt x="2593075" y="0"/>
                  </a:moveTo>
                  <a:lnTo>
                    <a:pt x="122830" y="3944203"/>
                  </a:lnTo>
                  <a:lnTo>
                    <a:pt x="5554639" y="764274"/>
                  </a:lnTo>
                  <a:lnTo>
                    <a:pt x="0" y="1009934"/>
                  </a:lnTo>
                  <a:lnTo>
                    <a:pt x="5213445" y="3794077"/>
                  </a:lnTo>
                  <a:lnTo>
                    <a:pt x="2593075"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弧 4"/>
            <p:cNvSpPr/>
            <p:nvPr/>
          </p:nvSpPr>
          <p:spPr>
            <a:xfrm rot="12529744">
              <a:off x="1292274" y="2244239"/>
              <a:ext cx="1015359" cy="1047811"/>
            </a:xfrm>
            <a:prstGeom prst="arc">
              <a:avLst>
                <a:gd name="adj1" fmla="val 8808012"/>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6" name="円弧 5"/>
            <p:cNvSpPr/>
            <p:nvPr/>
          </p:nvSpPr>
          <p:spPr>
            <a:xfrm rot="9086300">
              <a:off x="1388415" y="5556150"/>
              <a:ext cx="1015359" cy="1047811"/>
            </a:xfrm>
            <a:prstGeom prst="arc">
              <a:avLst>
                <a:gd name="adj1" fmla="val 8828493"/>
                <a:gd name="adj2" fmla="val 10517219"/>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7" name="円弧 6"/>
            <p:cNvSpPr/>
            <p:nvPr/>
          </p:nvSpPr>
          <p:spPr>
            <a:xfrm rot="3457781">
              <a:off x="6457876" y="5364729"/>
              <a:ext cx="1015359" cy="1047811"/>
            </a:xfrm>
            <a:prstGeom prst="arc">
              <a:avLst>
                <a:gd name="adj1" fmla="val 9170789"/>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8" name="円弧 7"/>
            <p:cNvSpPr/>
            <p:nvPr/>
          </p:nvSpPr>
          <p:spPr>
            <a:xfrm rot="21295280">
              <a:off x="6821169" y="1952687"/>
              <a:ext cx="1015359" cy="1047811"/>
            </a:xfrm>
            <a:prstGeom prst="arc">
              <a:avLst>
                <a:gd name="adj1" fmla="val 9115040"/>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9" name="円弧 8"/>
            <p:cNvSpPr/>
            <p:nvPr/>
          </p:nvSpPr>
          <p:spPr>
            <a:xfrm rot="17761338">
              <a:off x="3846190" y="1096872"/>
              <a:ext cx="1015359" cy="1047811"/>
            </a:xfrm>
            <a:prstGeom prst="arc">
              <a:avLst>
                <a:gd name="adj1" fmla="val 7174952"/>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grpSp>
      <p:sp>
        <p:nvSpPr>
          <p:cNvPr id="11" name="フリーフォーム 10"/>
          <p:cNvSpPr/>
          <p:nvPr/>
        </p:nvSpPr>
        <p:spPr>
          <a:xfrm>
            <a:off x="3289110" y="1091821"/>
            <a:ext cx="3739487" cy="4285397"/>
          </a:xfrm>
          <a:custGeom>
            <a:avLst/>
            <a:gdLst>
              <a:gd name="connsiteX0" fmla="*/ 1119117 w 3739487"/>
              <a:gd name="connsiteY0" fmla="*/ 0 h 4285397"/>
              <a:gd name="connsiteX1" fmla="*/ 0 w 3739487"/>
              <a:gd name="connsiteY1" fmla="*/ 2033516 h 4285397"/>
              <a:gd name="connsiteX2" fmla="*/ 3739487 w 3739487"/>
              <a:gd name="connsiteY2" fmla="*/ 4285397 h 4285397"/>
              <a:gd name="connsiteX3" fmla="*/ 1119117 w 3739487"/>
              <a:gd name="connsiteY3" fmla="*/ 0 h 4285397"/>
            </a:gdLst>
            <a:ahLst/>
            <a:cxnLst>
              <a:cxn ang="0">
                <a:pos x="connsiteX0" y="connsiteY0"/>
              </a:cxn>
              <a:cxn ang="0">
                <a:pos x="connsiteX1" y="connsiteY1"/>
              </a:cxn>
              <a:cxn ang="0">
                <a:pos x="connsiteX2" y="connsiteY2"/>
              </a:cxn>
              <a:cxn ang="0">
                <a:pos x="connsiteX3" y="connsiteY3"/>
              </a:cxn>
            </a:cxnLst>
            <a:rect l="l" t="t" r="r" b="b"/>
            <a:pathLst>
              <a:path w="3739487" h="4285397">
                <a:moveTo>
                  <a:pt x="1119117" y="0"/>
                </a:moveTo>
                <a:lnTo>
                  <a:pt x="0" y="2033516"/>
                </a:lnTo>
                <a:lnTo>
                  <a:pt x="3739487" y="4285397"/>
                </a:lnTo>
                <a:lnTo>
                  <a:pt x="1119117" y="0"/>
                </a:lnTo>
                <a:close/>
              </a:path>
            </a:pathLst>
          </a:custGeom>
          <a:solidFill>
            <a:schemeClr val="accent1">
              <a:alpha val="29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リーフォーム 11"/>
          <p:cNvSpPr/>
          <p:nvPr/>
        </p:nvSpPr>
        <p:spPr>
          <a:xfrm>
            <a:off x="1951630" y="1965278"/>
            <a:ext cx="5390866" cy="3575713"/>
          </a:xfrm>
          <a:custGeom>
            <a:avLst/>
            <a:gdLst>
              <a:gd name="connsiteX0" fmla="*/ 1856095 w 5390866"/>
              <a:gd name="connsiteY0" fmla="*/ 163773 h 3575713"/>
              <a:gd name="connsiteX1" fmla="*/ 0 w 5390866"/>
              <a:gd name="connsiteY1" fmla="*/ 3575713 h 3575713"/>
              <a:gd name="connsiteX2" fmla="*/ 5390866 w 5390866"/>
              <a:gd name="connsiteY2" fmla="*/ 0 h 3575713"/>
              <a:gd name="connsiteX3" fmla="*/ 1856095 w 5390866"/>
              <a:gd name="connsiteY3" fmla="*/ 163773 h 3575713"/>
            </a:gdLst>
            <a:ahLst/>
            <a:cxnLst>
              <a:cxn ang="0">
                <a:pos x="connsiteX0" y="connsiteY0"/>
              </a:cxn>
              <a:cxn ang="0">
                <a:pos x="connsiteX1" y="connsiteY1"/>
              </a:cxn>
              <a:cxn ang="0">
                <a:pos x="connsiteX2" y="connsiteY2"/>
              </a:cxn>
              <a:cxn ang="0">
                <a:pos x="connsiteX3" y="connsiteY3"/>
              </a:cxn>
            </a:cxnLst>
            <a:rect l="l" t="t" r="r" b="b"/>
            <a:pathLst>
              <a:path w="5390866" h="3575713">
                <a:moveTo>
                  <a:pt x="1856095" y="163773"/>
                </a:moveTo>
                <a:lnTo>
                  <a:pt x="0" y="3575713"/>
                </a:lnTo>
                <a:lnTo>
                  <a:pt x="5390866" y="0"/>
                </a:lnTo>
                <a:lnTo>
                  <a:pt x="1856095" y="163773"/>
                </a:lnTo>
                <a:close/>
              </a:path>
            </a:pathLst>
          </a:custGeom>
          <a:solidFill>
            <a:srgbClr val="92D050">
              <a:alpha val="29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弧 12"/>
          <p:cNvSpPr/>
          <p:nvPr/>
        </p:nvSpPr>
        <p:spPr>
          <a:xfrm>
            <a:off x="3320080" y="1628799"/>
            <a:ext cx="1015359" cy="985209"/>
          </a:xfrm>
          <a:prstGeom prst="arc">
            <a:avLst>
              <a:gd name="adj1" fmla="val 7128089"/>
              <a:gd name="adj2" fmla="val 10628521"/>
            </a:avLst>
          </a:prstGeom>
          <a:solidFill>
            <a:srgbClr val="92D050">
              <a:alpha val="49000"/>
            </a:srgbClr>
          </a:solidFill>
          <a:ln w="28575">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4" name="円弧 13"/>
          <p:cNvSpPr/>
          <p:nvPr/>
        </p:nvSpPr>
        <p:spPr>
          <a:xfrm rot="3941631">
            <a:off x="2854899" y="2701675"/>
            <a:ext cx="918358" cy="875031"/>
          </a:xfrm>
          <a:prstGeom prst="arc">
            <a:avLst>
              <a:gd name="adj1" fmla="val 8521923"/>
              <a:gd name="adj2" fmla="val 13578296"/>
            </a:avLst>
          </a:prstGeom>
          <a:solidFill>
            <a:schemeClr val="tx2">
              <a:lumMod val="20000"/>
              <a:lumOff val="80000"/>
              <a:alpha val="49000"/>
            </a:schemeClr>
          </a:solidFill>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Tree>
    <p:custDataLst>
      <p:tags r:id="rId1"/>
    </p:custDataLst>
    <p:extLst>
      <p:ext uri="{BB962C8B-B14F-4D97-AF65-F5344CB8AC3E}">
        <p14:creationId xmlns:p14="http://schemas.microsoft.com/office/powerpoint/2010/main" val="1134255909"/>
      </p:ext>
    </p:extLst>
  </p:cSld>
  <p:clrMapOvr>
    <a:masterClrMapping/>
  </p:clrMapOvr>
  <mc:AlternateContent xmlns:mc="http://schemas.openxmlformats.org/markup-compatibility/2006" xmlns:p14="http://schemas.microsoft.com/office/powerpoint/2010/main">
    <mc:Choice Requires="p14">
      <p:transition spd="slow" p14:dur="2000" advTm="11543"/>
    </mc:Choice>
    <mc:Fallback xmlns="">
      <p:transition spd="slow" advTm="115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p:cNvGrpSpPr/>
          <p:nvPr/>
        </p:nvGrpSpPr>
        <p:grpSpPr>
          <a:xfrm>
            <a:off x="1336659" y="582392"/>
            <a:ext cx="6544254" cy="5490863"/>
            <a:chOff x="1292274" y="1113098"/>
            <a:chExt cx="6544254" cy="5490863"/>
          </a:xfrm>
        </p:grpSpPr>
        <p:sp>
          <p:nvSpPr>
            <p:cNvPr id="4" name="フリーフォーム 3"/>
            <p:cNvSpPr/>
            <p:nvPr/>
          </p:nvSpPr>
          <p:spPr>
            <a:xfrm>
              <a:off x="1774209" y="1628801"/>
              <a:ext cx="5554639" cy="4444454"/>
            </a:xfrm>
            <a:custGeom>
              <a:avLst/>
              <a:gdLst>
                <a:gd name="connsiteX0" fmla="*/ 2593075 w 5554639"/>
                <a:gd name="connsiteY0" fmla="*/ 0 h 3944203"/>
                <a:gd name="connsiteX1" fmla="*/ 122830 w 5554639"/>
                <a:gd name="connsiteY1" fmla="*/ 3944203 h 3944203"/>
                <a:gd name="connsiteX2" fmla="*/ 5554639 w 5554639"/>
                <a:gd name="connsiteY2" fmla="*/ 764274 h 3944203"/>
                <a:gd name="connsiteX3" fmla="*/ 0 w 5554639"/>
                <a:gd name="connsiteY3" fmla="*/ 1009934 h 3944203"/>
                <a:gd name="connsiteX4" fmla="*/ 5213445 w 5554639"/>
                <a:gd name="connsiteY4" fmla="*/ 3794077 h 3944203"/>
                <a:gd name="connsiteX5" fmla="*/ 2593075 w 5554639"/>
                <a:gd name="connsiteY5" fmla="*/ 0 h 3944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54639" h="3944203">
                  <a:moveTo>
                    <a:pt x="2593075" y="0"/>
                  </a:moveTo>
                  <a:lnTo>
                    <a:pt x="122830" y="3944203"/>
                  </a:lnTo>
                  <a:lnTo>
                    <a:pt x="5554639" y="764274"/>
                  </a:lnTo>
                  <a:lnTo>
                    <a:pt x="0" y="1009934"/>
                  </a:lnTo>
                  <a:lnTo>
                    <a:pt x="5213445" y="3794077"/>
                  </a:lnTo>
                  <a:lnTo>
                    <a:pt x="2593075"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弧 4"/>
            <p:cNvSpPr/>
            <p:nvPr/>
          </p:nvSpPr>
          <p:spPr>
            <a:xfrm rot="12529744">
              <a:off x="1292274" y="2244239"/>
              <a:ext cx="1015359" cy="1047811"/>
            </a:xfrm>
            <a:prstGeom prst="arc">
              <a:avLst>
                <a:gd name="adj1" fmla="val 8808012"/>
                <a:gd name="adj2" fmla="val 10904354"/>
              </a:avLst>
            </a:prstGeom>
            <a:solidFill>
              <a:schemeClr val="tx2">
                <a:lumMod val="20000"/>
                <a:lumOff val="80000"/>
                <a:alpha val="49000"/>
              </a:schemeClr>
            </a:solidFill>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6" name="円弧 5"/>
            <p:cNvSpPr/>
            <p:nvPr/>
          </p:nvSpPr>
          <p:spPr>
            <a:xfrm rot="9086300">
              <a:off x="1388415" y="5556150"/>
              <a:ext cx="1015359" cy="1047811"/>
            </a:xfrm>
            <a:prstGeom prst="arc">
              <a:avLst>
                <a:gd name="adj1" fmla="val 8828493"/>
                <a:gd name="adj2" fmla="val 10517219"/>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7" name="円弧 6"/>
            <p:cNvSpPr/>
            <p:nvPr/>
          </p:nvSpPr>
          <p:spPr>
            <a:xfrm rot="3457781">
              <a:off x="6457876" y="5364729"/>
              <a:ext cx="1015359" cy="1047811"/>
            </a:xfrm>
            <a:prstGeom prst="arc">
              <a:avLst>
                <a:gd name="adj1" fmla="val 9170789"/>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8" name="円弧 7"/>
            <p:cNvSpPr/>
            <p:nvPr/>
          </p:nvSpPr>
          <p:spPr>
            <a:xfrm rot="21295280">
              <a:off x="6821169" y="1952687"/>
              <a:ext cx="1015359" cy="1047811"/>
            </a:xfrm>
            <a:prstGeom prst="arc">
              <a:avLst>
                <a:gd name="adj1" fmla="val 9115040"/>
                <a:gd name="adj2" fmla="val 10904354"/>
              </a:avLst>
            </a:prstGeom>
            <a:solidFill>
              <a:schemeClr val="tx2">
                <a:lumMod val="20000"/>
                <a:lumOff val="80000"/>
                <a:alpha val="49000"/>
              </a:schemeClr>
            </a:solidFill>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9" name="円弧 8"/>
            <p:cNvSpPr/>
            <p:nvPr/>
          </p:nvSpPr>
          <p:spPr>
            <a:xfrm rot="17761338">
              <a:off x="3846190" y="1096872"/>
              <a:ext cx="1015359" cy="1047811"/>
            </a:xfrm>
            <a:prstGeom prst="arc">
              <a:avLst>
                <a:gd name="adj1" fmla="val 7174952"/>
                <a:gd name="adj2" fmla="val 1090435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grpSp>
      <p:sp>
        <p:nvSpPr>
          <p:cNvPr id="11" name="円弧 10"/>
          <p:cNvSpPr/>
          <p:nvPr/>
        </p:nvSpPr>
        <p:spPr>
          <a:xfrm rot="15055761">
            <a:off x="3953381" y="3346953"/>
            <a:ext cx="1030072" cy="1016643"/>
          </a:xfrm>
          <a:prstGeom prst="arc">
            <a:avLst>
              <a:gd name="adj1" fmla="val 8272945"/>
              <a:gd name="adj2" fmla="val 15372949"/>
            </a:avLst>
          </a:prstGeom>
          <a:solidFill>
            <a:schemeClr val="tx2">
              <a:lumMod val="20000"/>
              <a:lumOff val="80000"/>
              <a:alpha val="49000"/>
            </a:schemeClr>
          </a:solidFill>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2" name="円弧 11"/>
          <p:cNvSpPr/>
          <p:nvPr/>
        </p:nvSpPr>
        <p:spPr>
          <a:xfrm rot="4332128">
            <a:off x="4009134" y="3346952"/>
            <a:ext cx="1030072" cy="1016643"/>
          </a:xfrm>
          <a:prstGeom prst="arc">
            <a:avLst>
              <a:gd name="adj1" fmla="val 8272945"/>
              <a:gd name="adj2" fmla="val 14968207"/>
            </a:avLst>
          </a:prstGeom>
          <a:solidFill>
            <a:schemeClr val="tx2">
              <a:lumMod val="20000"/>
              <a:lumOff val="80000"/>
              <a:alpha val="49000"/>
            </a:schemeClr>
          </a:solidFill>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2708058856"/>
      </p:ext>
    </p:extLst>
  </p:cSld>
  <p:clrMapOvr>
    <a:masterClrMapping/>
  </p:clrMapOvr>
  <mc:AlternateContent xmlns:mc="http://schemas.openxmlformats.org/markup-compatibility/2006" xmlns:p14="http://schemas.microsoft.com/office/powerpoint/2010/main">
    <mc:Choice Requires="p14">
      <p:transition spd="slow" p14:dur="2000" advTm="1493"/>
    </mc:Choice>
    <mc:Fallback xmlns="">
      <p:transition spd="slow" advTm="1493"/>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5232" y="116632"/>
            <a:ext cx="8568952" cy="922114"/>
          </a:xfrm>
        </p:spPr>
        <p:txBody>
          <a:bodyPr>
            <a:noAutofit/>
          </a:bodyPr>
          <a:lstStyle/>
          <a:p>
            <a:pPr algn="l"/>
            <a:r>
              <a:rPr kumimoji="1" lang="ja-JP" altLang="en-US" sz="3600" dirty="0" smtClean="0"/>
              <a:t>三角形と五角形の外角の和はどちらが大きいだろうか。</a:t>
            </a:r>
            <a:endParaRPr kumimoji="1" lang="ja-JP" altLang="en-US" sz="3600" dirty="0"/>
          </a:p>
        </p:txBody>
      </p:sp>
      <p:sp>
        <p:nvSpPr>
          <p:cNvPr id="4" name="二等辺三角形 3"/>
          <p:cNvSpPr/>
          <p:nvPr/>
        </p:nvSpPr>
        <p:spPr>
          <a:xfrm>
            <a:off x="1259632" y="2201986"/>
            <a:ext cx="2419029" cy="2531981"/>
          </a:xfrm>
          <a:prstGeom prst="triangle">
            <a:avLst>
              <a:gd name="adj" fmla="val 6415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フリーフォーム 32"/>
          <p:cNvSpPr/>
          <p:nvPr/>
        </p:nvSpPr>
        <p:spPr>
          <a:xfrm>
            <a:off x="5486334" y="2396467"/>
            <a:ext cx="2729552" cy="2183642"/>
          </a:xfrm>
          <a:custGeom>
            <a:avLst/>
            <a:gdLst>
              <a:gd name="connsiteX0" fmla="*/ 1310185 w 2729552"/>
              <a:gd name="connsiteY0" fmla="*/ 0 h 2183642"/>
              <a:gd name="connsiteX1" fmla="*/ 0 w 2729552"/>
              <a:gd name="connsiteY1" fmla="*/ 1214651 h 2183642"/>
              <a:gd name="connsiteX2" fmla="*/ 668740 w 2729552"/>
              <a:gd name="connsiteY2" fmla="*/ 2183642 h 2183642"/>
              <a:gd name="connsiteX3" fmla="*/ 2306472 w 2729552"/>
              <a:gd name="connsiteY3" fmla="*/ 2169994 h 2183642"/>
              <a:gd name="connsiteX4" fmla="*/ 2729552 w 2729552"/>
              <a:gd name="connsiteY4" fmla="*/ 723332 h 2183642"/>
              <a:gd name="connsiteX5" fmla="*/ 1310185 w 2729552"/>
              <a:gd name="connsiteY5" fmla="*/ 0 h 218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29552" h="2183642">
                <a:moveTo>
                  <a:pt x="1310185" y="0"/>
                </a:moveTo>
                <a:lnTo>
                  <a:pt x="0" y="1214651"/>
                </a:lnTo>
                <a:lnTo>
                  <a:pt x="668740" y="2183642"/>
                </a:lnTo>
                <a:lnTo>
                  <a:pt x="2306472" y="2169994"/>
                </a:lnTo>
                <a:lnTo>
                  <a:pt x="2729552" y="723332"/>
                </a:lnTo>
                <a:lnTo>
                  <a:pt x="1310185"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p:cNvCxnSpPr/>
          <p:nvPr/>
        </p:nvCxnSpPr>
        <p:spPr>
          <a:xfrm flipH="1">
            <a:off x="8215886" y="2132856"/>
            <a:ext cx="316554" cy="9835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7775812" y="4571155"/>
            <a:ext cx="914400" cy="44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6156176" y="4580109"/>
            <a:ext cx="477868" cy="7000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V="1">
            <a:off x="4888691" y="3623320"/>
            <a:ext cx="597643" cy="5257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5905665" y="1962168"/>
            <a:ext cx="979708" cy="4796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2514241" y="1354717"/>
            <a:ext cx="302405" cy="8612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3678661" y="4733967"/>
            <a:ext cx="96534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V="1">
            <a:off x="802432" y="4733967"/>
            <a:ext cx="457200" cy="711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円弧 58"/>
          <p:cNvSpPr/>
          <p:nvPr/>
        </p:nvSpPr>
        <p:spPr>
          <a:xfrm rot="17915029">
            <a:off x="2418117" y="1794213"/>
            <a:ext cx="797056" cy="771550"/>
          </a:xfrm>
          <a:prstGeom prst="arc">
            <a:avLst>
              <a:gd name="adj1" fmla="val 10792411"/>
              <a:gd name="adj2" fmla="val 18688954"/>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0" name="円弧 59"/>
          <p:cNvSpPr/>
          <p:nvPr/>
        </p:nvSpPr>
        <p:spPr>
          <a:xfrm rot="9986422">
            <a:off x="861103" y="4348193"/>
            <a:ext cx="797056" cy="771550"/>
          </a:xfrm>
          <a:prstGeom prst="arc">
            <a:avLst>
              <a:gd name="adj1" fmla="val 11435275"/>
              <a:gd name="adj2" fmla="val 18937867"/>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1" name="円弧 60"/>
          <p:cNvSpPr/>
          <p:nvPr/>
        </p:nvSpPr>
        <p:spPr>
          <a:xfrm rot="3357341">
            <a:off x="3280133" y="4348193"/>
            <a:ext cx="797056" cy="771550"/>
          </a:xfrm>
          <a:prstGeom prst="arc">
            <a:avLst>
              <a:gd name="adj1" fmla="val 11748198"/>
              <a:gd name="adj2" fmla="val 18206423"/>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2" name="円弧 61"/>
          <p:cNvSpPr/>
          <p:nvPr/>
        </p:nvSpPr>
        <p:spPr>
          <a:xfrm rot="9986422">
            <a:off x="5757648" y="4189857"/>
            <a:ext cx="797056" cy="771550"/>
          </a:xfrm>
          <a:prstGeom prst="arc">
            <a:avLst>
              <a:gd name="adj1" fmla="val 11435275"/>
              <a:gd name="adj2" fmla="val 15030499"/>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3" name="円弧 62"/>
          <p:cNvSpPr/>
          <p:nvPr/>
        </p:nvSpPr>
        <p:spPr>
          <a:xfrm rot="5734856">
            <a:off x="7373294" y="4189857"/>
            <a:ext cx="797056" cy="771550"/>
          </a:xfrm>
          <a:prstGeom prst="arc">
            <a:avLst>
              <a:gd name="adj1" fmla="val 11435275"/>
              <a:gd name="adj2" fmla="val 15733818"/>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4" name="円弧 63"/>
          <p:cNvSpPr/>
          <p:nvPr/>
        </p:nvSpPr>
        <p:spPr>
          <a:xfrm rot="483137">
            <a:off x="7825921" y="2707304"/>
            <a:ext cx="797056" cy="771550"/>
          </a:xfrm>
          <a:prstGeom prst="arc">
            <a:avLst>
              <a:gd name="adj1" fmla="val 11435275"/>
              <a:gd name="adj2" fmla="val 16771402"/>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5" name="円弧 64"/>
          <p:cNvSpPr/>
          <p:nvPr/>
        </p:nvSpPr>
        <p:spPr>
          <a:xfrm rot="14977252">
            <a:off x="6418329" y="2029181"/>
            <a:ext cx="797056" cy="771550"/>
          </a:xfrm>
          <a:prstGeom prst="arc">
            <a:avLst>
              <a:gd name="adj1" fmla="val 14987526"/>
              <a:gd name="adj2" fmla="val 18906932"/>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円弧 65"/>
          <p:cNvSpPr/>
          <p:nvPr/>
        </p:nvSpPr>
        <p:spPr>
          <a:xfrm rot="10610702">
            <a:off x="5087805" y="3237545"/>
            <a:ext cx="797056" cy="771550"/>
          </a:xfrm>
          <a:prstGeom prst="arc">
            <a:avLst>
              <a:gd name="adj1" fmla="val 14342714"/>
              <a:gd name="adj2" fmla="val 19211506"/>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7" name="テキスト ボックス 66"/>
          <p:cNvSpPr txBox="1"/>
          <p:nvPr/>
        </p:nvSpPr>
        <p:spPr>
          <a:xfrm>
            <a:off x="2094539" y="5854453"/>
            <a:ext cx="1476686" cy="707886"/>
          </a:xfrm>
          <a:prstGeom prst="rect">
            <a:avLst/>
          </a:prstGeom>
          <a:noFill/>
        </p:spPr>
        <p:txBody>
          <a:bodyPr wrap="none" rtlCol="0">
            <a:spAutoFit/>
          </a:bodyPr>
          <a:lstStyle/>
          <a:p>
            <a:r>
              <a:rPr kumimoji="1" lang="en-US" altLang="ja-JP" sz="4000" dirty="0" smtClean="0">
                <a:solidFill>
                  <a:srgbClr val="FF0000"/>
                </a:solidFill>
              </a:rPr>
              <a:t>360°</a:t>
            </a:r>
            <a:endParaRPr kumimoji="1" lang="ja-JP" altLang="en-US" sz="4000" dirty="0">
              <a:solidFill>
                <a:srgbClr val="FF0000"/>
              </a:solidFill>
            </a:endParaRPr>
          </a:p>
        </p:txBody>
      </p:sp>
      <p:sp>
        <p:nvSpPr>
          <p:cNvPr id="68" name="テキスト ボックス 67"/>
          <p:cNvSpPr txBox="1"/>
          <p:nvPr/>
        </p:nvSpPr>
        <p:spPr>
          <a:xfrm>
            <a:off x="6286676" y="5854453"/>
            <a:ext cx="1476686" cy="707886"/>
          </a:xfrm>
          <a:prstGeom prst="rect">
            <a:avLst/>
          </a:prstGeom>
          <a:noFill/>
        </p:spPr>
        <p:txBody>
          <a:bodyPr wrap="none" rtlCol="0">
            <a:spAutoFit/>
          </a:bodyPr>
          <a:lstStyle/>
          <a:p>
            <a:r>
              <a:rPr kumimoji="1" lang="en-US" altLang="ja-JP" sz="4000" dirty="0" smtClean="0">
                <a:solidFill>
                  <a:srgbClr val="FF0000"/>
                </a:solidFill>
              </a:rPr>
              <a:t>360°</a:t>
            </a:r>
            <a:endParaRPr kumimoji="1" lang="ja-JP" altLang="en-US" sz="4000" dirty="0">
              <a:solidFill>
                <a:srgbClr val="FF0000"/>
              </a:solidFill>
            </a:endParaRPr>
          </a:p>
        </p:txBody>
      </p:sp>
    </p:spTree>
    <p:custDataLst>
      <p:tags r:id="rId1"/>
    </p:custDataLst>
    <p:extLst>
      <p:ext uri="{BB962C8B-B14F-4D97-AF65-F5344CB8AC3E}">
        <p14:creationId xmlns:p14="http://schemas.microsoft.com/office/powerpoint/2010/main" val="755888750"/>
      </p:ext>
    </p:extLst>
  </p:cSld>
  <p:clrMapOvr>
    <a:masterClrMapping/>
  </p:clrMapOvr>
  <mc:AlternateContent xmlns:mc="http://schemas.openxmlformats.org/markup-compatibility/2006" xmlns:p14="http://schemas.microsoft.com/office/powerpoint/2010/main">
    <mc:Choice Requires="p14">
      <p:transition spd="slow" p14:dur="2000" advTm="32918"/>
    </mc:Choice>
    <mc:Fallback xmlns="">
      <p:transition spd="slow" advTm="329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par>
                                <p:cTn id="8" presetID="10" presetClass="entr" presetSubtype="0"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500"/>
                                        <p:tgtEl>
                                          <p:spTgt spid="43"/>
                                        </p:tgtEl>
                                      </p:cBhvr>
                                    </p:animEffect>
                                  </p:childTnLst>
                                </p:cTn>
                              </p:par>
                              <p:par>
                                <p:cTn id="11" presetID="10"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fade">
                                      <p:cBhvr>
                                        <p:cTn id="18" dur="500"/>
                                        <p:tgtEl>
                                          <p:spTgt spid="39"/>
                                        </p:tgtEl>
                                      </p:cBhvr>
                                    </p:animEffect>
                                  </p:childTnLst>
                                </p:cTn>
                              </p:par>
                              <p:par>
                                <p:cTn id="19" presetID="10" presetClass="entr" presetSubtype="0" fill="hold"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500"/>
                                        <p:tgtEl>
                                          <p:spTgt spid="38"/>
                                        </p:tgtEl>
                                      </p:cBhvr>
                                    </p:animEffect>
                                  </p:childTnLst>
                                </p:cTn>
                              </p:par>
                              <p:par>
                                <p:cTn id="22" presetID="10" presetClass="entr" presetSubtype="0" fill="hold"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fade">
                                      <p:cBhvr>
                                        <p:cTn id="24" dur="500"/>
                                        <p:tgtEl>
                                          <p:spTgt spid="37"/>
                                        </p:tgtEl>
                                      </p:cBhvr>
                                    </p:animEffect>
                                  </p:childTnLst>
                                </p:cTn>
                              </p:par>
                              <p:par>
                                <p:cTn id="25" presetID="10" presetClass="entr" presetSubtype="0" fill="hold"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500"/>
                                        <p:tgtEl>
                                          <p:spTgt spid="36"/>
                                        </p:tgtEl>
                                      </p:cBhvr>
                                    </p:animEffect>
                                  </p:childTnLst>
                                </p:cTn>
                              </p:par>
                              <p:par>
                                <p:cTn id="28" presetID="10" presetClass="entr" presetSubtype="0" fill="hold" nodeType="with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fade">
                                      <p:cBhvr>
                                        <p:cTn id="30" dur="500"/>
                                        <p:tgtEl>
                                          <p:spTgt spid="4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fade">
                                      <p:cBhvr>
                                        <p:cTn id="35" dur="500"/>
                                        <p:tgtEl>
                                          <p:spTgt spid="5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fade">
                                      <p:cBhvr>
                                        <p:cTn id="38" dur="500"/>
                                        <p:tgtEl>
                                          <p:spTgt spid="6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fade">
                                      <p:cBhvr>
                                        <p:cTn id="41" dur="500"/>
                                        <p:tgtEl>
                                          <p:spTgt spid="61"/>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65"/>
                                        </p:tgtEl>
                                        <p:attrNameLst>
                                          <p:attrName>style.visibility</p:attrName>
                                        </p:attrNameLst>
                                      </p:cBhvr>
                                      <p:to>
                                        <p:strVal val="visible"/>
                                      </p:to>
                                    </p:set>
                                    <p:animEffect transition="in" filter="wipe(down)">
                                      <p:cBhvr>
                                        <p:cTn id="46" dur="500"/>
                                        <p:tgtEl>
                                          <p:spTgt spid="65"/>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wipe(down)">
                                      <p:cBhvr>
                                        <p:cTn id="49" dur="500"/>
                                        <p:tgtEl>
                                          <p:spTgt spid="66"/>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62"/>
                                        </p:tgtEl>
                                        <p:attrNameLst>
                                          <p:attrName>style.visibility</p:attrName>
                                        </p:attrNameLst>
                                      </p:cBhvr>
                                      <p:to>
                                        <p:strVal val="visible"/>
                                      </p:to>
                                    </p:set>
                                    <p:animEffect transition="in" filter="wipe(down)">
                                      <p:cBhvr>
                                        <p:cTn id="52" dur="500"/>
                                        <p:tgtEl>
                                          <p:spTgt spid="62"/>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63"/>
                                        </p:tgtEl>
                                        <p:attrNameLst>
                                          <p:attrName>style.visibility</p:attrName>
                                        </p:attrNameLst>
                                      </p:cBhvr>
                                      <p:to>
                                        <p:strVal val="visible"/>
                                      </p:to>
                                    </p:set>
                                    <p:animEffect transition="in" filter="wipe(down)">
                                      <p:cBhvr>
                                        <p:cTn id="55" dur="500"/>
                                        <p:tgtEl>
                                          <p:spTgt spid="63"/>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64"/>
                                        </p:tgtEl>
                                        <p:attrNameLst>
                                          <p:attrName>style.visibility</p:attrName>
                                        </p:attrNameLst>
                                      </p:cBhvr>
                                      <p:to>
                                        <p:strVal val="visible"/>
                                      </p:to>
                                    </p:set>
                                    <p:animEffect transition="in" filter="wipe(down)">
                                      <p:cBhvr>
                                        <p:cTn id="58" dur="500"/>
                                        <p:tgtEl>
                                          <p:spTgt spid="64"/>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67"/>
                                        </p:tgtEl>
                                        <p:attrNameLst>
                                          <p:attrName>style.visibility</p:attrName>
                                        </p:attrNameLst>
                                      </p:cBhvr>
                                      <p:to>
                                        <p:strVal val="visible"/>
                                      </p:to>
                                    </p:set>
                                    <p:animEffect transition="in" filter="fade">
                                      <p:cBhvr>
                                        <p:cTn id="63" dur="500"/>
                                        <p:tgtEl>
                                          <p:spTgt spid="67"/>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68"/>
                                        </p:tgtEl>
                                        <p:attrNameLst>
                                          <p:attrName>style.visibility</p:attrName>
                                        </p:attrNameLst>
                                      </p:cBhvr>
                                      <p:to>
                                        <p:strVal val="visible"/>
                                      </p:to>
                                    </p:set>
                                    <p:animEffect transition="in" filter="fade">
                                      <p:cBhvr>
                                        <p:cTn id="68"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P spid="61" grpId="0" animBg="1"/>
      <p:bldP spid="62" grpId="0" animBg="1"/>
      <p:bldP spid="63" grpId="0" animBg="1"/>
      <p:bldP spid="64" grpId="0" animBg="1"/>
      <p:bldP spid="65" grpId="0" animBg="1"/>
      <p:bldP spid="66" grpId="0" animBg="1"/>
      <p:bldP spid="67" grpId="0"/>
      <p:bldP spid="6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47" y="4199"/>
            <a:ext cx="8568952" cy="648072"/>
          </a:xfrm>
        </p:spPr>
        <p:txBody>
          <a:bodyPr>
            <a:noAutofit/>
          </a:bodyPr>
          <a:lstStyle/>
          <a:p>
            <a:pPr algn="l"/>
            <a:r>
              <a:rPr kumimoji="1" lang="ja-JP" altLang="en-US" sz="3600" dirty="0" smtClean="0"/>
              <a:t>なぜ、そうなるのだろうか？</a:t>
            </a:r>
            <a:endParaRPr kumimoji="1" lang="ja-JP" altLang="en-US" sz="3600" dirty="0"/>
          </a:p>
        </p:txBody>
      </p:sp>
      <p:sp>
        <p:nvSpPr>
          <p:cNvPr id="4" name="二等辺三角形 3"/>
          <p:cNvSpPr/>
          <p:nvPr/>
        </p:nvSpPr>
        <p:spPr>
          <a:xfrm>
            <a:off x="1063773" y="1506061"/>
            <a:ext cx="2419029" cy="2531981"/>
          </a:xfrm>
          <a:prstGeom prst="triangle">
            <a:avLst>
              <a:gd name="adj" fmla="val 6415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フリーフォーム 32"/>
          <p:cNvSpPr/>
          <p:nvPr/>
        </p:nvSpPr>
        <p:spPr>
          <a:xfrm>
            <a:off x="5290475" y="1700542"/>
            <a:ext cx="2729552" cy="2183642"/>
          </a:xfrm>
          <a:custGeom>
            <a:avLst/>
            <a:gdLst>
              <a:gd name="connsiteX0" fmla="*/ 1310185 w 2729552"/>
              <a:gd name="connsiteY0" fmla="*/ 0 h 2183642"/>
              <a:gd name="connsiteX1" fmla="*/ 0 w 2729552"/>
              <a:gd name="connsiteY1" fmla="*/ 1214651 h 2183642"/>
              <a:gd name="connsiteX2" fmla="*/ 668740 w 2729552"/>
              <a:gd name="connsiteY2" fmla="*/ 2183642 h 2183642"/>
              <a:gd name="connsiteX3" fmla="*/ 2306472 w 2729552"/>
              <a:gd name="connsiteY3" fmla="*/ 2169994 h 2183642"/>
              <a:gd name="connsiteX4" fmla="*/ 2729552 w 2729552"/>
              <a:gd name="connsiteY4" fmla="*/ 723332 h 2183642"/>
              <a:gd name="connsiteX5" fmla="*/ 1310185 w 2729552"/>
              <a:gd name="connsiteY5" fmla="*/ 0 h 218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29552" h="2183642">
                <a:moveTo>
                  <a:pt x="1310185" y="0"/>
                </a:moveTo>
                <a:lnTo>
                  <a:pt x="0" y="1214651"/>
                </a:lnTo>
                <a:lnTo>
                  <a:pt x="668740" y="2183642"/>
                </a:lnTo>
                <a:lnTo>
                  <a:pt x="2306472" y="2169994"/>
                </a:lnTo>
                <a:lnTo>
                  <a:pt x="2729552" y="723332"/>
                </a:lnTo>
                <a:lnTo>
                  <a:pt x="1310185"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p:cNvCxnSpPr/>
          <p:nvPr/>
        </p:nvCxnSpPr>
        <p:spPr>
          <a:xfrm flipH="1">
            <a:off x="8020027" y="1436931"/>
            <a:ext cx="316554" cy="9835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7562827" y="3879707"/>
            <a:ext cx="914400" cy="44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5960317" y="3884184"/>
            <a:ext cx="477868" cy="7000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V="1">
            <a:off x="4692832" y="2927395"/>
            <a:ext cx="597643" cy="5257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5744293" y="1280193"/>
            <a:ext cx="979708" cy="4796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2318382" y="658792"/>
            <a:ext cx="302405" cy="8612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3482802" y="4038042"/>
            <a:ext cx="96534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V="1">
            <a:off x="606573" y="4038042"/>
            <a:ext cx="457200" cy="711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円弧 58"/>
          <p:cNvSpPr/>
          <p:nvPr/>
        </p:nvSpPr>
        <p:spPr>
          <a:xfrm rot="17681598">
            <a:off x="2219198" y="1090871"/>
            <a:ext cx="797056" cy="771550"/>
          </a:xfrm>
          <a:prstGeom prst="arc">
            <a:avLst>
              <a:gd name="adj1" fmla="val 7992883"/>
              <a:gd name="adj2" fmla="val 18688954"/>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0" name="円弧 59"/>
          <p:cNvSpPr/>
          <p:nvPr/>
        </p:nvSpPr>
        <p:spPr>
          <a:xfrm rot="9986422">
            <a:off x="665244" y="3652268"/>
            <a:ext cx="797056" cy="771550"/>
          </a:xfrm>
          <a:prstGeom prst="arc">
            <a:avLst>
              <a:gd name="adj1" fmla="val 8318236"/>
              <a:gd name="adj2" fmla="val 18688954"/>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1" name="円弧 60"/>
          <p:cNvSpPr/>
          <p:nvPr/>
        </p:nvSpPr>
        <p:spPr>
          <a:xfrm rot="3357341">
            <a:off x="3084274" y="3652268"/>
            <a:ext cx="797056" cy="771550"/>
          </a:xfrm>
          <a:prstGeom prst="arc">
            <a:avLst>
              <a:gd name="adj1" fmla="val 7561763"/>
              <a:gd name="adj2" fmla="val 18206423"/>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2" name="円弧 61"/>
          <p:cNvSpPr/>
          <p:nvPr/>
        </p:nvSpPr>
        <p:spPr>
          <a:xfrm rot="9986422">
            <a:off x="5561789" y="3493932"/>
            <a:ext cx="797056" cy="771550"/>
          </a:xfrm>
          <a:prstGeom prst="arc">
            <a:avLst>
              <a:gd name="adj1" fmla="val 3956480"/>
              <a:gd name="adj2" fmla="val 15030499"/>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3" name="円弧 62"/>
          <p:cNvSpPr/>
          <p:nvPr/>
        </p:nvSpPr>
        <p:spPr>
          <a:xfrm rot="5734856">
            <a:off x="7177435" y="3493932"/>
            <a:ext cx="797056" cy="771550"/>
          </a:xfrm>
          <a:prstGeom prst="arc">
            <a:avLst>
              <a:gd name="adj1" fmla="val 5240381"/>
              <a:gd name="adj2" fmla="val 15733818"/>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4" name="円弧 63"/>
          <p:cNvSpPr/>
          <p:nvPr/>
        </p:nvSpPr>
        <p:spPr>
          <a:xfrm rot="483137">
            <a:off x="7630062" y="2011379"/>
            <a:ext cx="797056" cy="771550"/>
          </a:xfrm>
          <a:prstGeom prst="arc">
            <a:avLst>
              <a:gd name="adj1" fmla="val 5993366"/>
              <a:gd name="adj2" fmla="val 16771402"/>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5" name="円弧 64"/>
          <p:cNvSpPr/>
          <p:nvPr/>
        </p:nvSpPr>
        <p:spPr>
          <a:xfrm rot="14977252">
            <a:off x="6222470" y="1333256"/>
            <a:ext cx="797056" cy="771550"/>
          </a:xfrm>
          <a:prstGeom prst="arc">
            <a:avLst>
              <a:gd name="adj1" fmla="val 8242809"/>
              <a:gd name="adj2" fmla="val 18906932"/>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円弧 65"/>
          <p:cNvSpPr/>
          <p:nvPr/>
        </p:nvSpPr>
        <p:spPr>
          <a:xfrm rot="10610702">
            <a:off x="4891946" y="2541620"/>
            <a:ext cx="797056" cy="771550"/>
          </a:xfrm>
          <a:prstGeom prst="arc">
            <a:avLst>
              <a:gd name="adj1" fmla="val 8424252"/>
              <a:gd name="adj2" fmla="val 19211506"/>
            </a:avLst>
          </a:prstGeom>
          <a:solidFill>
            <a:srgbClr val="FFC000">
              <a:alpha val="49000"/>
            </a:srgbClr>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7" name="テキスト ボックス 66"/>
          <p:cNvSpPr txBox="1"/>
          <p:nvPr/>
        </p:nvSpPr>
        <p:spPr>
          <a:xfrm>
            <a:off x="178803" y="4732737"/>
            <a:ext cx="4188967" cy="1569660"/>
          </a:xfrm>
          <a:prstGeom prst="rect">
            <a:avLst/>
          </a:prstGeom>
          <a:noFill/>
        </p:spPr>
        <p:txBody>
          <a:bodyPr wrap="none" rtlCol="0">
            <a:spAutoFit/>
          </a:bodyPr>
          <a:lstStyle/>
          <a:p>
            <a:r>
              <a:rPr lang="ja-JP" altLang="en-US" sz="2400" dirty="0"/>
              <a:t>三角形の外角と内角の和は</a:t>
            </a:r>
            <a:endParaRPr kumimoji="1" lang="en-US" altLang="ja-JP" sz="2400" dirty="0" smtClean="0"/>
          </a:p>
          <a:p>
            <a:r>
              <a:rPr kumimoji="1" lang="en-US" altLang="ja-JP" sz="2400" dirty="0" smtClean="0"/>
              <a:t>180°×</a:t>
            </a:r>
            <a:r>
              <a:rPr kumimoji="1" lang="ja-JP" altLang="en-US" sz="2400" dirty="0" smtClean="0"/>
              <a:t>３　ここから</a:t>
            </a:r>
            <a:r>
              <a:rPr lang="ja-JP" altLang="en-US" sz="2400" dirty="0" smtClean="0"/>
              <a:t>内角</a:t>
            </a:r>
            <a:r>
              <a:rPr lang="ja-JP" altLang="en-US" sz="2400" dirty="0"/>
              <a:t>の</a:t>
            </a:r>
            <a:r>
              <a:rPr lang="ja-JP" altLang="en-US" sz="2400" dirty="0" smtClean="0"/>
              <a:t>和</a:t>
            </a:r>
            <a:endParaRPr lang="en-US" altLang="ja-JP" sz="2400" dirty="0" smtClean="0"/>
          </a:p>
          <a:p>
            <a:r>
              <a:rPr lang="en-US" altLang="ja-JP" sz="2400" dirty="0"/>
              <a:t>180°</a:t>
            </a:r>
            <a:r>
              <a:rPr lang="ja-JP" altLang="en-US" sz="2400" dirty="0" smtClean="0"/>
              <a:t>をひいた</a:t>
            </a:r>
            <a:r>
              <a:rPr lang="ja-JP" altLang="en-US" sz="2400" dirty="0"/>
              <a:t>ものが外角の</a:t>
            </a:r>
            <a:r>
              <a:rPr lang="ja-JP" altLang="en-US" sz="2400" dirty="0" smtClean="0"/>
              <a:t>和</a:t>
            </a:r>
            <a:endParaRPr lang="en-US" altLang="ja-JP" sz="2400" dirty="0" smtClean="0"/>
          </a:p>
          <a:p>
            <a:r>
              <a:rPr kumimoji="1" lang="en-US" altLang="ja-JP" sz="2400" dirty="0"/>
              <a:t>180</a:t>
            </a:r>
            <a:r>
              <a:rPr kumimoji="1" lang="en-US" altLang="ja-JP" sz="2400" dirty="0" smtClean="0"/>
              <a:t>°×</a:t>
            </a:r>
            <a:r>
              <a:rPr kumimoji="1" lang="ja-JP" altLang="en-US" sz="2400" dirty="0" smtClean="0"/>
              <a:t>３</a:t>
            </a:r>
            <a:r>
              <a:rPr lang="en-US" altLang="ja-JP" sz="2400" dirty="0" smtClean="0"/>
              <a:t>―180°</a:t>
            </a:r>
            <a:r>
              <a:rPr lang="ja-JP" altLang="en-US" sz="2400" dirty="0" smtClean="0"/>
              <a:t>＝</a:t>
            </a:r>
            <a:r>
              <a:rPr lang="en-US" altLang="ja-JP" sz="2400" dirty="0" smtClean="0"/>
              <a:t>360°</a:t>
            </a:r>
            <a:endParaRPr kumimoji="1" lang="ja-JP" altLang="en-US" sz="2400" dirty="0"/>
          </a:p>
        </p:txBody>
      </p:sp>
      <p:sp>
        <p:nvSpPr>
          <p:cNvPr id="23" name="テキスト ボックス 22"/>
          <p:cNvSpPr txBox="1"/>
          <p:nvPr/>
        </p:nvSpPr>
        <p:spPr>
          <a:xfrm>
            <a:off x="4525178" y="4749299"/>
            <a:ext cx="4188967" cy="1569660"/>
          </a:xfrm>
          <a:prstGeom prst="rect">
            <a:avLst/>
          </a:prstGeom>
          <a:noFill/>
        </p:spPr>
        <p:txBody>
          <a:bodyPr wrap="none" rtlCol="0">
            <a:spAutoFit/>
          </a:bodyPr>
          <a:lstStyle/>
          <a:p>
            <a:r>
              <a:rPr lang="ja-JP" altLang="en-US" sz="2400" dirty="0" smtClean="0"/>
              <a:t>五角形</a:t>
            </a:r>
            <a:r>
              <a:rPr lang="ja-JP" altLang="en-US" sz="2400" dirty="0"/>
              <a:t>の外角と内角の和は</a:t>
            </a:r>
            <a:endParaRPr kumimoji="1" lang="en-US" altLang="ja-JP" sz="2400" dirty="0" smtClean="0"/>
          </a:p>
          <a:p>
            <a:r>
              <a:rPr kumimoji="1" lang="en-US" altLang="ja-JP" sz="2400" dirty="0" smtClean="0"/>
              <a:t>180°×</a:t>
            </a:r>
            <a:r>
              <a:rPr kumimoji="1" lang="ja-JP" altLang="en-US" sz="2400" dirty="0" smtClean="0"/>
              <a:t>５　ここから</a:t>
            </a:r>
            <a:r>
              <a:rPr lang="ja-JP" altLang="en-US" sz="2400" dirty="0" smtClean="0"/>
              <a:t>内角</a:t>
            </a:r>
            <a:r>
              <a:rPr lang="ja-JP" altLang="en-US" sz="2400" dirty="0"/>
              <a:t>の</a:t>
            </a:r>
            <a:r>
              <a:rPr lang="ja-JP" altLang="en-US" sz="2400" dirty="0" smtClean="0"/>
              <a:t>和</a:t>
            </a:r>
            <a:endParaRPr lang="en-US" altLang="ja-JP" sz="2400" dirty="0" smtClean="0"/>
          </a:p>
          <a:p>
            <a:r>
              <a:rPr lang="en-US" altLang="ja-JP" sz="2400" dirty="0" smtClean="0"/>
              <a:t>540</a:t>
            </a:r>
            <a:r>
              <a:rPr lang="en-US" altLang="ja-JP" sz="2400" dirty="0"/>
              <a:t>°</a:t>
            </a:r>
            <a:r>
              <a:rPr lang="ja-JP" altLang="en-US" sz="2400" dirty="0" smtClean="0"/>
              <a:t>をひいた</a:t>
            </a:r>
            <a:r>
              <a:rPr lang="ja-JP" altLang="en-US" sz="2400" dirty="0"/>
              <a:t>ものが外角の</a:t>
            </a:r>
            <a:r>
              <a:rPr lang="ja-JP" altLang="en-US" sz="2400" dirty="0" smtClean="0"/>
              <a:t>和</a:t>
            </a:r>
            <a:endParaRPr lang="en-US" altLang="ja-JP" sz="2400" dirty="0" smtClean="0"/>
          </a:p>
          <a:p>
            <a:r>
              <a:rPr kumimoji="1" lang="en-US" altLang="ja-JP" sz="2400" dirty="0"/>
              <a:t>180</a:t>
            </a:r>
            <a:r>
              <a:rPr kumimoji="1" lang="en-US" altLang="ja-JP" sz="2400" dirty="0" smtClean="0"/>
              <a:t>°×</a:t>
            </a:r>
            <a:r>
              <a:rPr kumimoji="1" lang="ja-JP" altLang="en-US" sz="2400" dirty="0" smtClean="0"/>
              <a:t>３</a:t>
            </a:r>
            <a:r>
              <a:rPr lang="en-US" altLang="ja-JP" sz="2400" dirty="0" smtClean="0"/>
              <a:t>―180°</a:t>
            </a:r>
            <a:r>
              <a:rPr lang="ja-JP" altLang="en-US" sz="2400" dirty="0" smtClean="0"/>
              <a:t>＝</a:t>
            </a:r>
            <a:r>
              <a:rPr lang="en-US" altLang="ja-JP" sz="2400" dirty="0" smtClean="0"/>
              <a:t>360°</a:t>
            </a:r>
            <a:endParaRPr kumimoji="1" lang="ja-JP" altLang="en-US" sz="2400" dirty="0"/>
          </a:p>
        </p:txBody>
      </p:sp>
      <p:sp>
        <p:nvSpPr>
          <p:cNvPr id="24" name="円弧 23"/>
          <p:cNvSpPr/>
          <p:nvPr/>
        </p:nvSpPr>
        <p:spPr>
          <a:xfrm rot="17407427">
            <a:off x="2201546" y="1120285"/>
            <a:ext cx="797056" cy="771550"/>
          </a:xfrm>
          <a:prstGeom prst="arc">
            <a:avLst>
              <a:gd name="adj1" fmla="val 8371140"/>
              <a:gd name="adj2" fmla="val 11317342"/>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5" name="円弧 24"/>
          <p:cNvSpPr/>
          <p:nvPr/>
        </p:nvSpPr>
        <p:spPr>
          <a:xfrm rot="3529220">
            <a:off x="3090663" y="3657776"/>
            <a:ext cx="797056" cy="771550"/>
          </a:xfrm>
          <a:prstGeom prst="arc">
            <a:avLst>
              <a:gd name="adj1" fmla="val 7420501"/>
              <a:gd name="adj2" fmla="val 11317342"/>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6" name="円弧 25"/>
          <p:cNvSpPr/>
          <p:nvPr/>
        </p:nvSpPr>
        <p:spPr>
          <a:xfrm rot="10203636">
            <a:off x="666007" y="3652267"/>
            <a:ext cx="802650" cy="771550"/>
          </a:xfrm>
          <a:prstGeom prst="arc">
            <a:avLst>
              <a:gd name="adj1" fmla="val 7820394"/>
              <a:gd name="adj2" fmla="val 11317342"/>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7" name="円弧 26"/>
          <p:cNvSpPr/>
          <p:nvPr/>
        </p:nvSpPr>
        <p:spPr>
          <a:xfrm rot="10649255">
            <a:off x="4887846" y="2545870"/>
            <a:ext cx="797056" cy="771550"/>
          </a:xfrm>
          <a:prstGeom prst="arc">
            <a:avLst>
              <a:gd name="adj1" fmla="val 8371140"/>
              <a:gd name="adj2" fmla="val 1412468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8" name="円弧 27"/>
          <p:cNvSpPr/>
          <p:nvPr/>
        </p:nvSpPr>
        <p:spPr>
          <a:xfrm rot="5693026">
            <a:off x="5561789" y="3504019"/>
            <a:ext cx="797056" cy="771550"/>
          </a:xfrm>
          <a:prstGeom prst="arc">
            <a:avLst>
              <a:gd name="adj1" fmla="val 8371140"/>
              <a:gd name="adj2" fmla="val 15774247"/>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9" name="円弧 28"/>
          <p:cNvSpPr/>
          <p:nvPr/>
        </p:nvSpPr>
        <p:spPr>
          <a:xfrm rot="2385206">
            <a:off x="7185083" y="3493932"/>
            <a:ext cx="797056" cy="771550"/>
          </a:xfrm>
          <a:prstGeom prst="arc">
            <a:avLst>
              <a:gd name="adj1" fmla="val 8371140"/>
              <a:gd name="adj2" fmla="val 14739262"/>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30" name="円弧 29"/>
          <p:cNvSpPr/>
          <p:nvPr/>
        </p:nvSpPr>
        <p:spPr>
          <a:xfrm rot="19826182">
            <a:off x="7630061" y="2034686"/>
            <a:ext cx="797056" cy="771550"/>
          </a:xfrm>
          <a:prstGeom prst="arc">
            <a:avLst>
              <a:gd name="adj1" fmla="val 8013615"/>
              <a:gd name="adj2" fmla="val 1412468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31" name="円弧 30"/>
          <p:cNvSpPr/>
          <p:nvPr/>
        </p:nvSpPr>
        <p:spPr>
          <a:xfrm rot="15741954">
            <a:off x="6200717" y="1333256"/>
            <a:ext cx="797056" cy="771550"/>
          </a:xfrm>
          <a:prstGeom prst="arc">
            <a:avLst>
              <a:gd name="adj1" fmla="val 7555003"/>
              <a:gd name="adj2" fmla="val 14124684"/>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Tree>
    <p:custDataLst>
      <p:tags r:id="rId1"/>
    </p:custDataLst>
    <p:extLst>
      <p:ext uri="{BB962C8B-B14F-4D97-AF65-F5344CB8AC3E}">
        <p14:creationId xmlns:p14="http://schemas.microsoft.com/office/powerpoint/2010/main" val="930648814"/>
      </p:ext>
    </p:extLst>
  </p:cSld>
  <p:clrMapOvr>
    <a:masterClrMapping/>
  </p:clrMapOvr>
  <mc:AlternateContent xmlns:mc="http://schemas.openxmlformats.org/markup-compatibility/2006" xmlns:p14="http://schemas.microsoft.com/office/powerpoint/2010/main">
    <mc:Choice Requires="p14">
      <p:transition spd="slow" p14:dur="2000" advTm="40962"/>
    </mc:Choice>
    <mc:Fallback xmlns="">
      <p:transition spd="slow" advTm="409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par>
                                <p:cTn id="8" presetID="10" presetClass="entr" presetSubtype="0"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500"/>
                                        <p:tgtEl>
                                          <p:spTgt spid="43"/>
                                        </p:tgtEl>
                                      </p:cBhvr>
                                    </p:animEffect>
                                  </p:childTnLst>
                                </p:cTn>
                              </p:par>
                              <p:par>
                                <p:cTn id="11" presetID="10"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fade">
                                      <p:cBhvr>
                                        <p:cTn id="18" dur="500"/>
                                        <p:tgtEl>
                                          <p:spTgt spid="39"/>
                                        </p:tgtEl>
                                      </p:cBhvr>
                                    </p:animEffect>
                                  </p:childTnLst>
                                </p:cTn>
                              </p:par>
                              <p:par>
                                <p:cTn id="19" presetID="10" presetClass="entr" presetSubtype="0" fill="hold"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500"/>
                                        <p:tgtEl>
                                          <p:spTgt spid="38"/>
                                        </p:tgtEl>
                                      </p:cBhvr>
                                    </p:animEffect>
                                  </p:childTnLst>
                                </p:cTn>
                              </p:par>
                              <p:par>
                                <p:cTn id="22" presetID="10" presetClass="entr" presetSubtype="0" fill="hold"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fade">
                                      <p:cBhvr>
                                        <p:cTn id="24" dur="500"/>
                                        <p:tgtEl>
                                          <p:spTgt spid="37"/>
                                        </p:tgtEl>
                                      </p:cBhvr>
                                    </p:animEffect>
                                  </p:childTnLst>
                                </p:cTn>
                              </p:par>
                              <p:par>
                                <p:cTn id="25" presetID="10" presetClass="entr" presetSubtype="0" fill="hold"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500"/>
                                        <p:tgtEl>
                                          <p:spTgt spid="36"/>
                                        </p:tgtEl>
                                      </p:cBhvr>
                                    </p:animEffect>
                                  </p:childTnLst>
                                </p:cTn>
                              </p:par>
                              <p:par>
                                <p:cTn id="28" presetID="10" presetClass="entr" presetSubtype="0" fill="hold" nodeType="with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fade">
                                      <p:cBhvr>
                                        <p:cTn id="30" dur="500"/>
                                        <p:tgtEl>
                                          <p:spTgt spid="4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fade">
                                      <p:cBhvr>
                                        <p:cTn id="35" dur="500"/>
                                        <p:tgtEl>
                                          <p:spTgt spid="5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fade">
                                      <p:cBhvr>
                                        <p:cTn id="38" dur="500"/>
                                        <p:tgtEl>
                                          <p:spTgt spid="6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fade">
                                      <p:cBhvr>
                                        <p:cTn id="41" dur="500"/>
                                        <p:tgtEl>
                                          <p:spTgt spid="61"/>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500"/>
                                        <p:tgtEl>
                                          <p:spTgt spid="2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7"/>
                                        </p:tgtEl>
                                        <p:attrNameLst>
                                          <p:attrName>style.visibility</p:attrName>
                                        </p:attrNameLst>
                                      </p:cBhvr>
                                      <p:to>
                                        <p:strVal val="visible"/>
                                      </p:to>
                                    </p:set>
                                    <p:animEffect transition="in" filter="fade">
                                      <p:cBhvr>
                                        <p:cTn id="57" dur="500"/>
                                        <p:tgtEl>
                                          <p:spTgt spid="6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5"/>
                                        </p:tgtEl>
                                        <p:attrNameLst>
                                          <p:attrName>style.visibility</p:attrName>
                                        </p:attrNameLst>
                                      </p:cBhvr>
                                      <p:to>
                                        <p:strVal val="visible"/>
                                      </p:to>
                                    </p:set>
                                    <p:animEffect transition="in" filter="fade">
                                      <p:cBhvr>
                                        <p:cTn id="62" dur="500"/>
                                        <p:tgtEl>
                                          <p:spTgt spid="65"/>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66"/>
                                        </p:tgtEl>
                                        <p:attrNameLst>
                                          <p:attrName>style.visibility</p:attrName>
                                        </p:attrNameLst>
                                      </p:cBhvr>
                                      <p:to>
                                        <p:strVal val="visible"/>
                                      </p:to>
                                    </p:set>
                                    <p:animEffect transition="in" filter="fade">
                                      <p:cBhvr>
                                        <p:cTn id="65" dur="500"/>
                                        <p:tgtEl>
                                          <p:spTgt spid="66"/>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62"/>
                                        </p:tgtEl>
                                        <p:attrNameLst>
                                          <p:attrName>style.visibility</p:attrName>
                                        </p:attrNameLst>
                                      </p:cBhvr>
                                      <p:to>
                                        <p:strVal val="visible"/>
                                      </p:to>
                                    </p:set>
                                    <p:animEffect transition="in" filter="fade">
                                      <p:cBhvr>
                                        <p:cTn id="68" dur="500"/>
                                        <p:tgtEl>
                                          <p:spTgt spid="62"/>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fade">
                                      <p:cBhvr>
                                        <p:cTn id="71" dur="500"/>
                                        <p:tgtEl>
                                          <p:spTgt spid="63"/>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64"/>
                                        </p:tgtEl>
                                        <p:attrNameLst>
                                          <p:attrName>style.visibility</p:attrName>
                                        </p:attrNameLst>
                                      </p:cBhvr>
                                      <p:to>
                                        <p:strVal val="visible"/>
                                      </p:to>
                                    </p:set>
                                    <p:animEffect transition="in" filter="fade">
                                      <p:cBhvr>
                                        <p:cTn id="74" dur="500"/>
                                        <p:tgtEl>
                                          <p:spTgt spid="64"/>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fade">
                                      <p:cBhvr>
                                        <p:cTn id="79" dur="500"/>
                                        <p:tgtEl>
                                          <p:spTgt spid="27"/>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500"/>
                                        <p:tgtEl>
                                          <p:spTgt spid="28"/>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fade">
                                      <p:cBhvr>
                                        <p:cTn id="85" dur="500"/>
                                        <p:tgtEl>
                                          <p:spTgt spid="29"/>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fade">
                                      <p:cBhvr>
                                        <p:cTn id="88" dur="500"/>
                                        <p:tgtEl>
                                          <p:spTgt spid="30"/>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fade">
                                      <p:cBhvr>
                                        <p:cTn id="91" dur="500"/>
                                        <p:tgtEl>
                                          <p:spTgt spid="31"/>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23"/>
                                        </p:tgtEl>
                                        <p:attrNameLst>
                                          <p:attrName>style.visibility</p:attrName>
                                        </p:attrNameLst>
                                      </p:cBhvr>
                                      <p:to>
                                        <p:strVal val="visible"/>
                                      </p:to>
                                    </p:set>
                                    <p:animEffect transition="in" filter="fade">
                                      <p:cBhvr>
                                        <p:cTn id="9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P spid="61" grpId="0" animBg="1"/>
      <p:bldP spid="62" grpId="0" animBg="1"/>
      <p:bldP spid="63" grpId="0" animBg="1"/>
      <p:bldP spid="64" grpId="0" animBg="1"/>
      <p:bldP spid="65" grpId="0" animBg="1"/>
      <p:bldP spid="66" grpId="0" animBg="1"/>
      <p:bldP spid="67" grpId="0"/>
      <p:bldP spid="23" grpId="0"/>
      <p:bldP spid="24" grpId="0" animBg="1"/>
      <p:bldP spid="25" grpId="0" animBg="1"/>
      <p:bldP spid="26" grpId="0" animBg="1"/>
      <p:bldP spid="27" grpId="0" animBg="1"/>
      <p:bldP spid="28" grpId="0" animBg="1"/>
      <p:bldP spid="29" grpId="0" animBg="1"/>
      <p:bldP spid="30" grpId="0" animBg="1"/>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72008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kumimoji="1" lang="ja-JP" altLang="en-US" dirty="0" smtClean="0"/>
              <a:t>ｎ角形の外角の和</a:t>
            </a:r>
            <a:endParaRPr kumimoji="1" lang="ja-JP" altLang="en-US" dirty="0"/>
          </a:p>
        </p:txBody>
      </p:sp>
      <p:sp>
        <p:nvSpPr>
          <p:cNvPr id="4" name="コンテンツ プレースホルダー 3"/>
          <p:cNvSpPr txBox="1">
            <a:spLocks noGrp="1"/>
          </p:cNvSpPr>
          <p:nvPr>
            <p:ph idx="1"/>
          </p:nvPr>
        </p:nvSpPr>
        <p:spPr>
          <a:xfrm>
            <a:off x="467544" y="1124744"/>
            <a:ext cx="7787208" cy="3970318"/>
          </a:xfrm>
          <a:prstGeom prst="rect">
            <a:avLst/>
          </a:prstGeom>
          <a:noFill/>
        </p:spPr>
        <p:txBody>
          <a:bodyPr wrap="square" rtlCol="0">
            <a:spAutoFit/>
          </a:bodyPr>
          <a:lstStyle/>
          <a:p>
            <a:pPr marL="0" indent="0">
              <a:buNone/>
            </a:pPr>
            <a:r>
              <a:rPr lang="ja-JP" altLang="en-US" sz="3600" dirty="0" smtClean="0"/>
              <a:t>ｎ角形の</a:t>
            </a:r>
            <a:r>
              <a:rPr lang="ja-JP" altLang="en-US" sz="3600" dirty="0"/>
              <a:t>外角と内角の和は</a:t>
            </a:r>
            <a:endParaRPr kumimoji="1" lang="en-US" altLang="ja-JP" sz="3600" dirty="0" smtClean="0"/>
          </a:p>
          <a:p>
            <a:pPr marL="0" indent="0">
              <a:buNone/>
            </a:pPr>
            <a:r>
              <a:rPr kumimoji="1" lang="en-US" altLang="ja-JP" sz="3600" dirty="0" smtClean="0"/>
              <a:t>180°×</a:t>
            </a:r>
            <a:r>
              <a:rPr kumimoji="1" lang="ja-JP" altLang="en-US" sz="3600" dirty="0" smtClean="0"/>
              <a:t>ｎ　ここから</a:t>
            </a:r>
            <a:r>
              <a:rPr lang="ja-JP" altLang="en-US" sz="3600" dirty="0" smtClean="0"/>
              <a:t>内角</a:t>
            </a:r>
            <a:r>
              <a:rPr lang="ja-JP" altLang="en-US" sz="3600" dirty="0"/>
              <a:t>の</a:t>
            </a:r>
            <a:r>
              <a:rPr lang="ja-JP" altLang="en-US" sz="3600" dirty="0" smtClean="0"/>
              <a:t>和</a:t>
            </a:r>
            <a:endParaRPr lang="en-US" altLang="ja-JP" sz="3600" dirty="0" smtClean="0"/>
          </a:p>
          <a:p>
            <a:pPr marL="0" indent="0">
              <a:buNone/>
            </a:pPr>
            <a:r>
              <a:rPr lang="en-US" altLang="ja-JP" sz="3600" dirty="0"/>
              <a:t>180</a:t>
            </a:r>
            <a:r>
              <a:rPr lang="en-US" altLang="ja-JP" sz="3600" dirty="0" smtClean="0"/>
              <a:t>°</a:t>
            </a:r>
            <a:r>
              <a:rPr lang="ja-JP" altLang="en-US" sz="3600" dirty="0" smtClean="0"/>
              <a:t>（ｎー２）をひいた</a:t>
            </a:r>
            <a:r>
              <a:rPr lang="ja-JP" altLang="en-US" sz="3600" dirty="0"/>
              <a:t>ものが外角の</a:t>
            </a:r>
            <a:r>
              <a:rPr lang="ja-JP" altLang="en-US" sz="3600" dirty="0" smtClean="0"/>
              <a:t>和</a:t>
            </a:r>
            <a:endParaRPr lang="en-US" altLang="ja-JP" sz="3600" dirty="0" smtClean="0"/>
          </a:p>
          <a:p>
            <a:pPr marL="0" indent="0">
              <a:buNone/>
            </a:pPr>
            <a:r>
              <a:rPr kumimoji="1" lang="en-US" altLang="ja-JP" sz="3600" dirty="0" smtClean="0"/>
              <a:t>180°</a:t>
            </a:r>
            <a:r>
              <a:rPr kumimoji="1" lang="ja-JP" altLang="en-US" sz="3600" dirty="0" smtClean="0"/>
              <a:t>ｎ－</a:t>
            </a:r>
            <a:r>
              <a:rPr lang="en-US" altLang="ja-JP" sz="3600" dirty="0" smtClean="0"/>
              <a:t>180°</a:t>
            </a:r>
            <a:r>
              <a:rPr lang="ja-JP" altLang="en-US" sz="3600" dirty="0" smtClean="0"/>
              <a:t>（ｎ－２）</a:t>
            </a:r>
            <a:endParaRPr lang="en-US" altLang="ja-JP" sz="3600" dirty="0" smtClean="0"/>
          </a:p>
          <a:p>
            <a:pPr marL="0" indent="0">
              <a:buNone/>
            </a:pPr>
            <a:r>
              <a:rPr kumimoji="1" lang="ja-JP" altLang="en-US" sz="3600" dirty="0" smtClean="0"/>
              <a:t>＝</a:t>
            </a:r>
            <a:r>
              <a:rPr kumimoji="1" lang="en-US" altLang="ja-JP" sz="3600" dirty="0" smtClean="0"/>
              <a:t>180°</a:t>
            </a:r>
            <a:r>
              <a:rPr kumimoji="1" lang="ja-JP" altLang="en-US" sz="3600" dirty="0" smtClean="0"/>
              <a:t>ｎ－</a:t>
            </a:r>
            <a:r>
              <a:rPr kumimoji="1" lang="en-US" altLang="ja-JP" sz="3600" dirty="0" smtClean="0"/>
              <a:t>180°</a:t>
            </a:r>
            <a:r>
              <a:rPr kumimoji="1" lang="ja-JP" altLang="en-US" sz="3600" dirty="0" smtClean="0"/>
              <a:t>ｎ＋</a:t>
            </a:r>
            <a:r>
              <a:rPr kumimoji="1" lang="en-US" altLang="ja-JP" sz="3600" dirty="0" smtClean="0"/>
              <a:t>360°</a:t>
            </a:r>
          </a:p>
          <a:p>
            <a:pPr marL="0" indent="0">
              <a:buNone/>
            </a:pPr>
            <a:r>
              <a:rPr lang="ja-JP" altLang="en-US" sz="3600" dirty="0" smtClean="0"/>
              <a:t>＝</a:t>
            </a:r>
            <a:r>
              <a:rPr lang="en-US" altLang="ja-JP" sz="3600" dirty="0" smtClean="0"/>
              <a:t>360°</a:t>
            </a:r>
            <a:endParaRPr kumimoji="1" lang="ja-JP" altLang="en-US" sz="3600" dirty="0"/>
          </a:p>
        </p:txBody>
      </p:sp>
      <p:sp>
        <p:nvSpPr>
          <p:cNvPr id="5" name="テキスト ボックス 4"/>
          <p:cNvSpPr txBox="1"/>
          <p:nvPr/>
        </p:nvSpPr>
        <p:spPr>
          <a:xfrm>
            <a:off x="1115616" y="5301208"/>
            <a:ext cx="6683240" cy="769441"/>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ja-JP" altLang="en-US" sz="4400" dirty="0"/>
              <a:t>多角形の外角の和</a:t>
            </a:r>
            <a:r>
              <a:rPr lang="ja-JP" altLang="en-US" sz="4400" dirty="0" smtClean="0"/>
              <a:t>は</a:t>
            </a:r>
            <a:r>
              <a:rPr lang="en-US" altLang="ja-JP" sz="4400" dirty="0" smtClean="0">
                <a:solidFill>
                  <a:srgbClr val="FF0000"/>
                </a:solidFill>
              </a:rPr>
              <a:t>360°</a:t>
            </a:r>
            <a:endParaRPr kumimoji="1" lang="ja-JP" altLang="en-US" sz="4400" dirty="0">
              <a:solidFill>
                <a:srgbClr val="FF0000"/>
              </a:solidFill>
            </a:endParaRPr>
          </a:p>
        </p:txBody>
      </p:sp>
    </p:spTree>
    <p:custDataLst>
      <p:tags r:id="rId1"/>
    </p:custDataLst>
    <p:extLst>
      <p:ext uri="{BB962C8B-B14F-4D97-AF65-F5344CB8AC3E}">
        <p14:creationId xmlns:p14="http://schemas.microsoft.com/office/powerpoint/2010/main" val="240950429"/>
      </p:ext>
    </p:extLst>
  </p:cSld>
  <p:clrMapOvr>
    <a:masterClrMapping/>
  </p:clrMapOvr>
  <mc:AlternateContent xmlns:mc="http://schemas.openxmlformats.org/markup-compatibility/2006" xmlns:p14="http://schemas.microsoft.com/office/powerpoint/2010/main">
    <mc:Choice Requires="p14">
      <p:transition spd="slow" p14:dur="2000" advTm="38690"/>
    </mc:Choice>
    <mc:Fallback xmlns="">
      <p:transition spd="slow" advTm="386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0269" y="7968"/>
            <a:ext cx="8568952" cy="792088"/>
          </a:xfrm>
        </p:spPr>
        <p:txBody>
          <a:bodyPr>
            <a:noAutofit/>
          </a:bodyPr>
          <a:lstStyle/>
          <a:p>
            <a:pPr algn="l"/>
            <a:r>
              <a:rPr kumimoji="1" lang="ja-JP" altLang="en-US" sz="2800" dirty="0" smtClean="0"/>
              <a:t>問５　下の図で∠</a:t>
            </a:r>
            <a:r>
              <a:rPr kumimoji="1" lang="ja-JP" altLang="en-US" sz="2800" dirty="0" err="1" smtClean="0"/>
              <a:t>ｘ</a:t>
            </a:r>
            <a:r>
              <a:rPr kumimoji="1" lang="ja-JP" altLang="en-US" sz="2800" dirty="0" smtClean="0"/>
              <a:t>、∠</a:t>
            </a:r>
            <a:r>
              <a:rPr kumimoji="1" lang="ja-JP" altLang="en-US" sz="2800" dirty="0" err="1" smtClean="0"/>
              <a:t>ｙ</a:t>
            </a:r>
            <a:r>
              <a:rPr kumimoji="1" lang="ja-JP" altLang="en-US" sz="2800" dirty="0" smtClean="0"/>
              <a:t>の大きさを求めなさい。</a:t>
            </a:r>
            <a:endParaRPr kumimoji="1" lang="ja-JP" altLang="en-US" sz="2800" dirty="0"/>
          </a:p>
        </p:txBody>
      </p:sp>
      <p:sp>
        <p:nvSpPr>
          <p:cNvPr id="4" name="二等辺三角形 3"/>
          <p:cNvSpPr/>
          <p:nvPr/>
        </p:nvSpPr>
        <p:spPr>
          <a:xfrm>
            <a:off x="1225379" y="1590845"/>
            <a:ext cx="2419029" cy="2531981"/>
          </a:xfrm>
          <a:prstGeom prst="triangle">
            <a:avLst>
              <a:gd name="adj" fmla="val 6415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フリーフォーム 32"/>
          <p:cNvSpPr/>
          <p:nvPr/>
        </p:nvSpPr>
        <p:spPr>
          <a:xfrm>
            <a:off x="5452080" y="1785326"/>
            <a:ext cx="2729553" cy="1869041"/>
          </a:xfrm>
          <a:custGeom>
            <a:avLst/>
            <a:gdLst>
              <a:gd name="connsiteX0" fmla="*/ 1310185 w 2729552"/>
              <a:gd name="connsiteY0" fmla="*/ 0 h 2183642"/>
              <a:gd name="connsiteX1" fmla="*/ 0 w 2729552"/>
              <a:gd name="connsiteY1" fmla="*/ 1214651 h 2183642"/>
              <a:gd name="connsiteX2" fmla="*/ 668740 w 2729552"/>
              <a:gd name="connsiteY2" fmla="*/ 2183642 h 2183642"/>
              <a:gd name="connsiteX3" fmla="*/ 2306472 w 2729552"/>
              <a:gd name="connsiteY3" fmla="*/ 2169994 h 2183642"/>
              <a:gd name="connsiteX4" fmla="*/ 2729552 w 2729552"/>
              <a:gd name="connsiteY4" fmla="*/ 723332 h 2183642"/>
              <a:gd name="connsiteX5" fmla="*/ 1310185 w 2729552"/>
              <a:gd name="connsiteY5" fmla="*/ 0 h 218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29552" h="2183642">
                <a:moveTo>
                  <a:pt x="1310185" y="0"/>
                </a:moveTo>
                <a:lnTo>
                  <a:pt x="0" y="1214651"/>
                </a:lnTo>
                <a:lnTo>
                  <a:pt x="668740" y="2183642"/>
                </a:lnTo>
                <a:lnTo>
                  <a:pt x="2306472" y="2169994"/>
                </a:lnTo>
                <a:lnTo>
                  <a:pt x="2729552" y="723332"/>
                </a:lnTo>
                <a:lnTo>
                  <a:pt x="1310185"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p:cNvCxnSpPr/>
          <p:nvPr/>
        </p:nvCxnSpPr>
        <p:spPr>
          <a:xfrm flipH="1">
            <a:off x="8137144" y="1558400"/>
            <a:ext cx="316554" cy="9363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7599623" y="3649890"/>
            <a:ext cx="914400" cy="44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6053789" y="3584300"/>
            <a:ext cx="700940" cy="8941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V="1">
            <a:off x="4781245" y="2836757"/>
            <a:ext cx="670835" cy="5257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5855492" y="1398850"/>
            <a:ext cx="1097533" cy="4796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2479988" y="743576"/>
            <a:ext cx="302405" cy="8612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3644408" y="4122826"/>
            <a:ext cx="96534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V="1">
            <a:off x="768179" y="4122826"/>
            <a:ext cx="457200" cy="711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円弧 58"/>
          <p:cNvSpPr/>
          <p:nvPr/>
        </p:nvSpPr>
        <p:spPr>
          <a:xfrm rot="17915029">
            <a:off x="2383864" y="1183072"/>
            <a:ext cx="797056" cy="771550"/>
          </a:xfrm>
          <a:prstGeom prst="arc">
            <a:avLst>
              <a:gd name="adj1" fmla="val 10792411"/>
              <a:gd name="adj2" fmla="val 18688954"/>
            </a:avLst>
          </a:pr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0" name="円弧 59"/>
          <p:cNvSpPr/>
          <p:nvPr/>
        </p:nvSpPr>
        <p:spPr>
          <a:xfrm rot="9986422">
            <a:off x="826850" y="3737052"/>
            <a:ext cx="797056" cy="771550"/>
          </a:xfrm>
          <a:prstGeom prst="arc">
            <a:avLst>
              <a:gd name="adj1" fmla="val 11435275"/>
              <a:gd name="adj2" fmla="val 18937867"/>
            </a:avLst>
          </a:pr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p:cNvSpPr txBox="1"/>
          <p:nvPr/>
        </p:nvSpPr>
        <p:spPr>
          <a:xfrm>
            <a:off x="1565109" y="1293710"/>
            <a:ext cx="1217283" cy="584775"/>
          </a:xfrm>
          <a:prstGeom prst="rect">
            <a:avLst/>
          </a:prstGeom>
          <a:noFill/>
        </p:spPr>
        <p:txBody>
          <a:bodyPr wrap="square" rtlCol="0">
            <a:spAutoFit/>
          </a:bodyPr>
          <a:lstStyle/>
          <a:p>
            <a:r>
              <a:rPr kumimoji="1" lang="en-US" altLang="ja-JP" sz="3200" dirty="0" smtClean="0"/>
              <a:t>120°</a:t>
            </a:r>
            <a:endParaRPr kumimoji="1" lang="ja-JP" altLang="en-US" sz="3200" dirty="0"/>
          </a:p>
        </p:txBody>
      </p:sp>
      <p:sp>
        <p:nvSpPr>
          <p:cNvPr id="24" name="テキスト ボックス 23"/>
          <p:cNvSpPr txBox="1"/>
          <p:nvPr/>
        </p:nvSpPr>
        <p:spPr>
          <a:xfrm>
            <a:off x="1293756" y="4298899"/>
            <a:ext cx="1217283" cy="584775"/>
          </a:xfrm>
          <a:prstGeom prst="rect">
            <a:avLst/>
          </a:prstGeom>
          <a:noFill/>
        </p:spPr>
        <p:txBody>
          <a:bodyPr wrap="square" rtlCol="0">
            <a:spAutoFit/>
          </a:bodyPr>
          <a:lstStyle/>
          <a:p>
            <a:r>
              <a:rPr kumimoji="1" lang="en-US" altLang="ja-JP" sz="3200" dirty="0" smtClean="0"/>
              <a:t>140°</a:t>
            </a:r>
            <a:endParaRPr kumimoji="1" lang="ja-JP" altLang="en-US" sz="3200" dirty="0"/>
          </a:p>
        </p:txBody>
      </p:sp>
      <p:sp>
        <p:nvSpPr>
          <p:cNvPr id="25" name="テキスト ボックス 24"/>
          <p:cNvSpPr txBox="1"/>
          <p:nvPr/>
        </p:nvSpPr>
        <p:spPr>
          <a:xfrm>
            <a:off x="3642979" y="3581159"/>
            <a:ext cx="783576" cy="584775"/>
          </a:xfrm>
          <a:prstGeom prst="rect">
            <a:avLst/>
          </a:prstGeom>
          <a:noFill/>
        </p:spPr>
        <p:txBody>
          <a:bodyPr wrap="square" rtlCol="0">
            <a:spAutoFit/>
          </a:bodyPr>
          <a:lstStyle/>
          <a:p>
            <a:r>
              <a:rPr kumimoji="1" lang="ja-JP" altLang="en-US" sz="3200" dirty="0" smtClean="0"/>
              <a:t>ｘ</a:t>
            </a:r>
            <a:endParaRPr kumimoji="1" lang="ja-JP" altLang="en-US" sz="3200" dirty="0"/>
          </a:p>
        </p:txBody>
      </p:sp>
      <p:sp>
        <p:nvSpPr>
          <p:cNvPr id="32" name="テキスト ボックス 31"/>
          <p:cNvSpPr txBox="1"/>
          <p:nvPr/>
        </p:nvSpPr>
        <p:spPr>
          <a:xfrm>
            <a:off x="7428952" y="3099637"/>
            <a:ext cx="593483" cy="584775"/>
          </a:xfrm>
          <a:prstGeom prst="rect">
            <a:avLst/>
          </a:prstGeom>
          <a:noFill/>
        </p:spPr>
        <p:txBody>
          <a:bodyPr wrap="square" rtlCol="0">
            <a:spAutoFit/>
          </a:bodyPr>
          <a:lstStyle/>
          <a:p>
            <a:r>
              <a:rPr kumimoji="1" lang="ja-JP" altLang="en-US" sz="3200" dirty="0" smtClean="0"/>
              <a:t>ｙ</a:t>
            </a:r>
            <a:endParaRPr kumimoji="1" lang="ja-JP" altLang="en-US" sz="3200" dirty="0"/>
          </a:p>
        </p:txBody>
      </p:sp>
      <p:sp>
        <p:nvSpPr>
          <p:cNvPr id="34" name="円弧 33"/>
          <p:cNvSpPr/>
          <p:nvPr/>
        </p:nvSpPr>
        <p:spPr>
          <a:xfrm rot="14820400">
            <a:off x="6356200" y="1399550"/>
            <a:ext cx="797056" cy="771550"/>
          </a:xfrm>
          <a:prstGeom prst="arc">
            <a:avLst>
              <a:gd name="adj1" fmla="val 15414318"/>
              <a:gd name="adj2" fmla="val 18937867"/>
            </a:avLst>
          </a:pr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円弧 34"/>
          <p:cNvSpPr/>
          <p:nvPr/>
        </p:nvSpPr>
        <p:spPr>
          <a:xfrm rot="5964411">
            <a:off x="5723515" y="3298638"/>
            <a:ext cx="797056" cy="771550"/>
          </a:xfrm>
          <a:prstGeom prst="arc">
            <a:avLst>
              <a:gd name="adj1" fmla="val 15414318"/>
              <a:gd name="adj2" fmla="val 18937867"/>
            </a:avLst>
          </a:pr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4" name="円弧 43"/>
          <p:cNvSpPr/>
          <p:nvPr/>
        </p:nvSpPr>
        <p:spPr>
          <a:xfrm rot="19837805">
            <a:off x="7783105" y="2010268"/>
            <a:ext cx="797056" cy="771550"/>
          </a:xfrm>
          <a:prstGeom prst="arc">
            <a:avLst>
              <a:gd name="adj1" fmla="val 13739753"/>
              <a:gd name="adj2" fmla="val 18937867"/>
            </a:avLst>
          </a:pr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フリーフォーム 9"/>
          <p:cNvSpPr/>
          <p:nvPr/>
        </p:nvSpPr>
        <p:spPr>
          <a:xfrm>
            <a:off x="5308979" y="2961564"/>
            <a:ext cx="286603" cy="163773"/>
          </a:xfrm>
          <a:custGeom>
            <a:avLst/>
            <a:gdLst>
              <a:gd name="connsiteX0" fmla="*/ 0 w 286603"/>
              <a:gd name="connsiteY0" fmla="*/ 0 h 163773"/>
              <a:gd name="connsiteX1" fmla="*/ 136478 w 286603"/>
              <a:gd name="connsiteY1" fmla="*/ 163773 h 163773"/>
              <a:gd name="connsiteX2" fmla="*/ 286603 w 286603"/>
              <a:gd name="connsiteY2" fmla="*/ 54591 h 163773"/>
            </a:gdLst>
            <a:ahLst/>
            <a:cxnLst>
              <a:cxn ang="0">
                <a:pos x="connsiteX0" y="connsiteY0"/>
              </a:cxn>
              <a:cxn ang="0">
                <a:pos x="connsiteX1" y="connsiteY1"/>
              </a:cxn>
              <a:cxn ang="0">
                <a:pos x="connsiteX2" y="connsiteY2"/>
              </a:cxn>
            </a:cxnLst>
            <a:rect l="l" t="t" r="r" b="b"/>
            <a:pathLst>
              <a:path w="286603" h="163773">
                <a:moveTo>
                  <a:pt x="0" y="0"/>
                </a:moveTo>
                <a:lnTo>
                  <a:pt x="136478" y="163773"/>
                </a:lnTo>
                <a:lnTo>
                  <a:pt x="286603" y="54591"/>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6427842" y="3608997"/>
            <a:ext cx="1217283" cy="584775"/>
          </a:xfrm>
          <a:prstGeom prst="rect">
            <a:avLst/>
          </a:prstGeom>
          <a:noFill/>
        </p:spPr>
        <p:txBody>
          <a:bodyPr wrap="square" rtlCol="0">
            <a:spAutoFit/>
          </a:bodyPr>
          <a:lstStyle/>
          <a:p>
            <a:r>
              <a:rPr kumimoji="1" lang="en-US" altLang="ja-JP" sz="3200" dirty="0" smtClean="0"/>
              <a:t>50°</a:t>
            </a:r>
            <a:endParaRPr kumimoji="1" lang="ja-JP" altLang="en-US" sz="3200" dirty="0"/>
          </a:p>
        </p:txBody>
      </p:sp>
      <p:sp>
        <p:nvSpPr>
          <p:cNvPr id="46" name="テキスト ボックス 45"/>
          <p:cNvSpPr txBox="1"/>
          <p:nvPr/>
        </p:nvSpPr>
        <p:spPr>
          <a:xfrm>
            <a:off x="5635286" y="1524783"/>
            <a:ext cx="1217283" cy="584775"/>
          </a:xfrm>
          <a:prstGeom prst="rect">
            <a:avLst/>
          </a:prstGeom>
          <a:noFill/>
        </p:spPr>
        <p:txBody>
          <a:bodyPr wrap="square" rtlCol="0">
            <a:spAutoFit/>
          </a:bodyPr>
          <a:lstStyle/>
          <a:p>
            <a:r>
              <a:rPr kumimoji="1" lang="en-US" altLang="ja-JP" sz="3200" dirty="0" smtClean="0"/>
              <a:t>60°</a:t>
            </a:r>
            <a:endParaRPr kumimoji="1" lang="ja-JP" altLang="en-US" sz="3200" dirty="0"/>
          </a:p>
        </p:txBody>
      </p:sp>
      <p:sp>
        <p:nvSpPr>
          <p:cNvPr id="47" name="テキスト ボックス 46"/>
          <p:cNvSpPr txBox="1"/>
          <p:nvPr/>
        </p:nvSpPr>
        <p:spPr>
          <a:xfrm>
            <a:off x="7607377" y="1518599"/>
            <a:ext cx="1217283" cy="584775"/>
          </a:xfrm>
          <a:prstGeom prst="rect">
            <a:avLst/>
          </a:prstGeom>
          <a:noFill/>
        </p:spPr>
        <p:txBody>
          <a:bodyPr wrap="square" rtlCol="0">
            <a:spAutoFit/>
          </a:bodyPr>
          <a:lstStyle/>
          <a:p>
            <a:r>
              <a:rPr lang="en-US" altLang="ja-JP" sz="3200" dirty="0"/>
              <a:t>8</a:t>
            </a:r>
            <a:r>
              <a:rPr kumimoji="1" lang="en-US" altLang="ja-JP" sz="3200" dirty="0" smtClean="0"/>
              <a:t>0°</a:t>
            </a:r>
            <a:endParaRPr kumimoji="1" lang="ja-JP" altLang="en-US" sz="3200" dirty="0"/>
          </a:p>
        </p:txBody>
      </p:sp>
      <p:sp>
        <p:nvSpPr>
          <p:cNvPr id="48" name="タイトル 1"/>
          <p:cNvSpPr txBox="1">
            <a:spLocks/>
          </p:cNvSpPr>
          <p:nvPr/>
        </p:nvSpPr>
        <p:spPr>
          <a:xfrm>
            <a:off x="255708" y="5229200"/>
            <a:ext cx="8568952" cy="7920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t>問６　正十二角形の</a:t>
            </a:r>
            <a:r>
              <a:rPr lang="en-US" altLang="ja-JP" sz="2800" dirty="0" smtClean="0"/>
              <a:t>1</a:t>
            </a:r>
            <a:r>
              <a:rPr lang="ja-JP" altLang="en-US" sz="2800" dirty="0" err="1" smtClean="0"/>
              <a:t>つの</a:t>
            </a:r>
            <a:r>
              <a:rPr lang="ja-JP" altLang="en-US" sz="2800" dirty="0" smtClean="0"/>
              <a:t>外角の大きさは何度ですか。　</a:t>
            </a:r>
            <a:endParaRPr lang="en-US" altLang="ja-JP" sz="2800" dirty="0" smtClean="0"/>
          </a:p>
          <a:p>
            <a:pPr algn="l"/>
            <a:r>
              <a:rPr lang="ja-JP" altLang="en-US" sz="2800" dirty="0"/>
              <a:t>　</a:t>
            </a:r>
            <a:r>
              <a:rPr lang="ja-JP" altLang="en-US" sz="2800" dirty="0" smtClean="0"/>
              <a:t>　また、</a:t>
            </a:r>
            <a:r>
              <a:rPr lang="en-US" altLang="ja-JP" sz="2800" dirty="0" smtClean="0"/>
              <a:t>1</a:t>
            </a:r>
            <a:r>
              <a:rPr lang="ja-JP" altLang="en-US" sz="2800" dirty="0" err="1" smtClean="0"/>
              <a:t>つの</a:t>
            </a:r>
            <a:r>
              <a:rPr lang="ja-JP" altLang="en-US" sz="2800" dirty="0" smtClean="0"/>
              <a:t>内角の大きさは何度ですか。</a:t>
            </a:r>
            <a:endParaRPr lang="ja-JP" altLang="en-US" sz="2800" dirty="0"/>
          </a:p>
        </p:txBody>
      </p:sp>
    </p:spTree>
    <p:custDataLst>
      <p:tags r:id="rId1"/>
    </p:custDataLst>
    <p:extLst>
      <p:ext uri="{BB962C8B-B14F-4D97-AF65-F5344CB8AC3E}">
        <p14:creationId xmlns:p14="http://schemas.microsoft.com/office/powerpoint/2010/main" val="22120792"/>
      </p:ext>
    </p:extLst>
  </p:cSld>
  <p:clrMapOvr>
    <a:masterClrMapping/>
  </p:clrMapOvr>
  <mc:AlternateContent xmlns:mc="http://schemas.openxmlformats.org/markup-compatibility/2006" xmlns:p14="http://schemas.microsoft.com/office/powerpoint/2010/main">
    <mc:Choice Requires="p14">
      <p:transition spd="slow" p14:dur="2000" advTm="32918"/>
    </mc:Choice>
    <mc:Fallback xmlns="">
      <p:transition spd="slow" advTm="3291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凹型四角形の∠</a:t>
            </a:r>
            <a:r>
              <a:rPr kumimoji="1" lang="ja-JP" altLang="en-US" dirty="0" err="1" smtClean="0"/>
              <a:t>ｘ</a:t>
            </a:r>
            <a:r>
              <a:rPr kumimoji="1" lang="ja-JP" altLang="en-US" dirty="0" smtClean="0"/>
              <a:t>を工夫して求めよう。</a:t>
            </a:r>
            <a:endParaRPr kumimoji="1" lang="ja-JP" altLang="en-US" dirty="0"/>
          </a:p>
        </p:txBody>
      </p:sp>
      <p:sp>
        <p:nvSpPr>
          <p:cNvPr id="6" name="フリーフォーム 5"/>
          <p:cNvSpPr/>
          <p:nvPr/>
        </p:nvSpPr>
        <p:spPr>
          <a:xfrm>
            <a:off x="1475656" y="1700808"/>
            <a:ext cx="6114197" cy="4367284"/>
          </a:xfrm>
          <a:custGeom>
            <a:avLst/>
            <a:gdLst>
              <a:gd name="connsiteX0" fmla="*/ 3889612 w 6114197"/>
              <a:gd name="connsiteY0" fmla="*/ 0 h 4367284"/>
              <a:gd name="connsiteX1" fmla="*/ 0 w 6114197"/>
              <a:gd name="connsiteY1" fmla="*/ 4367284 h 4367284"/>
              <a:gd name="connsiteX2" fmla="*/ 6114197 w 6114197"/>
              <a:gd name="connsiteY2" fmla="*/ 4299045 h 4367284"/>
              <a:gd name="connsiteX3" fmla="*/ 3466532 w 6114197"/>
              <a:gd name="connsiteY3" fmla="*/ 2797791 h 4367284"/>
              <a:gd name="connsiteX4" fmla="*/ 3889612 w 6114197"/>
              <a:gd name="connsiteY4" fmla="*/ 0 h 4367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4197" h="4367284">
                <a:moveTo>
                  <a:pt x="3889612" y="0"/>
                </a:moveTo>
                <a:lnTo>
                  <a:pt x="0" y="4367284"/>
                </a:lnTo>
                <a:lnTo>
                  <a:pt x="6114197" y="4299045"/>
                </a:lnTo>
                <a:lnTo>
                  <a:pt x="3466532" y="2797791"/>
                </a:lnTo>
                <a:lnTo>
                  <a:pt x="3889612"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弧 6"/>
          <p:cNvSpPr/>
          <p:nvPr/>
        </p:nvSpPr>
        <p:spPr>
          <a:xfrm rot="10066961">
            <a:off x="967977" y="5544187"/>
            <a:ext cx="1015359" cy="1047811"/>
          </a:xfrm>
          <a:prstGeom prst="arc">
            <a:avLst>
              <a:gd name="adj1" fmla="val 8808012"/>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8" name="円弧 7"/>
          <p:cNvSpPr/>
          <p:nvPr/>
        </p:nvSpPr>
        <p:spPr>
          <a:xfrm rot="18791889">
            <a:off x="4839061" y="1218426"/>
            <a:ext cx="1047879" cy="1016643"/>
          </a:xfrm>
          <a:prstGeom prst="arc">
            <a:avLst>
              <a:gd name="adj1" fmla="val 8808012"/>
              <a:gd name="adj2" fmla="val 10883664"/>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9" name="円弧 8"/>
          <p:cNvSpPr/>
          <p:nvPr/>
        </p:nvSpPr>
        <p:spPr>
          <a:xfrm rot="1010407">
            <a:off x="7082175" y="5489128"/>
            <a:ext cx="1015359" cy="1047811"/>
          </a:xfrm>
          <a:prstGeom prst="arc">
            <a:avLst>
              <a:gd name="adj1" fmla="val 9972679"/>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0" name="正方形/長方形 9"/>
          <p:cNvSpPr/>
          <p:nvPr/>
        </p:nvSpPr>
        <p:spPr>
          <a:xfrm>
            <a:off x="5480134" y="3884450"/>
            <a:ext cx="808235" cy="584775"/>
          </a:xfrm>
          <a:prstGeom prst="rect">
            <a:avLst/>
          </a:prstGeom>
        </p:spPr>
        <p:txBody>
          <a:bodyPr wrap="none">
            <a:spAutoFit/>
          </a:bodyPr>
          <a:lstStyle/>
          <a:p>
            <a:r>
              <a:rPr lang="ja-JP" altLang="en-US" sz="3200" dirty="0"/>
              <a:t>∠ｘ</a:t>
            </a:r>
          </a:p>
        </p:txBody>
      </p:sp>
      <p:sp>
        <p:nvSpPr>
          <p:cNvPr id="12" name="円弧 11"/>
          <p:cNvSpPr/>
          <p:nvPr/>
        </p:nvSpPr>
        <p:spPr>
          <a:xfrm rot="7992256">
            <a:off x="4417232" y="4008253"/>
            <a:ext cx="1047879" cy="1016643"/>
          </a:xfrm>
          <a:prstGeom prst="arc">
            <a:avLst>
              <a:gd name="adj1" fmla="val 8808012"/>
              <a:gd name="adj2" fmla="val 15372949"/>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4" name="正方形/長方形 13"/>
          <p:cNvSpPr/>
          <p:nvPr/>
        </p:nvSpPr>
        <p:spPr>
          <a:xfrm>
            <a:off x="2065811" y="5398075"/>
            <a:ext cx="1011815" cy="584775"/>
          </a:xfrm>
          <a:prstGeom prst="rect">
            <a:avLst/>
          </a:prstGeom>
        </p:spPr>
        <p:txBody>
          <a:bodyPr wrap="none">
            <a:spAutoFit/>
          </a:bodyPr>
          <a:lstStyle/>
          <a:p>
            <a:r>
              <a:rPr lang="en-US" altLang="ja-JP" sz="3200" dirty="0" smtClean="0"/>
              <a:t>46°</a:t>
            </a:r>
            <a:endParaRPr lang="ja-JP" altLang="en-US" sz="3200" dirty="0"/>
          </a:p>
        </p:txBody>
      </p:sp>
      <p:sp>
        <p:nvSpPr>
          <p:cNvPr id="15" name="正方形/長方形 14"/>
          <p:cNvSpPr/>
          <p:nvPr/>
        </p:nvSpPr>
        <p:spPr>
          <a:xfrm>
            <a:off x="6288369" y="5503516"/>
            <a:ext cx="1011815" cy="584775"/>
          </a:xfrm>
          <a:prstGeom prst="rect">
            <a:avLst/>
          </a:prstGeom>
        </p:spPr>
        <p:txBody>
          <a:bodyPr wrap="none">
            <a:spAutoFit/>
          </a:bodyPr>
          <a:lstStyle/>
          <a:p>
            <a:r>
              <a:rPr lang="en-US" altLang="ja-JP" sz="3200" dirty="0" smtClean="0"/>
              <a:t>37°</a:t>
            </a:r>
            <a:endParaRPr lang="ja-JP" altLang="en-US" sz="3200" dirty="0"/>
          </a:p>
        </p:txBody>
      </p:sp>
      <p:sp>
        <p:nvSpPr>
          <p:cNvPr id="16" name="正方形/長方形 15"/>
          <p:cNvSpPr/>
          <p:nvPr/>
        </p:nvSpPr>
        <p:spPr>
          <a:xfrm>
            <a:off x="4532754" y="2348879"/>
            <a:ext cx="1011815" cy="584775"/>
          </a:xfrm>
          <a:prstGeom prst="rect">
            <a:avLst/>
          </a:prstGeom>
        </p:spPr>
        <p:txBody>
          <a:bodyPr wrap="none">
            <a:spAutoFit/>
          </a:bodyPr>
          <a:lstStyle/>
          <a:p>
            <a:r>
              <a:rPr lang="en-US" altLang="ja-JP" sz="3200" dirty="0" smtClean="0"/>
              <a:t>25°</a:t>
            </a:r>
            <a:endParaRPr lang="ja-JP" altLang="en-US" sz="3200" dirty="0"/>
          </a:p>
        </p:txBody>
      </p:sp>
    </p:spTree>
    <p:custDataLst>
      <p:tags r:id="rId1"/>
    </p:custDataLst>
    <p:extLst>
      <p:ext uri="{BB962C8B-B14F-4D97-AF65-F5344CB8AC3E}">
        <p14:creationId xmlns:p14="http://schemas.microsoft.com/office/powerpoint/2010/main" val="3271814011"/>
      </p:ext>
    </p:extLst>
  </p:cSld>
  <p:clrMapOvr>
    <a:masterClrMapping/>
  </p:clrMapOvr>
  <mc:AlternateContent xmlns:mc="http://schemas.openxmlformats.org/markup-compatibility/2006" xmlns:p14="http://schemas.microsoft.com/office/powerpoint/2010/main">
    <mc:Choice Requires="p14">
      <p:transition spd="slow" p14:dur="2000" advTm="14437"/>
    </mc:Choice>
    <mc:Fallback xmlns="">
      <p:transition spd="slow" advTm="144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069010" y="699101"/>
            <a:ext cx="7129557" cy="5389190"/>
            <a:chOff x="967977" y="1202808"/>
            <a:chExt cx="7129557" cy="5389190"/>
          </a:xfrm>
        </p:grpSpPr>
        <p:sp>
          <p:nvSpPr>
            <p:cNvPr id="6" name="フリーフォーム 5"/>
            <p:cNvSpPr/>
            <p:nvPr/>
          </p:nvSpPr>
          <p:spPr>
            <a:xfrm>
              <a:off x="1475656" y="1700808"/>
              <a:ext cx="6114197" cy="4367284"/>
            </a:xfrm>
            <a:custGeom>
              <a:avLst/>
              <a:gdLst>
                <a:gd name="connsiteX0" fmla="*/ 3889612 w 6114197"/>
                <a:gd name="connsiteY0" fmla="*/ 0 h 4367284"/>
                <a:gd name="connsiteX1" fmla="*/ 0 w 6114197"/>
                <a:gd name="connsiteY1" fmla="*/ 4367284 h 4367284"/>
                <a:gd name="connsiteX2" fmla="*/ 6114197 w 6114197"/>
                <a:gd name="connsiteY2" fmla="*/ 4299045 h 4367284"/>
                <a:gd name="connsiteX3" fmla="*/ 3466532 w 6114197"/>
                <a:gd name="connsiteY3" fmla="*/ 2797791 h 4367284"/>
                <a:gd name="connsiteX4" fmla="*/ 3889612 w 6114197"/>
                <a:gd name="connsiteY4" fmla="*/ 0 h 4367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4197" h="4367284">
                  <a:moveTo>
                    <a:pt x="3889612" y="0"/>
                  </a:moveTo>
                  <a:lnTo>
                    <a:pt x="0" y="4367284"/>
                  </a:lnTo>
                  <a:lnTo>
                    <a:pt x="6114197" y="4299045"/>
                  </a:lnTo>
                  <a:lnTo>
                    <a:pt x="3466532" y="2797791"/>
                  </a:lnTo>
                  <a:lnTo>
                    <a:pt x="3889612"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弧 6"/>
            <p:cNvSpPr/>
            <p:nvPr/>
          </p:nvSpPr>
          <p:spPr>
            <a:xfrm rot="10066961">
              <a:off x="967977" y="5544187"/>
              <a:ext cx="1015359" cy="1047811"/>
            </a:xfrm>
            <a:prstGeom prst="arc">
              <a:avLst>
                <a:gd name="adj1" fmla="val 8808012"/>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8" name="円弧 7"/>
            <p:cNvSpPr/>
            <p:nvPr/>
          </p:nvSpPr>
          <p:spPr>
            <a:xfrm rot="18791889">
              <a:off x="4839061" y="1218426"/>
              <a:ext cx="1047879" cy="1016643"/>
            </a:xfrm>
            <a:prstGeom prst="arc">
              <a:avLst>
                <a:gd name="adj1" fmla="val 8808012"/>
                <a:gd name="adj2" fmla="val 10883664"/>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9" name="円弧 8"/>
            <p:cNvSpPr/>
            <p:nvPr/>
          </p:nvSpPr>
          <p:spPr>
            <a:xfrm rot="1010407">
              <a:off x="7082175" y="5489128"/>
              <a:ext cx="1015359" cy="1047811"/>
            </a:xfrm>
            <a:prstGeom prst="arc">
              <a:avLst>
                <a:gd name="adj1" fmla="val 9972679"/>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0" name="正方形/長方形 9"/>
            <p:cNvSpPr/>
            <p:nvPr/>
          </p:nvSpPr>
          <p:spPr>
            <a:xfrm>
              <a:off x="5480134" y="3884450"/>
              <a:ext cx="808235" cy="584775"/>
            </a:xfrm>
            <a:prstGeom prst="rect">
              <a:avLst/>
            </a:prstGeom>
          </p:spPr>
          <p:txBody>
            <a:bodyPr wrap="none">
              <a:spAutoFit/>
            </a:bodyPr>
            <a:lstStyle/>
            <a:p>
              <a:r>
                <a:rPr lang="ja-JP" altLang="en-US" sz="3200" dirty="0"/>
                <a:t>∠ｘ</a:t>
              </a:r>
            </a:p>
          </p:txBody>
        </p:sp>
        <p:sp>
          <p:nvSpPr>
            <p:cNvPr id="12" name="円弧 11"/>
            <p:cNvSpPr/>
            <p:nvPr/>
          </p:nvSpPr>
          <p:spPr>
            <a:xfrm rot="7992256">
              <a:off x="4417232" y="4008253"/>
              <a:ext cx="1047879" cy="1016643"/>
            </a:xfrm>
            <a:prstGeom prst="arc">
              <a:avLst>
                <a:gd name="adj1" fmla="val 8808012"/>
                <a:gd name="adj2" fmla="val 15372949"/>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4" name="正方形/長方形 13"/>
            <p:cNvSpPr/>
            <p:nvPr/>
          </p:nvSpPr>
          <p:spPr>
            <a:xfrm>
              <a:off x="2065811" y="5398075"/>
              <a:ext cx="1011815" cy="584775"/>
            </a:xfrm>
            <a:prstGeom prst="rect">
              <a:avLst/>
            </a:prstGeom>
          </p:spPr>
          <p:txBody>
            <a:bodyPr wrap="none">
              <a:spAutoFit/>
            </a:bodyPr>
            <a:lstStyle/>
            <a:p>
              <a:r>
                <a:rPr lang="en-US" altLang="ja-JP" sz="3200" dirty="0" smtClean="0"/>
                <a:t>46°</a:t>
              </a:r>
              <a:endParaRPr lang="ja-JP" altLang="en-US" sz="3200" dirty="0"/>
            </a:p>
          </p:txBody>
        </p:sp>
        <p:sp>
          <p:nvSpPr>
            <p:cNvPr id="15" name="正方形/長方形 14"/>
            <p:cNvSpPr/>
            <p:nvPr/>
          </p:nvSpPr>
          <p:spPr>
            <a:xfrm>
              <a:off x="6288369" y="5503516"/>
              <a:ext cx="1011815" cy="584775"/>
            </a:xfrm>
            <a:prstGeom prst="rect">
              <a:avLst/>
            </a:prstGeom>
          </p:spPr>
          <p:txBody>
            <a:bodyPr wrap="none">
              <a:spAutoFit/>
            </a:bodyPr>
            <a:lstStyle/>
            <a:p>
              <a:r>
                <a:rPr lang="en-US" altLang="ja-JP" sz="3200" dirty="0" smtClean="0"/>
                <a:t>37°</a:t>
              </a:r>
              <a:endParaRPr lang="ja-JP" altLang="en-US" sz="3200" dirty="0"/>
            </a:p>
          </p:txBody>
        </p:sp>
        <p:sp>
          <p:nvSpPr>
            <p:cNvPr id="16" name="正方形/長方形 15"/>
            <p:cNvSpPr/>
            <p:nvPr/>
          </p:nvSpPr>
          <p:spPr>
            <a:xfrm>
              <a:off x="4532754" y="2348879"/>
              <a:ext cx="1011815" cy="584775"/>
            </a:xfrm>
            <a:prstGeom prst="rect">
              <a:avLst/>
            </a:prstGeom>
          </p:spPr>
          <p:txBody>
            <a:bodyPr wrap="none">
              <a:spAutoFit/>
            </a:bodyPr>
            <a:lstStyle/>
            <a:p>
              <a:r>
                <a:rPr lang="en-US" altLang="ja-JP" sz="3200" dirty="0" smtClean="0"/>
                <a:t>25°</a:t>
              </a:r>
              <a:endParaRPr lang="ja-JP" altLang="en-US" sz="3200" dirty="0"/>
            </a:p>
          </p:txBody>
        </p:sp>
      </p:grpSp>
      <p:cxnSp>
        <p:nvCxnSpPr>
          <p:cNvPr id="3" name="直線コネクタ 2"/>
          <p:cNvCxnSpPr/>
          <p:nvPr/>
        </p:nvCxnSpPr>
        <p:spPr>
          <a:xfrm flipH="1">
            <a:off x="4734822" y="3996915"/>
            <a:ext cx="299719" cy="156747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2400488"/>
      </p:ext>
    </p:extLst>
  </p:cSld>
  <p:clrMapOvr>
    <a:masterClrMapping/>
  </p:clrMapOvr>
  <mc:AlternateContent xmlns:mc="http://schemas.openxmlformats.org/markup-compatibility/2006" xmlns:p14="http://schemas.microsoft.com/office/powerpoint/2010/main">
    <mc:Choice Requires="p14">
      <p:transition spd="slow" p14:dur="2000" advTm="2311"/>
    </mc:Choice>
    <mc:Fallback xmlns="">
      <p:transition spd="slow" advTm="2311"/>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069010" y="699101"/>
            <a:ext cx="7129557" cy="5389190"/>
            <a:chOff x="967977" y="1202808"/>
            <a:chExt cx="7129557" cy="5389190"/>
          </a:xfrm>
        </p:grpSpPr>
        <p:sp>
          <p:nvSpPr>
            <p:cNvPr id="6" name="フリーフォーム 5"/>
            <p:cNvSpPr/>
            <p:nvPr/>
          </p:nvSpPr>
          <p:spPr>
            <a:xfrm>
              <a:off x="1475656" y="1700808"/>
              <a:ext cx="6114197" cy="4367284"/>
            </a:xfrm>
            <a:custGeom>
              <a:avLst/>
              <a:gdLst>
                <a:gd name="connsiteX0" fmla="*/ 3889612 w 6114197"/>
                <a:gd name="connsiteY0" fmla="*/ 0 h 4367284"/>
                <a:gd name="connsiteX1" fmla="*/ 0 w 6114197"/>
                <a:gd name="connsiteY1" fmla="*/ 4367284 h 4367284"/>
                <a:gd name="connsiteX2" fmla="*/ 6114197 w 6114197"/>
                <a:gd name="connsiteY2" fmla="*/ 4299045 h 4367284"/>
                <a:gd name="connsiteX3" fmla="*/ 3466532 w 6114197"/>
                <a:gd name="connsiteY3" fmla="*/ 2797791 h 4367284"/>
                <a:gd name="connsiteX4" fmla="*/ 3889612 w 6114197"/>
                <a:gd name="connsiteY4" fmla="*/ 0 h 4367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4197" h="4367284">
                  <a:moveTo>
                    <a:pt x="3889612" y="0"/>
                  </a:moveTo>
                  <a:lnTo>
                    <a:pt x="0" y="4367284"/>
                  </a:lnTo>
                  <a:lnTo>
                    <a:pt x="6114197" y="4299045"/>
                  </a:lnTo>
                  <a:lnTo>
                    <a:pt x="3466532" y="2797791"/>
                  </a:lnTo>
                  <a:lnTo>
                    <a:pt x="3889612"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弧 6"/>
            <p:cNvSpPr/>
            <p:nvPr/>
          </p:nvSpPr>
          <p:spPr>
            <a:xfrm rot="10066961">
              <a:off x="967977" y="5544187"/>
              <a:ext cx="1015359" cy="1047811"/>
            </a:xfrm>
            <a:prstGeom prst="arc">
              <a:avLst>
                <a:gd name="adj1" fmla="val 8808012"/>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8" name="円弧 7"/>
            <p:cNvSpPr/>
            <p:nvPr/>
          </p:nvSpPr>
          <p:spPr>
            <a:xfrm rot="18791889">
              <a:off x="4839061" y="1218426"/>
              <a:ext cx="1047879" cy="1016643"/>
            </a:xfrm>
            <a:prstGeom prst="arc">
              <a:avLst>
                <a:gd name="adj1" fmla="val 8808012"/>
                <a:gd name="adj2" fmla="val 10883664"/>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9" name="円弧 8"/>
            <p:cNvSpPr/>
            <p:nvPr/>
          </p:nvSpPr>
          <p:spPr>
            <a:xfrm rot="1010407">
              <a:off x="7082175" y="5489128"/>
              <a:ext cx="1015359" cy="1047811"/>
            </a:xfrm>
            <a:prstGeom prst="arc">
              <a:avLst>
                <a:gd name="adj1" fmla="val 9972679"/>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0" name="正方形/長方形 9"/>
            <p:cNvSpPr/>
            <p:nvPr/>
          </p:nvSpPr>
          <p:spPr>
            <a:xfrm>
              <a:off x="5480134" y="3884450"/>
              <a:ext cx="808235" cy="584775"/>
            </a:xfrm>
            <a:prstGeom prst="rect">
              <a:avLst/>
            </a:prstGeom>
          </p:spPr>
          <p:txBody>
            <a:bodyPr wrap="none">
              <a:spAutoFit/>
            </a:bodyPr>
            <a:lstStyle/>
            <a:p>
              <a:r>
                <a:rPr lang="ja-JP" altLang="en-US" sz="3200" dirty="0"/>
                <a:t>∠ｘ</a:t>
              </a:r>
            </a:p>
          </p:txBody>
        </p:sp>
        <p:sp>
          <p:nvSpPr>
            <p:cNvPr id="12" name="円弧 11"/>
            <p:cNvSpPr/>
            <p:nvPr/>
          </p:nvSpPr>
          <p:spPr>
            <a:xfrm rot="7992256">
              <a:off x="4417232" y="4008253"/>
              <a:ext cx="1047879" cy="1016643"/>
            </a:xfrm>
            <a:prstGeom prst="arc">
              <a:avLst>
                <a:gd name="adj1" fmla="val 8808012"/>
                <a:gd name="adj2" fmla="val 15372949"/>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4" name="正方形/長方形 13"/>
            <p:cNvSpPr/>
            <p:nvPr/>
          </p:nvSpPr>
          <p:spPr>
            <a:xfrm>
              <a:off x="2065811" y="5398075"/>
              <a:ext cx="1011815" cy="584775"/>
            </a:xfrm>
            <a:prstGeom prst="rect">
              <a:avLst/>
            </a:prstGeom>
          </p:spPr>
          <p:txBody>
            <a:bodyPr wrap="none">
              <a:spAutoFit/>
            </a:bodyPr>
            <a:lstStyle/>
            <a:p>
              <a:r>
                <a:rPr lang="en-US" altLang="ja-JP" sz="3200" dirty="0" smtClean="0"/>
                <a:t>46°</a:t>
              </a:r>
              <a:endParaRPr lang="ja-JP" altLang="en-US" sz="3200" dirty="0"/>
            </a:p>
          </p:txBody>
        </p:sp>
        <p:sp>
          <p:nvSpPr>
            <p:cNvPr id="15" name="正方形/長方形 14"/>
            <p:cNvSpPr/>
            <p:nvPr/>
          </p:nvSpPr>
          <p:spPr>
            <a:xfrm>
              <a:off x="6288369" y="5503516"/>
              <a:ext cx="1011815" cy="584775"/>
            </a:xfrm>
            <a:prstGeom prst="rect">
              <a:avLst/>
            </a:prstGeom>
          </p:spPr>
          <p:txBody>
            <a:bodyPr wrap="none">
              <a:spAutoFit/>
            </a:bodyPr>
            <a:lstStyle/>
            <a:p>
              <a:r>
                <a:rPr lang="en-US" altLang="ja-JP" sz="3200" dirty="0" smtClean="0"/>
                <a:t>37°</a:t>
              </a:r>
              <a:endParaRPr lang="ja-JP" altLang="en-US" sz="3200" dirty="0"/>
            </a:p>
          </p:txBody>
        </p:sp>
        <p:sp>
          <p:nvSpPr>
            <p:cNvPr id="16" name="正方形/長方形 15"/>
            <p:cNvSpPr/>
            <p:nvPr/>
          </p:nvSpPr>
          <p:spPr>
            <a:xfrm>
              <a:off x="4532754" y="2348879"/>
              <a:ext cx="1011815" cy="584775"/>
            </a:xfrm>
            <a:prstGeom prst="rect">
              <a:avLst/>
            </a:prstGeom>
          </p:spPr>
          <p:txBody>
            <a:bodyPr wrap="none">
              <a:spAutoFit/>
            </a:bodyPr>
            <a:lstStyle/>
            <a:p>
              <a:r>
                <a:rPr lang="en-US" altLang="ja-JP" sz="3200" dirty="0" smtClean="0"/>
                <a:t>25°</a:t>
              </a:r>
              <a:endParaRPr lang="ja-JP" altLang="en-US" sz="3200" dirty="0"/>
            </a:p>
          </p:txBody>
        </p:sp>
      </p:grpSp>
      <p:cxnSp>
        <p:nvCxnSpPr>
          <p:cNvPr id="13" name="直線コネクタ 12"/>
          <p:cNvCxnSpPr>
            <a:endCxn id="6" idx="1"/>
          </p:cNvCxnSpPr>
          <p:nvPr/>
        </p:nvCxnSpPr>
        <p:spPr>
          <a:xfrm flipH="1">
            <a:off x="1576689" y="2780928"/>
            <a:ext cx="6114198" cy="2783457"/>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56484"/>
      </p:ext>
    </p:extLst>
  </p:cSld>
  <p:clrMapOvr>
    <a:masterClrMapping/>
  </p:clrMapOvr>
  <mc:AlternateContent xmlns:mc="http://schemas.openxmlformats.org/markup-compatibility/2006" xmlns:p14="http://schemas.microsoft.com/office/powerpoint/2010/main">
    <mc:Choice Requires="p14">
      <p:transition spd="slow" p14:dur="2000" advTm="2380"/>
    </mc:Choice>
    <mc:Fallback xmlns="">
      <p:transition spd="slow" advTm="238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069010" y="699101"/>
            <a:ext cx="7129557" cy="5389190"/>
            <a:chOff x="967977" y="1202808"/>
            <a:chExt cx="7129557" cy="5389190"/>
          </a:xfrm>
        </p:grpSpPr>
        <p:sp>
          <p:nvSpPr>
            <p:cNvPr id="6" name="フリーフォーム 5"/>
            <p:cNvSpPr/>
            <p:nvPr/>
          </p:nvSpPr>
          <p:spPr>
            <a:xfrm>
              <a:off x="1475656" y="1700808"/>
              <a:ext cx="6114197" cy="4367284"/>
            </a:xfrm>
            <a:custGeom>
              <a:avLst/>
              <a:gdLst>
                <a:gd name="connsiteX0" fmla="*/ 3889612 w 6114197"/>
                <a:gd name="connsiteY0" fmla="*/ 0 h 4367284"/>
                <a:gd name="connsiteX1" fmla="*/ 0 w 6114197"/>
                <a:gd name="connsiteY1" fmla="*/ 4367284 h 4367284"/>
                <a:gd name="connsiteX2" fmla="*/ 6114197 w 6114197"/>
                <a:gd name="connsiteY2" fmla="*/ 4299045 h 4367284"/>
                <a:gd name="connsiteX3" fmla="*/ 3466532 w 6114197"/>
                <a:gd name="connsiteY3" fmla="*/ 2797791 h 4367284"/>
                <a:gd name="connsiteX4" fmla="*/ 3889612 w 6114197"/>
                <a:gd name="connsiteY4" fmla="*/ 0 h 4367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4197" h="4367284">
                  <a:moveTo>
                    <a:pt x="3889612" y="0"/>
                  </a:moveTo>
                  <a:lnTo>
                    <a:pt x="0" y="4367284"/>
                  </a:lnTo>
                  <a:lnTo>
                    <a:pt x="6114197" y="4299045"/>
                  </a:lnTo>
                  <a:lnTo>
                    <a:pt x="3466532" y="2797791"/>
                  </a:lnTo>
                  <a:lnTo>
                    <a:pt x="3889612"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弧 6"/>
            <p:cNvSpPr/>
            <p:nvPr/>
          </p:nvSpPr>
          <p:spPr>
            <a:xfrm rot="10066961">
              <a:off x="967977" y="5544187"/>
              <a:ext cx="1015359" cy="1047811"/>
            </a:xfrm>
            <a:prstGeom prst="arc">
              <a:avLst>
                <a:gd name="adj1" fmla="val 8808012"/>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8" name="円弧 7"/>
            <p:cNvSpPr/>
            <p:nvPr/>
          </p:nvSpPr>
          <p:spPr>
            <a:xfrm rot="18791889">
              <a:off x="4839061" y="1218426"/>
              <a:ext cx="1047879" cy="1016643"/>
            </a:xfrm>
            <a:prstGeom prst="arc">
              <a:avLst>
                <a:gd name="adj1" fmla="val 8808012"/>
                <a:gd name="adj2" fmla="val 10883664"/>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9" name="円弧 8"/>
            <p:cNvSpPr/>
            <p:nvPr/>
          </p:nvSpPr>
          <p:spPr>
            <a:xfrm rot="1010407">
              <a:off x="7082175" y="5489128"/>
              <a:ext cx="1015359" cy="1047811"/>
            </a:xfrm>
            <a:prstGeom prst="arc">
              <a:avLst>
                <a:gd name="adj1" fmla="val 9972679"/>
                <a:gd name="adj2" fmla="val 11464858"/>
              </a:avLst>
            </a:prstGeom>
            <a:solidFill>
              <a:schemeClr val="tx2">
                <a:lumMod val="20000"/>
                <a:lumOff val="80000"/>
                <a:alpha val="49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0" name="正方形/長方形 9"/>
            <p:cNvSpPr/>
            <p:nvPr/>
          </p:nvSpPr>
          <p:spPr>
            <a:xfrm>
              <a:off x="5480134" y="3884450"/>
              <a:ext cx="808235" cy="584775"/>
            </a:xfrm>
            <a:prstGeom prst="rect">
              <a:avLst/>
            </a:prstGeom>
          </p:spPr>
          <p:txBody>
            <a:bodyPr wrap="none">
              <a:spAutoFit/>
            </a:bodyPr>
            <a:lstStyle/>
            <a:p>
              <a:r>
                <a:rPr lang="ja-JP" altLang="en-US" sz="3200" dirty="0"/>
                <a:t>∠ｘ</a:t>
              </a:r>
            </a:p>
          </p:txBody>
        </p:sp>
        <p:sp>
          <p:nvSpPr>
            <p:cNvPr id="12" name="円弧 11"/>
            <p:cNvSpPr/>
            <p:nvPr/>
          </p:nvSpPr>
          <p:spPr>
            <a:xfrm rot="7992256">
              <a:off x="4417232" y="4008253"/>
              <a:ext cx="1047879" cy="1016643"/>
            </a:xfrm>
            <a:prstGeom prst="arc">
              <a:avLst>
                <a:gd name="adj1" fmla="val 8808012"/>
                <a:gd name="adj2" fmla="val 15372949"/>
              </a:avLst>
            </a:prstGeom>
            <a:solidFill>
              <a:srgbClr val="FF0000">
                <a:alpha val="49000"/>
              </a:srgbClr>
            </a:solid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14" name="正方形/長方形 13"/>
            <p:cNvSpPr/>
            <p:nvPr/>
          </p:nvSpPr>
          <p:spPr>
            <a:xfrm>
              <a:off x="2065811" y="5398075"/>
              <a:ext cx="1011815" cy="584775"/>
            </a:xfrm>
            <a:prstGeom prst="rect">
              <a:avLst/>
            </a:prstGeom>
          </p:spPr>
          <p:txBody>
            <a:bodyPr wrap="none">
              <a:spAutoFit/>
            </a:bodyPr>
            <a:lstStyle/>
            <a:p>
              <a:r>
                <a:rPr lang="en-US" altLang="ja-JP" sz="3200" dirty="0" smtClean="0"/>
                <a:t>46°</a:t>
              </a:r>
              <a:endParaRPr lang="ja-JP" altLang="en-US" sz="3200" dirty="0"/>
            </a:p>
          </p:txBody>
        </p:sp>
        <p:sp>
          <p:nvSpPr>
            <p:cNvPr id="15" name="正方形/長方形 14"/>
            <p:cNvSpPr/>
            <p:nvPr/>
          </p:nvSpPr>
          <p:spPr>
            <a:xfrm>
              <a:off x="6288369" y="5503516"/>
              <a:ext cx="1011815" cy="584775"/>
            </a:xfrm>
            <a:prstGeom prst="rect">
              <a:avLst/>
            </a:prstGeom>
          </p:spPr>
          <p:txBody>
            <a:bodyPr wrap="none">
              <a:spAutoFit/>
            </a:bodyPr>
            <a:lstStyle/>
            <a:p>
              <a:r>
                <a:rPr lang="en-US" altLang="ja-JP" sz="3200" dirty="0" smtClean="0"/>
                <a:t>37°</a:t>
              </a:r>
              <a:endParaRPr lang="ja-JP" altLang="en-US" sz="3200" dirty="0"/>
            </a:p>
          </p:txBody>
        </p:sp>
        <p:sp>
          <p:nvSpPr>
            <p:cNvPr id="16" name="正方形/長方形 15"/>
            <p:cNvSpPr/>
            <p:nvPr/>
          </p:nvSpPr>
          <p:spPr>
            <a:xfrm>
              <a:off x="4532754" y="2348879"/>
              <a:ext cx="1011815" cy="584775"/>
            </a:xfrm>
            <a:prstGeom prst="rect">
              <a:avLst/>
            </a:prstGeom>
          </p:spPr>
          <p:txBody>
            <a:bodyPr wrap="none">
              <a:spAutoFit/>
            </a:bodyPr>
            <a:lstStyle/>
            <a:p>
              <a:r>
                <a:rPr lang="en-US" altLang="ja-JP" sz="3200" dirty="0" smtClean="0"/>
                <a:t>25°</a:t>
              </a:r>
              <a:endParaRPr lang="ja-JP" altLang="en-US" sz="3200" dirty="0"/>
            </a:p>
          </p:txBody>
        </p:sp>
      </p:grpSp>
      <p:cxnSp>
        <p:nvCxnSpPr>
          <p:cNvPr id="13" name="直線コネクタ 12"/>
          <p:cNvCxnSpPr/>
          <p:nvPr/>
        </p:nvCxnSpPr>
        <p:spPr>
          <a:xfrm flipH="1">
            <a:off x="3161944" y="2564904"/>
            <a:ext cx="3175909" cy="3493109"/>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1980009" y="3965518"/>
            <a:ext cx="5832648" cy="6493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6" name="フリーフォーム 25"/>
          <p:cNvSpPr/>
          <p:nvPr/>
        </p:nvSpPr>
        <p:spPr>
          <a:xfrm>
            <a:off x="4024650" y="5462661"/>
            <a:ext cx="218365" cy="203448"/>
          </a:xfrm>
          <a:custGeom>
            <a:avLst/>
            <a:gdLst>
              <a:gd name="connsiteX0" fmla="*/ 0 w 218365"/>
              <a:gd name="connsiteY0" fmla="*/ 0 h 81887"/>
              <a:gd name="connsiteX1" fmla="*/ 218365 w 218365"/>
              <a:gd name="connsiteY1" fmla="*/ 40943 h 81887"/>
              <a:gd name="connsiteX2" fmla="*/ 27296 w 218365"/>
              <a:gd name="connsiteY2" fmla="*/ 81887 h 81887"/>
            </a:gdLst>
            <a:ahLst/>
            <a:cxnLst>
              <a:cxn ang="0">
                <a:pos x="connsiteX0" y="connsiteY0"/>
              </a:cxn>
              <a:cxn ang="0">
                <a:pos x="connsiteX1" y="connsiteY1"/>
              </a:cxn>
              <a:cxn ang="0">
                <a:pos x="connsiteX2" y="connsiteY2"/>
              </a:cxn>
            </a:cxnLst>
            <a:rect l="l" t="t" r="r" b="b"/>
            <a:pathLst>
              <a:path w="218365" h="81887">
                <a:moveTo>
                  <a:pt x="0" y="0"/>
                </a:moveTo>
                <a:lnTo>
                  <a:pt x="218365" y="40943"/>
                </a:lnTo>
                <a:lnTo>
                  <a:pt x="27296" y="81887"/>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7" name="フリーフォーム 26"/>
          <p:cNvSpPr/>
          <p:nvPr/>
        </p:nvSpPr>
        <p:spPr>
          <a:xfrm>
            <a:off x="4094625" y="3896259"/>
            <a:ext cx="218365" cy="203448"/>
          </a:xfrm>
          <a:custGeom>
            <a:avLst/>
            <a:gdLst>
              <a:gd name="connsiteX0" fmla="*/ 0 w 218365"/>
              <a:gd name="connsiteY0" fmla="*/ 0 h 81887"/>
              <a:gd name="connsiteX1" fmla="*/ 218365 w 218365"/>
              <a:gd name="connsiteY1" fmla="*/ 40943 h 81887"/>
              <a:gd name="connsiteX2" fmla="*/ 27296 w 218365"/>
              <a:gd name="connsiteY2" fmla="*/ 81887 h 81887"/>
            </a:gdLst>
            <a:ahLst/>
            <a:cxnLst>
              <a:cxn ang="0">
                <a:pos x="connsiteX0" y="connsiteY0"/>
              </a:cxn>
              <a:cxn ang="0">
                <a:pos x="connsiteX1" y="connsiteY1"/>
              </a:cxn>
              <a:cxn ang="0">
                <a:pos x="connsiteX2" y="connsiteY2"/>
              </a:cxn>
            </a:cxnLst>
            <a:rect l="l" t="t" r="r" b="b"/>
            <a:pathLst>
              <a:path w="218365" h="81887">
                <a:moveTo>
                  <a:pt x="0" y="0"/>
                </a:moveTo>
                <a:lnTo>
                  <a:pt x="218365" y="40943"/>
                </a:lnTo>
                <a:lnTo>
                  <a:pt x="27296" y="81887"/>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8" name="フリーフォーム 27"/>
          <p:cNvSpPr/>
          <p:nvPr/>
        </p:nvSpPr>
        <p:spPr>
          <a:xfrm rot="18904345">
            <a:off x="3832754" y="2721022"/>
            <a:ext cx="329796" cy="279668"/>
          </a:xfrm>
          <a:custGeom>
            <a:avLst/>
            <a:gdLst>
              <a:gd name="connsiteX0" fmla="*/ 0 w 218365"/>
              <a:gd name="connsiteY0" fmla="*/ 0 h 81887"/>
              <a:gd name="connsiteX1" fmla="*/ 218365 w 218365"/>
              <a:gd name="connsiteY1" fmla="*/ 40943 h 81887"/>
              <a:gd name="connsiteX2" fmla="*/ 27296 w 218365"/>
              <a:gd name="connsiteY2" fmla="*/ 81887 h 81887"/>
            </a:gdLst>
            <a:ahLst/>
            <a:cxnLst>
              <a:cxn ang="0">
                <a:pos x="connsiteX0" y="connsiteY0"/>
              </a:cxn>
              <a:cxn ang="0">
                <a:pos x="connsiteX1" y="connsiteY1"/>
              </a:cxn>
              <a:cxn ang="0">
                <a:pos x="connsiteX2" y="connsiteY2"/>
              </a:cxn>
            </a:cxnLst>
            <a:rect l="l" t="t" r="r" b="b"/>
            <a:pathLst>
              <a:path w="218365" h="81887">
                <a:moveTo>
                  <a:pt x="0" y="0"/>
                </a:moveTo>
                <a:lnTo>
                  <a:pt x="218365" y="40943"/>
                </a:lnTo>
                <a:lnTo>
                  <a:pt x="27296" y="81887"/>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9" name="フリーフォーム 28"/>
          <p:cNvSpPr/>
          <p:nvPr/>
        </p:nvSpPr>
        <p:spPr>
          <a:xfrm rot="18904345">
            <a:off x="5835966" y="2813657"/>
            <a:ext cx="329796" cy="279668"/>
          </a:xfrm>
          <a:custGeom>
            <a:avLst/>
            <a:gdLst>
              <a:gd name="connsiteX0" fmla="*/ 0 w 218365"/>
              <a:gd name="connsiteY0" fmla="*/ 0 h 81887"/>
              <a:gd name="connsiteX1" fmla="*/ 218365 w 218365"/>
              <a:gd name="connsiteY1" fmla="*/ 40943 h 81887"/>
              <a:gd name="connsiteX2" fmla="*/ 27296 w 218365"/>
              <a:gd name="connsiteY2" fmla="*/ 81887 h 81887"/>
            </a:gdLst>
            <a:ahLst/>
            <a:cxnLst>
              <a:cxn ang="0">
                <a:pos x="connsiteX0" y="connsiteY0"/>
              </a:cxn>
              <a:cxn ang="0">
                <a:pos x="connsiteX1" y="connsiteY1"/>
              </a:cxn>
              <a:cxn ang="0">
                <a:pos x="connsiteX2" y="connsiteY2"/>
              </a:cxn>
            </a:cxnLst>
            <a:rect l="l" t="t" r="r" b="b"/>
            <a:pathLst>
              <a:path w="218365" h="81887">
                <a:moveTo>
                  <a:pt x="0" y="0"/>
                </a:moveTo>
                <a:lnTo>
                  <a:pt x="218365" y="40943"/>
                </a:lnTo>
                <a:lnTo>
                  <a:pt x="27296" y="81887"/>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custDataLst>
      <p:tags r:id="rId1"/>
    </p:custDataLst>
    <p:extLst>
      <p:ext uri="{BB962C8B-B14F-4D97-AF65-F5344CB8AC3E}">
        <p14:creationId xmlns:p14="http://schemas.microsoft.com/office/powerpoint/2010/main" val="107056484"/>
      </p:ext>
    </p:extLst>
  </p:cSld>
  <p:clrMapOvr>
    <a:masterClrMapping/>
  </p:clrMapOvr>
  <mc:AlternateContent xmlns:mc="http://schemas.openxmlformats.org/markup-compatibility/2006" xmlns:p14="http://schemas.microsoft.com/office/powerpoint/2010/main">
    <mc:Choice Requires="p14">
      <p:transition spd="slow" p14:dur="2000" advTm="10686"/>
    </mc:Choice>
    <mc:Fallback xmlns="">
      <p:transition spd="slow" advTm="106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8.2|1.6|2.8|1.5|9.7|3"/>
</p:tagLst>
</file>

<file path=ppt/tags/tag2.xml><?xml version="1.0" encoding="utf-8"?>
<p:tagLst xmlns:a="http://schemas.openxmlformats.org/drawingml/2006/main" xmlns:r="http://schemas.openxmlformats.org/officeDocument/2006/relationships" xmlns:p="http://schemas.openxmlformats.org/presentationml/2006/main">
  <p:tag name="TIMING" val="|6.3|1.9|2.2|2.1|2.2|9.1|2.1|7.4"/>
</p:tagLst>
</file>

<file path=ppt/tags/tag3.xml><?xml version="1.0" encoding="utf-8"?>
<p:tagLst xmlns:a="http://schemas.openxmlformats.org/drawingml/2006/main" xmlns:r="http://schemas.openxmlformats.org/officeDocument/2006/relationships" xmlns:p="http://schemas.openxmlformats.org/presentationml/2006/main">
  <p:tag name="TIMING" val="|6.2|2.5|3.4|3.4|3.3|3.3|3.4|7"/>
</p:tagLst>
</file>

<file path=ppt/tags/tag4.xml><?xml version="1.0" encoding="utf-8"?>
<p:tagLst xmlns:a="http://schemas.openxmlformats.org/drawingml/2006/main" xmlns:r="http://schemas.openxmlformats.org/officeDocument/2006/relationships" xmlns:p="http://schemas.openxmlformats.org/presentationml/2006/main">
  <p:tag name="TIMING" val="|8.2|1.6|2.8|1.5|9.7|3"/>
</p:tagLst>
</file>

<file path=ppt/tags/tag5.xml><?xml version="1.0" encoding="utf-8"?>
<p:tagLst xmlns:a="http://schemas.openxmlformats.org/drawingml/2006/main" xmlns:r="http://schemas.openxmlformats.org/officeDocument/2006/relationships" xmlns:p="http://schemas.openxmlformats.org/presentationml/2006/main">
  <p:tag name="TIMING" val="|4.4|1.9|1.7|2.3"/>
</p:tagLst>
</file>

<file path=ppt/tags/tag6.xml><?xml version="1.0" encoding="utf-8"?>
<p:tagLst xmlns:a="http://schemas.openxmlformats.org/drawingml/2006/main" xmlns:r="http://schemas.openxmlformats.org/officeDocument/2006/relationships" xmlns:p="http://schemas.openxmlformats.org/presentationml/2006/main">
  <p:tag name="TIMING" val="|2.9|2.1|1.8|0.9"/>
</p:tagLst>
</file>

<file path=ppt/tags/tag7.xml><?xml version="1.0" encoding="utf-8"?>
<p:tagLst xmlns:a="http://schemas.openxmlformats.org/drawingml/2006/main" xmlns:r="http://schemas.openxmlformats.org/officeDocument/2006/relationships" xmlns:p="http://schemas.openxmlformats.org/presentationml/2006/main">
  <p:tag name="TIMING" val="|1"/>
</p:tagLst>
</file>

<file path=ppt/tags/tag8.xml><?xml version="1.0" encoding="utf-8"?>
<p:tagLst xmlns:a="http://schemas.openxmlformats.org/drawingml/2006/main" xmlns:r="http://schemas.openxmlformats.org/officeDocument/2006/relationships" xmlns:p="http://schemas.openxmlformats.org/presentationml/2006/main">
  <p:tag name="TIMING" val="|1.8|2.8"/>
</p:tagLst>
</file>

<file path=ppt/tags/tag9.xml><?xml version="1.0" encoding="utf-8"?>
<p:tagLst xmlns:a="http://schemas.openxmlformats.org/drawingml/2006/main" xmlns:r="http://schemas.openxmlformats.org/officeDocument/2006/relationships" xmlns:p="http://schemas.openxmlformats.org/presentationml/2006/main">
  <p:tag name="TIMING" val="|2|2.5|2.1|1.9"/>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1609</TotalTime>
  <Words>202</Words>
  <Application>Microsoft Office PowerPoint</Application>
  <PresentationFormat>画面に合わせる (4:3)</PresentationFormat>
  <Paragraphs>52</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多角形の外角の和 凹型四角形の角 星形五角形の内角の和</vt:lpstr>
      <vt:lpstr>三角形と五角形の外角の和はどちらが大きいだろうか。</vt:lpstr>
      <vt:lpstr>なぜ、そうなるのだろうか？</vt:lpstr>
      <vt:lpstr>ｎ角形の外角の和</vt:lpstr>
      <vt:lpstr>問５　下の図で∠ｘ、∠ｙの大きさを求めなさい。</vt:lpstr>
      <vt:lpstr>凹型四角形の∠ｘを工夫して求めよう。</vt:lpstr>
      <vt:lpstr>PowerPoint プレゼンテーション</vt:lpstr>
      <vt:lpstr>PowerPoint プレゼンテーション</vt:lpstr>
      <vt:lpstr>PowerPoint プレゼンテーション</vt:lpstr>
      <vt:lpstr>星形五角形の内角の和を工夫して求めよう。</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指導手順</dc:title>
  <dc:creator>teacher</dc:creator>
  <cp:lastModifiedBy>teacher</cp:lastModifiedBy>
  <cp:revision>94</cp:revision>
  <dcterms:created xsi:type="dcterms:W3CDTF">2013-10-24T04:11:51Z</dcterms:created>
  <dcterms:modified xsi:type="dcterms:W3CDTF">2015-11-11T05:10:55Z</dcterms:modified>
</cp:coreProperties>
</file>