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1" r:id="rId2"/>
    <p:sldId id="305" r:id="rId3"/>
    <p:sldId id="306" r:id="rId4"/>
    <p:sldId id="304" r:id="rId5"/>
    <p:sldId id="311" r:id="rId6"/>
    <p:sldId id="312" r:id="rId7"/>
    <p:sldId id="310" r:id="rId8"/>
    <p:sldId id="313" r:id="rId9"/>
    <p:sldId id="314" r:id="rId10"/>
    <p:sldId id="31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6C3BE-329A-4403-AD78-C9772123B5FF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61379-0AC3-4937-8F96-D34D945DF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455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1379-0AC3-4937-8F96-D34D945DFA1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97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4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81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09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0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67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53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89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29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5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371F-FDE2-40D1-8FD8-A223D71452BA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62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kumimoji="1" lang="ja-JP" altLang="en-US" sz="6000" dirty="0" smtClean="0"/>
              <a:t>いろいろな多項式の計算</a:t>
            </a:r>
            <a:endParaRPr kumimoji="1" lang="ja-JP" altLang="en-US" sz="6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511256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4400" dirty="0" smtClean="0"/>
              <a:t>ねらい</a:t>
            </a:r>
            <a:endParaRPr kumimoji="1" lang="en-US" altLang="ja-JP" sz="4400" dirty="0" smtClean="0"/>
          </a:p>
          <a:p>
            <a:r>
              <a:rPr kumimoji="1" lang="ja-JP" altLang="en-US" sz="4400" dirty="0" smtClean="0"/>
              <a:t>一次式と数の乗法・除法の計算ができる。</a:t>
            </a:r>
            <a:endParaRPr kumimoji="1" lang="en-US" altLang="ja-JP" sz="4400" dirty="0" smtClean="0"/>
          </a:p>
          <a:p>
            <a:r>
              <a:rPr kumimoji="1" lang="ja-JP" altLang="en-US" sz="4400" dirty="0" smtClean="0"/>
              <a:t>積の交換法則や分配法則、わり算を逆数のかけ算として計算することなど</a:t>
            </a:r>
            <a:r>
              <a:rPr kumimoji="1" lang="ja-JP" altLang="en-US" sz="4400" dirty="0" smtClean="0"/>
              <a:t>、</a:t>
            </a:r>
            <a:r>
              <a:rPr kumimoji="1" lang="en-US" altLang="ja-JP" sz="4400" dirty="0" smtClean="0"/>
              <a:t>1</a:t>
            </a:r>
            <a:r>
              <a:rPr kumimoji="1" lang="ja-JP" altLang="en-US" sz="4400" dirty="0" smtClean="0"/>
              <a:t>年で</a:t>
            </a:r>
            <a:r>
              <a:rPr kumimoji="1" lang="ja-JP" altLang="en-US" sz="4400" dirty="0" smtClean="0"/>
              <a:t>学習したことを使って計算することができる</a:t>
            </a:r>
            <a:r>
              <a:rPr kumimoji="1" lang="ja-JP" altLang="en-US" sz="4400" dirty="0" smtClean="0"/>
              <a:t>。</a:t>
            </a:r>
            <a:endParaRPr kumimoji="1"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54919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文字が２つ以上ある場合の式の値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052736"/>
                <a:ext cx="8928992" cy="546753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sz="2800" dirty="0" smtClean="0"/>
                  <a:t>問４　ｘ＝－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28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i="1">
                            <a:latin typeface="Cambria Math"/>
                          </a:rPr>
                          <m:t>１１</m:t>
                        </m:r>
                      </m:den>
                    </m:f>
                  </m:oMath>
                </a14:m>
                <a:r>
                  <a:rPr kumimoji="1" lang="ja-JP" altLang="en-US" sz="2800" dirty="0" smtClean="0"/>
                  <a:t>、ｙ＝</a:t>
                </a:r>
                <a:r>
                  <a:rPr lang="en-US" altLang="ja-JP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７</m:t>
                        </m:r>
                      </m:den>
                    </m:f>
                  </m:oMath>
                </a14:m>
                <a:r>
                  <a:rPr kumimoji="1" lang="ja-JP" altLang="en-US" sz="2800" dirty="0" smtClean="0"/>
                  <a:t>のとき、次の式の値を求めなさい。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en-US" altLang="ja-JP" sz="2800" dirty="0" smtClean="0"/>
                  <a:t>(</a:t>
                </a:r>
                <a:r>
                  <a:rPr lang="ja-JP" altLang="en-US" sz="2800" dirty="0" smtClean="0"/>
                  <a:t>１</a:t>
                </a:r>
                <a:r>
                  <a:rPr lang="en-US" altLang="ja-JP" sz="2800" dirty="0" smtClean="0"/>
                  <a:t>)</a:t>
                </a:r>
                <a:r>
                  <a:rPr lang="ja-JP" altLang="en-US" sz="2800" dirty="0" smtClean="0"/>
                  <a:t>　３ａ＋２ｂ＋５ｂ－４ａ　　</a:t>
                </a:r>
                <a:r>
                  <a:rPr lang="en-US" altLang="ja-JP" sz="2800" dirty="0" smtClean="0"/>
                  <a:t>(</a:t>
                </a:r>
                <a:r>
                  <a:rPr lang="ja-JP" altLang="en-US" sz="2800" dirty="0" smtClean="0"/>
                  <a:t>２</a:t>
                </a:r>
                <a:r>
                  <a:rPr lang="en-US" altLang="ja-JP" sz="2800" dirty="0" smtClean="0"/>
                  <a:t>)</a:t>
                </a:r>
                <a:r>
                  <a:rPr lang="ja-JP" altLang="en-US" sz="2800" dirty="0" smtClean="0"/>
                  <a:t>　８（２ａ＋ｂ）－５（ａ－４ｂ）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endParaRPr kumimoji="1" lang="en-US" altLang="ja-JP" sz="2800" dirty="0" smtClean="0"/>
              </a:p>
              <a:p>
                <a:pPr marL="0" indent="0">
                  <a:buNone/>
                </a:pPr>
                <a:r>
                  <a:rPr kumimoji="1" lang="ja-JP" altLang="en-US" sz="2800" dirty="0"/>
                  <a:t>　</a:t>
                </a:r>
                <a:r>
                  <a:rPr kumimoji="1" lang="ja-JP" altLang="en-US" sz="2800" dirty="0" smtClean="0"/>
                  <a:t>　　　　　　</a:t>
                </a:r>
                <a:endParaRPr kumimoji="1" lang="ja-JP" altLang="en-US" sz="2800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052736"/>
                <a:ext cx="8928992" cy="5467531"/>
              </a:xfrm>
              <a:blipFill rotWithShape="1">
                <a:blip r:embed="rId2"/>
                <a:stretch>
                  <a:fillRect l="-14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45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75856" y="116632"/>
            <a:ext cx="2952328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数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多項式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1221" y="1052736"/>
                <a:ext cx="8737243" cy="5688632"/>
              </a:xfrm>
            </p:spPr>
            <p:txBody>
              <a:bodyPr>
                <a:normAutofit/>
              </a:bodyPr>
              <a:lstStyle/>
              <a:p>
                <a:pPr marL="914400" indent="-914400">
                  <a:buAutoNum type="arabicParenBoth"/>
                </a:pPr>
                <a:r>
                  <a:rPr kumimoji="1" lang="ja-JP" altLang="en-US" sz="3600" dirty="0" smtClean="0"/>
                  <a:t>３（４ｘ＋</a:t>
                </a:r>
                <a:r>
                  <a:rPr kumimoji="1" lang="ja-JP" altLang="en-US" sz="3600" dirty="0" smtClean="0"/>
                  <a:t>５ｙ）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＝３</a:t>
                </a:r>
                <a:r>
                  <a:rPr lang="en-US" altLang="ja-JP" sz="3600" dirty="0" smtClean="0"/>
                  <a:t>×</a:t>
                </a:r>
                <a:r>
                  <a:rPr lang="ja-JP" altLang="en-US" sz="3600" dirty="0" smtClean="0"/>
                  <a:t>４ｘ＋３</a:t>
                </a:r>
                <a:r>
                  <a:rPr lang="en-US" altLang="ja-JP" sz="3600" dirty="0" smtClean="0"/>
                  <a:t>×</a:t>
                </a:r>
                <a:r>
                  <a:rPr lang="ja-JP" altLang="en-US" sz="3600" dirty="0" smtClean="0"/>
                  <a:t>５ｙ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kumimoji="1" lang="ja-JP" altLang="en-US" sz="3600" dirty="0"/>
                  <a:t>　</a:t>
                </a:r>
                <a:r>
                  <a:rPr kumimoji="1" lang="ja-JP" altLang="en-US" sz="3600" dirty="0" smtClean="0"/>
                  <a:t>＝１２ｘ＋</a:t>
                </a:r>
                <a:r>
                  <a:rPr kumimoji="1" lang="ja-JP" altLang="en-US" sz="3600" dirty="0" smtClean="0"/>
                  <a:t>１５ｙ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en-US" altLang="ja-JP" sz="3600" dirty="0"/>
                  <a:t>(2</a:t>
                </a:r>
                <a:r>
                  <a:rPr lang="en-US" altLang="ja-JP" sz="3600" dirty="0" smtClean="0"/>
                  <a:t>)</a:t>
                </a:r>
                <a:r>
                  <a:rPr lang="ja-JP" altLang="en-US" sz="3600" dirty="0" smtClean="0"/>
                  <a:t>　（</a:t>
                </a:r>
                <a:r>
                  <a:rPr lang="ja-JP" altLang="en-US" sz="3600" dirty="0" smtClean="0"/>
                  <a:t>２ａ－４ｂ）</a:t>
                </a:r>
                <a:r>
                  <a:rPr lang="en-US" altLang="ja-JP" sz="3600" dirty="0" smtClean="0"/>
                  <a:t>×</a:t>
                </a:r>
                <a:r>
                  <a:rPr lang="ja-JP" altLang="en-US" sz="3600" dirty="0" smtClean="0"/>
                  <a:t>（－５）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kumimoji="1" lang="ja-JP" altLang="en-US" sz="3600" dirty="0"/>
                  <a:t>　</a:t>
                </a:r>
                <a:r>
                  <a:rPr kumimoji="1" lang="ja-JP" altLang="en-US" sz="3600" dirty="0" smtClean="0"/>
                  <a:t>＝</a:t>
                </a:r>
                <a:r>
                  <a:rPr kumimoji="1" lang="ja-JP" altLang="en-US" sz="3600" dirty="0" smtClean="0"/>
                  <a:t>２ａ</a:t>
                </a:r>
                <a:r>
                  <a:rPr kumimoji="1" lang="en-US" altLang="ja-JP" sz="3600" dirty="0" smtClean="0"/>
                  <a:t>×</a:t>
                </a:r>
                <a:r>
                  <a:rPr kumimoji="1" lang="ja-JP" altLang="en-US" sz="3600" dirty="0" smtClean="0"/>
                  <a:t>（－５）＋（－</a:t>
                </a:r>
                <a:r>
                  <a:rPr kumimoji="1" lang="ja-JP" altLang="en-US" sz="3600" dirty="0" smtClean="0"/>
                  <a:t>４ｂ）</a:t>
                </a:r>
                <a:r>
                  <a:rPr kumimoji="1" lang="en-US" altLang="ja-JP" sz="3600" dirty="0" smtClean="0"/>
                  <a:t>×</a:t>
                </a:r>
                <a:r>
                  <a:rPr kumimoji="1" lang="ja-JP" altLang="en-US" sz="3600" dirty="0" smtClean="0"/>
                  <a:t>（－５）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</a:t>
                </a:r>
                <a:r>
                  <a:rPr lang="ja-JP" altLang="en-US" sz="3600" dirty="0" smtClean="0"/>
                  <a:t>－１０ａ＋２０ｂ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kumimoji="1" lang="en-US" altLang="ja-JP" sz="3600" dirty="0"/>
                  <a:t>(3</a:t>
                </a:r>
                <a:r>
                  <a:rPr kumimoji="1" lang="en-US" altLang="ja-JP" sz="3600" dirty="0" smtClean="0"/>
                  <a:t>)</a:t>
                </a:r>
                <a:r>
                  <a:rPr kumimoji="1" lang="ja-JP" altLang="en-US" sz="3600" dirty="0" smtClean="0"/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36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kumimoji="1" lang="ja-JP" altLang="en-US" sz="36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kumimoji="1" lang="ja-JP" altLang="en-US" sz="3600" dirty="0" smtClean="0"/>
                  <a:t>（９ｘ－</a:t>
                </a:r>
                <a:r>
                  <a:rPr kumimoji="1" lang="ja-JP" altLang="en-US" sz="3600" dirty="0" smtClean="0"/>
                  <a:t>６ｙ）</a:t>
                </a:r>
                <a:r>
                  <a:rPr kumimoji="1" lang="ja-JP" altLang="en-US" sz="3600" dirty="0" smtClean="0"/>
                  <a:t>＝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en-US" altLang="ja-JP" sz="3600" dirty="0" smtClean="0"/>
                  <a:t>×</a:t>
                </a:r>
                <a:r>
                  <a:rPr lang="ja-JP" altLang="en-US" sz="3600" dirty="0" smtClean="0"/>
                  <a:t>９ｘ＋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en-US" altLang="ja-JP" sz="3600" dirty="0" smtClean="0"/>
                  <a:t>×</a:t>
                </a:r>
                <a:r>
                  <a:rPr lang="ja-JP" altLang="en-US" sz="3600" dirty="0" smtClean="0"/>
                  <a:t>（－</a:t>
                </a:r>
                <a:r>
                  <a:rPr lang="ja-JP" altLang="en-US" sz="3600" dirty="0" smtClean="0"/>
                  <a:t>６ｙ）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kumimoji="1" lang="ja-JP" altLang="en-US" sz="3600" dirty="0"/>
                  <a:t>　</a:t>
                </a:r>
                <a:r>
                  <a:rPr kumimoji="1" lang="ja-JP" altLang="en-US" sz="3600" dirty="0" smtClean="0"/>
                  <a:t>　　　　　　　　  ＝６ｘ－</a:t>
                </a:r>
                <a:r>
                  <a:rPr kumimoji="1" lang="ja-JP" altLang="en-US" sz="3600" dirty="0" smtClean="0"/>
                  <a:t>４ｙ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endParaRPr kumimoji="1" lang="ja-JP" altLang="en-US" sz="3600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21" y="1052736"/>
                <a:ext cx="8737243" cy="5688632"/>
              </a:xfrm>
              <a:blipFill rotWithShape="1">
                <a:blip r:embed="rId2"/>
                <a:stretch>
                  <a:fillRect l="-2163" t="-2144" b="-27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タイトル 1"/>
          <p:cNvSpPr txBox="1">
            <a:spLocks/>
          </p:cNvSpPr>
          <p:nvPr/>
        </p:nvSpPr>
        <p:spPr>
          <a:xfrm>
            <a:off x="4139952" y="1052736"/>
            <a:ext cx="3024336" cy="1348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rgbClr val="FF0000"/>
                </a:solidFill>
              </a:rPr>
              <a:t>ｘ</a:t>
            </a:r>
            <a:r>
              <a:rPr lang="ja-JP" altLang="en-US" dirty="0" smtClean="0"/>
              <a:t>（</a:t>
            </a:r>
            <a:r>
              <a:rPr lang="ja-JP" altLang="en-US" dirty="0"/>
              <a:t>ｍ＋ｎ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＝</a:t>
            </a:r>
            <a:r>
              <a:rPr lang="ja-JP" altLang="en-US" dirty="0">
                <a:solidFill>
                  <a:srgbClr val="FF0000"/>
                </a:solidFill>
              </a:rPr>
              <a:t>ｘ</a:t>
            </a:r>
            <a:r>
              <a:rPr lang="ja-JP" altLang="en-US" dirty="0" smtClean="0"/>
              <a:t>ｍ＋</a:t>
            </a:r>
            <a:r>
              <a:rPr lang="ja-JP" altLang="en-US" dirty="0" smtClean="0">
                <a:solidFill>
                  <a:srgbClr val="FF0000"/>
                </a:solidFill>
              </a:rPr>
              <a:t>ｘ</a:t>
            </a:r>
            <a:r>
              <a:rPr lang="ja-JP" altLang="en-US" dirty="0" smtClean="0"/>
              <a:t>ｎ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486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9832" y="116632"/>
            <a:ext cx="2952328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多項式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数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14867" y="980728"/>
                <a:ext cx="4344755" cy="2592288"/>
              </a:xfrm>
            </p:spPr>
            <p:txBody>
              <a:bodyPr>
                <a:normAutofit/>
              </a:bodyPr>
              <a:lstStyle/>
              <a:p>
                <a:pPr marL="742950" indent="-742950">
                  <a:buAutoNum type="arabicParenBoth"/>
                </a:pPr>
                <a:r>
                  <a:rPr kumimoji="1" lang="ja-JP" altLang="en-US" sz="3600" dirty="0" smtClean="0"/>
                  <a:t>（１５ｘ＋３０ｙ）</a:t>
                </a:r>
                <a:r>
                  <a:rPr kumimoji="1" lang="en-US" altLang="ja-JP" sz="3600" dirty="0" smtClean="0"/>
                  <a:t>÷</a:t>
                </a:r>
                <a:r>
                  <a:rPr kumimoji="1" lang="ja-JP" altLang="en-US" sz="3600" dirty="0" smtClean="0"/>
                  <a:t>５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　</a:t>
                </a:r>
                <a:r>
                  <a:rPr kumimoji="1" lang="ja-JP" altLang="en-US" sz="3600" dirty="0" smtClean="0"/>
                  <a:t>＝</a:t>
                </a: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１５ｘ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５</m:t>
                        </m:r>
                      </m:den>
                    </m:f>
                    <m:r>
                      <a:rPr lang="ja-JP" altLang="en-US" sz="3600" b="0" i="1" smtClean="0">
                        <a:latin typeface="Cambria Math"/>
                      </a:rPr>
                      <m:t>＋</m:t>
                    </m:r>
                  </m:oMath>
                </a14:m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３０</m:t>
                        </m:r>
                        <m:r>
                          <a:rPr lang="ja-JP" altLang="en-US" sz="3600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　＝３ｘ＋</a:t>
                </a:r>
                <a:r>
                  <a:rPr lang="ja-JP" altLang="en-US" sz="3600" dirty="0" smtClean="0"/>
                  <a:t>６ｙ</a:t>
                </a:r>
                <a:endParaRPr kumimoji="1" lang="ja-JP" altLang="en-US" sz="3600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867" y="980728"/>
                <a:ext cx="4344755" cy="2592288"/>
              </a:xfrm>
              <a:blipFill rotWithShape="1">
                <a:blip r:embed="rId2"/>
                <a:stretch>
                  <a:fillRect l="-4348" t="-4706" r="-3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2"/>
              <p:cNvSpPr txBox="1">
                <a:spLocks/>
              </p:cNvSpPr>
              <p:nvPr/>
            </p:nvSpPr>
            <p:spPr>
              <a:xfrm>
                <a:off x="114867" y="3284984"/>
                <a:ext cx="4932039" cy="34563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sz="3600" dirty="0" smtClean="0"/>
                  <a:t>(3)</a:t>
                </a:r>
                <a:r>
                  <a:rPr lang="ja-JP" altLang="en-US" sz="3600" dirty="0" smtClean="0"/>
                  <a:t>　（</a:t>
                </a:r>
                <a:r>
                  <a:rPr lang="ja-JP" altLang="en-US" sz="3600" dirty="0" smtClean="0"/>
                  <a:t>１８ｘー２１ｙ）</a:t>
                </a:r>
                <a:r>
                  <a:rPr lang="en-US" altLang="ja-JP" sz="3600" dirty="0" smtClean="0"/>
                  <a:t>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＝（１８ｘ－</a:t>
                </a:r>
                <a:r>
                  <a:rPr lang="ja-JP" altLang="en-US" sz="3600" dirty="0" smtClean="0"/>
                  <a:t>２１ｙ）</a:t>
                </a:r>
                <a:r>
                  <a:rPr lang="en-US" altLang="ja-JP" sz="3600" dirty="0" smtClean="0"/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</a:t>
                </a:r>
                <a:r>
                  <a:rPr lang="ja-JP" altLang="en-US" dirty="0" smtClean="0"/>
                  <a:t>１８ｘ</a:t>
                </a:r>
                <a:r>
                  <a:rPr lang="en-US" altLang="ja-JP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i="1" smtClean="0">
                        <a:latin typeface="Cambria Math"/>
                      </a:rPr>
                      <m:t>＋</m:t>
                    </m:r>
                  </m:oMath>
                </a14:m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－</a:t>
                </a:r>
                <a:r>
                  <a:rPr lang="en-US" altLang="ja-JP" dirty="0" smtClean="0"/>
                  <a:t>21</a:t>
                </a:r>
                <a:r>
                  <a:rPr lang="ja-JP" altLang="en-US" dirty="0" err="1" smtClean="0"/>
                  <a:t>ｙ</a:t>
                </a:r>
                <a:r>
                  <a:rPr lang="en-US" altLang="ja-JP" dirty="0" smtClean="0"/>
                  <a:t>) </a:t>
                </a:r>
                <a:r>
                  <a:rPr lang="en-US" altLang="ja-JP" dirty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lang="en-US" altLang="ja-JP" sz="36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＝１２ｘ－</a:t>
                </a:r>
                <a:r>
                  <a:rPr lang="ja-JP" altLang="en-US" sz="3600" dirty="0" smtClean="0"/>
                  <a:t>１４ｙ</a:t>
                </a:r>
                <a:endParaRPr lang="ja-JP" altLang="en-US" sz="3600" dirty="0"/>
              </a:p>
            </p:txBody>
          </p:sp>
        </mc:Choice>
        <mc:Fallback>
          <p:sp>
            <p:nvSpPr>
              <p:cNvPr id="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67" y="3284984"/>
                <a:ext cx="4932039" cy="3456384"/>
              </a:xfrm>
              <a:prstGeom prst="rect">
                <a:avLst/>
              </a:prstGeom>
              <a:blipFill rotWithShape="1">
                <a:blip r:embed="rId3"/>
                <a:stretch>
                  <a:fillRect l="-3832" b="-107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コンテンツ プレースホルダー 2"/>
              <p:cNvSpPr txBox="1">
                <a:spLocks/>
              </p:cNvSpPr>
              <p:nvPr/>
            </p:nvSpPr>
            <p:spPr>
              <a:xfrm>
                <a:off x="4572000" y="947107"/>
                <a:ext cx="4716016" cy="33123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sz="3600" dirty="0" smtClean="0"/>
                  <a:t>(2)</a:t>
                </a:r>
                <a:r>
                  <a:rPr lang="ja-JP" altLang="en-US" sz="3600" dirty="0"/>
                  <a:t> </a:t>
                </a:r>
                <a:r>
                  <a:rPr lang="ja-JP" altLang="en-US" sz="3600" dirty="0" smtClean="0"/>
                  <a:t>（６ｘ－９ｙ）</a:t>
                </a:r>
                <a:r>
                  <a:rPr lang="en-US" altLang="ja-JP" sz="3600" dirty="0" smtClean="0"/>
                  <a:t>÷</a:t>
                </a:r>
                <a:r>
                  <a:rPr lang="ja-JP" altLang="en-US" sz="3600" dirty="0" smtClean="0"/>
                  <a:t>（－３）</a:t>
                </a:r>
                <a:endParaRPr lang="en-US" altLang="ja-JP" sz="36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　＝</a:t>
                </a: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６</m:t>
                        </m:r>
                        <m:r>
                          <a:rPr lang="ja-JP" altLang="en-US" sz="3600" i="1">
                            <a:latin typeface="Cambria Math"/>
                          </a:rPr>
                          <m:t>ｘ</m:t>
                        </m:r>
                      </m:num>
                      <m:den>
                        <m:r>
                          <a:rPr lang="ja-JP" altLang="en-US" sz="3600" i="1" smtClean="0">
                            <a:latin typeface="Cambria Math"/>
                          </a:rPr>
                          <m:t>－３</m:t>
                        </m:r>
                      </m:den>
                    </m:f>
                    <m:r>
                      <a:rPr lang="ja-JP" altLang="en-US" sz="3600" b="0" i="1" smtClean="0">
                        <a:latin typeface="Cambria Math"/>
                      </a:rPr>
                      <m:t>ー</m:t>
                    </m:r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９</m:t>
                        </m:r>
                        <m:r>
                          <a:rPr lang="ja-JP" altLang="en-US" sz="360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ja-JP" altLang="en-US" sz="3600" i="1" smtClean="0">
                            <a:latin typeface="Cambria Math"/>
                          </a:rPr>
                          <m:t>－３</m:t>
                        </m:r>
                      </m:den>
                    </m:f>
                  </m:oMath>
                </a14:m>
                <a:endParaRPr lang="en-US" altLang="ja-JP" sz="36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　</a:t>
                </a:r>
                <a:r>
                  <a:rPr lang="ja-JP" altLang="en-US" sz="3600" dirty="0" smtClean="0"/>
                  <a:t>＝－２ｘー（－３ｙ）</a:t>
                </a:r>
                <a:endParaRPr lang="en-US" altLang="ja-JP" sz="36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　＝－２ｘ＋３ｙ</a:t>
                </a:r>
                <a:endParaRPr lang="ja-JP" altLang="en-US" sz="3600" dirty="0"/>
              </a:p>
            </p:txBody>
          </p:sp>
        </mc:Choice>
        <mc:Fallback>
          <p:sp>
            <p:nvSpPr>
              <p:cNvPr id="6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947107"/>
                <a:ext cx="4716016" cy="3312368"/>
              </a:xfrm>
              <a:prstGeom prst="rect">
                <a:avLst/>
              </a:prstGeom>
              <a:blipFill rotWithShape="1">
                <a:blip r:embed="rId4"/>
                <a:stretch>
                  <a:fillRect l="-3876" t="-36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877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6048672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数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多項式、多項式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数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2"/>
              <p:cNvSpPr txBox="1">
                <a:spLocks/>
              </p:cNvSpPr>
              <p:nvPr/>
            </p:nvSpPr>
            <p:spPr>
              <a:xfrm>
                <a:off x="0" y="836712"/>
                <a:ext cx="9144000" cy="5976664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dirty="0" smtClean="0"/>
                  <a:t>問１　次の計算をしなさい。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</a:t>
                </a:r>
                <a:r>
                  <a:rPr lang="en-US" altLang="ja-JP" dirty="0" smtClean="0"/>
                  <a:t>(1)</a:t>
                </a:r>
                <a:r>
                  <a:rPr lang="ja-JP" altLang="en-US" dirty="0" smtClean="0"/>
                  <a:t>　</a:t>
                </a:r>
                <a:r>
                  <a:rPr lang="ja-JP" altLang="en-US" dirty="0" smtClean="0"/>
                  <a:t>－３（ｘ－２ｙ）</a:t>
                </a:r>
                <a:r>
                  <a:rPr lang="ja-JP" altLang="en-US" dirty="0" smtClean="0"/>
                  <a:t>　　　　　</a:t>
                </a:r>
                <a:r>
                  <a:rPr lang="en-US" altLang="ja-JP" dirty="0" smtClean="0"/>
                  <a:t>(2)</a:t>
                </a:r>
                <a:r>
                  <a:rPr lang="ja-JP" altLang="en-US" dirty="0" smtClean="0"/>
                  <a:t>　</a:t>
                </a:r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/>
                      </a:rPr>
                      <m:t>（</m:t>
                    </m:r>
                    <m:r>
                      <a:rPr lang="ja-JP" altLang="en-US" i="1" dirty="0" smtClean="0">
                        <a:latin typeface="Cambria Math"/>
                      </a:rPr>
                      <m:t>４</m:t>
                    </m:r>
                    <m:r>
                      <a:rPr lang="ja-JP" altLang="en-US" b="0" i="1" dirty="0" smtClean="0">
                        <a:latin typeface="Cambria Math"/>
                      </a:rPr>
                      <m:t>𝑎</m:t>
                    </m:r>
                    <m:r>
                      <a:rPr lang="ja-JP" altLang="en-US" b="0" i="1" dirty="0" smtClean="0">
                        <a:latin typeface="Cambria Math"/>
                      </a:rPr>
                      <m:t>ー</m:t>
                    </m:r>
                  </m:oMath>
                </a14:m>
                <a:r>
                  <a:rPr lang="ja-JP" altLang="en-US" dirty="0" smtClean="0"/>
                  <a:t>６ｂ</a:t>
                </a:r>
                <a:r>
                  <a:rPr lang="ja-JP" altLang="en-US" dirty="0"/>
                  <a:t>）</a:t>
                </a:r>
                <a:r>
                  <a:rPr lang="en-US" altLang="ja-JP" dirty="0"/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en-US" altLang="ja-JP" dirty="0" smtClean="0"/>
                  <a:t>(3)</a:t>
                </a:r>
                <a:r>
                  <a:rPr lang="ja-JP" altLang="en-US" dirty="0"/>
                  <a:t>　</a:t>
                </a:r>
                <a:r>
                  <a:rPr lang="ja-JP" altLang="en-US" dirty="0" smtClean="0"/>
                  <a:t>（－８ｘ＋６ｙ）</a:t>
                </a:r>
                <a:r>
                  <a:rPr lang="en-US" altLang="ja-JP" dirty="0"/>
                  <a:t>÷</a:t>
                </a:r>
                <a:r>
                  <a:rPr lang="ja-JP" altLang="en-US" dirty="0"/>
                  <a:t>２　　　</a:t>
                </a:r>
                <a:r>
                  <a:rPr lang="en-US" altLang="ja-JP" dirty="0" smtClean="0"/>
                  <a:t>(4)</a:t>
                </a:r>
                <a:r>
                  <a:rPr lang="ja-JP" altLang="en-US" dirty="0"/>
                  <a:t>　</a:t>
                </a:r>
                <a:r>
                  <a:rPr lang="ja-JP" altLang="en-US" dirty="0" smtClean="0"/>
                  <a:t>（５ａ－１５ｂ）</a:t>
                </a:r>
                <a:r>
                  <a:rPr lang="en-US" altLang="ja-JP" dirty="0"/>
                  <a:t>÷</a:t>
                </a:r>
                <a:r>
                  <a:rPr lang="ja-JP" altLang="en-US" dirty="0"/>
                  <a:t>（－３）　</a:t>
                </a: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/>
              </a:p>
            </p:txBody>
          </p:sp>
        </mc:Choice>
        <mc:Fallback>
          <p:sp>
            <p:nvSpPr>
              <p:cNvPr id="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6712"/>
                <a:ext cx="9144000" cy="5976664"/>
              </a:xfrm>
              <a:prstGeom prst="rect">
                <a:avLst/>
              </a:prstGeom>
              <a:blipFill rotWithShape="1">
                <a:blip r:embed="rId3"/>
                <a:stretch>
                  <a:fillRect l="-1667" t="-18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123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51720" y="116632"/>
            <a:ext cx="5256584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かっこがある式の計算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78372"/>
            <a:ext cx="8737243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　　３（２ｘ</a:t>
            </a:r>
            <a:r>
              <a:rPr kumimoji="1" lang="ja-JP" altLang="en-US" sz="4000" dirty="0" smtClean="0"/>
              <a:t>＋ｙ）</a:t>
            </a:r>
            <a:r>
              <a:rPr lang="ja-JP" altLang="en-US" sz="4000" dirty="0"/>
              <a:t>＋</a:t>
            </a:r>
            <a:r>
              <a:rPr lang="ja-JP" altLang="en-US" sz="4000" dirty="0" smtClean="0"/>
              <a:t>４</a:t>
            </a:r>
            <a:r>
              <a:rPr lang="ja-JP" altLang="en-US" sz="4000" dirty="0" smtClean="0"/>
              <a:t>（ｘ－</a:t>
            </a:r>
            <a:r>
              <a:rPr lang="ja-JP" altLang="en-US" sz="4000" dirty="0" smtClean="0"/>
              <a:t>７ｙ）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000" dirty="0"/>
              <a:t>　</a:t>
            </a:r>
            <a:r>
              <a:rPr lang="ja-JP" altLang="en-US" sz="4000" dirty="0" smtClean="0"/>
              <a:t>＝６ｘ＋</a:t>
            </a:r>
            <a:r>
              <a:rPr lang="ja-JP" altLang="en-US" sz="4000" dirty="0" smtClean="0"/>
              <a:t>３ｙ＋４ｘー２８ｙ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/>
              <a:t>　</a:t>
            </a:r>
            <a:r>
              <a:rPr kumimoji="1" lang="ja-JP" altLang="en-US" sz="4000" dirty="0" smtClean="0"/>
              <a:t>＝１０ｘ－２５ｙ</a:t>
            </a:r>
            <a:endParaRPr kumimoji="1" lang="en-US" altLang="ja-JP" sz="4000" dirty="0" smtClean="0"/>
          </a:p>
          <a:p>
            <a:pPr marL="0" indent="0">
              <a:buNone/>
            </a:pP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/>
              <a:t>　</a:t>
            </a:r>
            <a:r>
              <a:rPr lang="ja-JP" altLang="en-US" sz="4000" dirty="0" smtClean="0"/>
              <a:t>　５（ｘ＋３ｙ）－３（２ｘ－５ｙ＋１）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/>
              <a:t>　</a:t>
            </a:r>
            <a:r>
              <a:rPr kumimoji="1" lang="ja-JP" altLang="en-US" sz="4000" dirty="0" smtClean="0"/>
              <a:t>＝５ｘ＋１５ｙ－６ｘ＋１５ｙ－３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000" dirty="0"/>
              <a:t>　</a:t>
            </a:r>
            <a:r>
              <a:rPr lang="ja-JP" altLang="en-US" sz="4000" dirty="0" smtClean="0"/>
              <a:t>＝５ｘ－６ｘ＋１５ｙ＋１５ｙ－３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/>
              <a:t>　</a:t>
            </a:r>
            <a:r>
              <a:rPr kumimoji="1" lang="ja-JP" altLang="en-US" sz="4000" dirty="0" smtClean="0"/>
              <a:t>＝</a:t>
            </a:r>
            <a:r>
              <a:rPr kumimoji="1" lang="ja-JP" altLang="en-US" sz="4000" dirty="0" err="1" smtClean="0"/>
              <a:t>ー</a:t>
            </a:r>
            <a:r>
              <a:rPr kumimoji="1" lang="ja-JP" altLang="en-US" sz="4000" dirty="0" smtClean="0"/>
              <a:t>ｘ＋３０ｙ－３</a:t>
            </a:r>
            <a:endParaRPr kumimoji="1" lang="en-US" altLang="ja-JP" sz="4000" dirty="0" smtClean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940152" y="980728"/>
            <a:ext cx="3024336" cy="1348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rgbClr val="FF0000"/>
                </a:solidFill>
              </a:rPr>
              <a:t>ｘ</a:t>
            </a:r>
            <a:r>
              <a:rPr lang="ja-JP" altLang="en-US" dirty="0" smtClean="0"/>
              <a:t>（</a:t>
            </a:r>
            <a:r>
              <a:rPr lang="ja-JP" altLang="en-US" dirty="0"/>
              <a:t>ｍ＋ｎ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＝</a:t>
            </a:r>
            <a:r>
              <a:rPr lang="ja-JP" altLang="en-US" dirty="0">
                <a:solidFill>
                  <a:srgbClr val="FF0000"/>
                </a:solidFill>
              </a:rPr>
              <a:t>ｘ</a:t>
            </a:r>
            <a:r>
              <a:rPr lang="ja-JP" altLang="en-US" dirty="0" smtClean="0"/>
              <a:t>ｍ＋</a:t>
            </a:r>
            <a:r>
              <a:rPr lang="ja-JP" altLang="en-US" dirty="0" smtClean="0">
                <a:solidFill>
                  <a:srgbClr val="FF0000"/>
                </a:solidFill>
              </a:rPr>
              <a:t>ｘ</a:t>
            </a:r>
            <a:r>
              <a:rPr lang="ja-JP" altLang="en-US" dirty="0" smtClean="0"/>
              <a:t>ｎ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857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23728" y="116632"/>
            <a:ext cx="5328592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かっこがある式の計算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2"/>
              <p:cNvSpPr txBox="1">
                <a:spLocks/>
              </p:cNvSpPr>
              <p:nvPr/>
            </p:nvSpPr>
            <p:spPr>
              <a:xfrm>
                <a:off x="0" y="908720"/>
                <a:ext cx="9144000" cy="5949280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2800" dirty="0" smtClean="0"/>
                  <a:t>問２</a:t>
                </a:r>
                <a:r>
                  <a:rPr lang="ja-JP" altLang="en-US" sz="2800" dirty="0" smtClean="0"/>
                  <a:t>　</a:t>
                </a:r>
                <a:r>
                  <a:rPr lang="ja-JP" altLang="en-US" sz="2800" dirty="0" smtClean="0"/>
                  <a:t>次の計算をしなさい。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en-US" altLang="ja-JP" sz="2800" dirty="0" smtClean="0"/>
                  <a:t>(</a:t>
                </a:r>
                <a:r>
                  <a:rPr lang="en-US" altLang="ja-JP" sz="2800" dirty="0" smtClean="0"/>
                  <a:t>1)</a:t>
                </a:r>
                <a:r>
                  <a:rPr lang="ja-JP" altLang="en-US" sz="2800" dirty="0" smtClean="0"/>
                  <a:t>　</a:t>
                </a:r>
                <a:r>
                  <a:rPr lang="ja-JP" altLang="en-US" sz="2800" dirty="0" smtClean="0"/>
                  <a:t>２（３ｘーｙ）＋３（ｘ＋２ｙ）</a:t>
                </a:r>
                <a:r>
                  <a:rPr lang="ja-JP" altLang="en-US" sz="2800" dirty="0" smtClean="0"/>
                  <a:t>　 </a:t>
                </a:r>
                <a:r>
                  <a:rPr lang="en-US" altLang="ja-JP" sz="2800" dirty="0" smtClean="0"/>
                  <a:t>(</a:t>
                </a:r>
                <a:r>
                  <a:rPr lang="en-US" altLang="ja-JP" sz="2800" dirty="0" smtClean="0"/>
                  <a:t>2)</a:t>
                </a:r>
                <a:r>
                  <a:rPr lang="ja-JP" altLang="en-US" sz="2800" dirty="0" smtClean="0"/>
                  <a:t>　</a:t>
                </a:r>
                <a:r>
                  <a:rPr lang="ja-JP" altLang="en-US" sz="2800" dirty="0" smtClean="0"/>
                  <a:t>３（５ａーｂ）－２（２ａ－２ｂ）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endParaRPr lang="en-US" altLang="ja-JP" sz="2800" dirty="0" smtClean="0"/>
              </a:p>
              <a:p>
                <a:pPr marL="0" indent="0">
                  <a:buNone/>
                </a:pP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lang="en-US" altLang="ja-JP" sz="2800" dirty="0" smtClean="0"/>
                  <a:t>(3)</a:t>
                </a:r>
                <a:r>
                  <a:rPr lang="ja-JP" altLang="en-US" sz="2800" dirty="0" smtClean="0"/>
                  <a:t>　</a:t>
                </a:r>
                <a:r>
                  <a:rPr lang="ja-JP" altLang="en-US" sz="2800" dirty="0" smtClean="0"/>
                  <a:t>４（ａ＋１）＋２（２ａ＋ｂ－３）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endParaRPr lang="en-US" altLang="ja-JP" sz="2400" dirty="0" smtClean="0"/>
              </a:p>
              <a:p>
                <a:pPr marL="0" indent="0">
                  <a:buNone/>
                </a:pPr>
                <a:endParaRPr lang="en-US" altLang="ja-JP" sz="2400" dirty="0" smtClean="0"/>
              </a:p>
              <a:p>
                <a:pPr marL="0" indent="0">
                  <a:buNone/>
                </a:pPr>
                <a:endParaRPr lang="en-US" altLang="ja-JP" sz="2000" dirty="0"/>
              </a:p>
              <a:p>
                <a:pPr marL="0" indent="0">
                  <a:buNone/>
                </a:pPr>
                <a:r>
                  <a:rPr lang="en-US" altLang="ja-JP" sz="2800" dirty="0" smtClean="0"/>
                  <a:t>(</a:t>
                </a:r>
                <a:r>
                  <a:rPr lang="en-US" altLang="ja-JP" sz="2800" dirty="0"/>
                  <a:t>4</a:t>
                </a:r>
                <a:r>
                  <a:rPr lang="en-US" altLang="ja-JP" sz="2800" dirty="0" smtClean="0"/>
                  <a:t>)</a:t>
                </a:r>
                <a:r>
                  <a:rPr lang="ja-JP" altLang="en-US" sz="2800" dirty="0" smtClean="0"/>
                  <a:t>　</a:t>
                </a:r>
                <a:r>
                  <a:rPr lang="ja-JP" altLang="en-US" sz="2800" dirty="0" smtClean="0"/>
                  <a:t>６（４ｘ＋ｙ－２）－７（ｘ－２ｙ＋１）</a:t>
                </a:r>
                <a14:m>
                  <m:oMath xmlns:m="http://schemas.openxmlformats.org/officeDocument/2006/math">
                    <m:r>
                      <a:rPr lang="ja-JP" altLang="en-US" sz="28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 smtClean="0"/>
                  <a:t>　　</a:t>
                </a:r>
                <a:endParaRPr lang="ja-JP" altLang="en-US" sz="2800" dirty="0"/>
              </a:p>
            </p:txBody>
          </p:sp>
        </mc:Choice>
        <mc:Fallback>
          <p:sp>
            <p:nvSpPr>
              <p:cNvPr id="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8720"/>
                <a:ext cx="9144000" cy="5949280"/>
              </a:xfrm>
              <a:prstGeom prst="rect">
                <a:avLst/>
              </a:prstGeom>
              <a:blipFill rotWithShape="1">
                <a:blip r:embed="rId2"/>
                <a:stretch>
                  <a:fillRect l="-1333" t="-1434" r="-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662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51720" y="116632"/>
            <a:ext cx="504056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分数をふくむ式の計算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052736"/>
                <a:ext cx="4248472" cy="496855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/>
                  <a:t>（</a:t>
                </a:r>
                <a:r>
                  <a:rPr lang="ja-JP" altLang="en-US" dirty="0" smtClean="0"/>
                  <a:t>２ｘ＋ｙ）</a:t>
                </a:r>
                <a:r>
                  <a:rPr lang="ja-JP" altLang="en-US" dirty="0"/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（ｘ－５ｙ）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＝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/>
                  <a:t>ｘ＋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 smtClean="0"/>
                  <a:t>ｙ</a:t>
                </a:r>
                <a:r>
                  <a:rPr lang="ja-JP" altLang="en-US" dirty="0"/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ｘ＋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ｙ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/>
                  <a:t>ｘ</a:t>
                </a:r>
                <a:r>
                  <a:rPr lang="ja-JP" altLang="en-US" dirty="0"/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/>
                  <a:t>ｘ＋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 smtClean="0"/>
                  <a:t>ｙ＋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/>
                  <a:t>ｙ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dirty="0"/>
                  <a:t>ｘ－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/>
                  <a:t>ｘ＋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dirty="0"/>
                  <a:t>ｙ＋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ｙ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dirty="0" smtClean="0"/>
                  <a:t>ｘ＋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７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ｙ</a:t>
                </a:r>
                <a:endParaRPr lang="en-US" altLang="ja-JP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052736"/>
                <a:ext cx="4248472" cy="4968552"/>
              </a:xfrm>
              <a:blipFill rotWithShape="1">
                <a:blip r:embed="rId2"/>
                <a:stretch>
                  <a:fillRect l="-3730" r="-3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コンテンツ プレースホルダー 2"/>
              <p:cNvSpPr txBox="1">
                <a:spLocks/>
              </p:cNvSpPr>
              <p:nvPr/>
            </p:nvSpPr>
            <p:spPr>
              <a:xfrm>
                <a:off x="4572000" y="1052736"/>
                <a:ext cx="4464496" cy="568863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/>
                  <a:t>（</a:t>
                </a:r>
                <a:r>
                  <a:rPr lang="ja-JP" altLang="en-US" dirty="0" smtClean="0"/>
                  <a:t>２ｘ＋ｙ）</a:t>
                </a:r>
                <a:r>
                  <a:rPr lang="ja-JP" altLang="en-US" dirty="0"/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（ｘ－５ｙ）</a:t>
                </a:r>
                <a:endParaRPr lang="en-US" altLang="ja-JP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dirty="0" smtClean="0"/>
                  <a:t>＝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 smtClean="0">
                            <a:latin typeface="Cambria Math"/>
                          </a:rPr>
                          <m:t>２</m:t>
                        </m:r>
                        <m:r>
                          <a:rPr lang="ja-JP" altLang="en-US" i="1">
                            <a:latin typeface="Cambria Math"/>
                          </a:rPr>
                          <m:t>ｘ＋ｙ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/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 smtClean="0">
                            <a:latin typeface="Cambria Math"/>
                          </a:rPr>
                          <m:t>ｘ－５ｙ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２（</m:t>
                        </m:r>
                        <m:r>
                          <a:rPr lang="ja-JP" altLang="en-US" i="1">
                            <a:latin typeface="Cambria Math"/>
                          </a:rPr>
                          <m:t>２</m:t>
                        </m:r>
                        <m:r>
                          <a:rPr lang="ja-JP" altLang="en-US" i="1">
                            <a:latin typeface="Cambria Math"/>
                          </a:rPr>
                          <m:t>ｘ＋ｙ</m:t>
                        </m:r>
                        <m:r>
                          <a:rPr lang="ja-JP" altLang="en-US" b="0" i="1" smtClean="0">
                            <a:latin typeface="Cambria Math"/>
                          </a:rPr>
                          <m:t>）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dirty="0"/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ｘ－５ｙ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endParaRPr lang="en-US" altLang="ja-JP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２（２ｘ＋ｙ</m:t>
                        </m:r>
                        <m:r>
                          <a:rPr lang="ja-JP" altLang="en-US" i="1">
                            <a:latin typeface="Cambria Math"/>
                          </a:rPr>
                          <m:t>）</m:t>
                        </m:r>
                        <m:r>
                          <a:rPr lang="ja-JP" altLang="en-US" i="1" smtClean="0">
                            <a:latin typeface="Cambria Math"/>
                          </a:rPr>
                          <m:t>－（ｘ－５ｙ）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＝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４</m:t>
                        </m:r>
                        <m:r>
                          <a:rPr lang="ja-JP" altLang="en-US" i="1">
                            <a:latin typeface="Cambria Math"/>
                          </a:rPr>
                          <m:t>ｘ＋</m:t>
                        </m:r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  <m:r>
                          <a:rPr lang="ja-JP" altLang="en-US" i="1">
                            <a:latin typeface="Cambria Math"/>
                          </a:rPr>
                          <m:t>ｙ</m:t>
                        </m:r>
                        <m:r>
                          <a:rPr lang="ja-JP" altLang="en-US" i="1">
                            <a:latin typeface="Cambria Math"/>
                          </a:rPr>
                          <m:t>－ｘ</m:t>
                        </m:r>
                        <m:r>
                          <a:rPr lang="ja-JP" altLang="en-US" b="0" i="1" smtClean="0">
                            <a:latin typeface="Cambria Math"/>
                          </a:rPr>
                          <m:t>＋</m:t>
                        </m:r>
                        <m:r>
                          <a:rPr lang="ja-JP" altLang="en-US" i="1">
                            <a:latin typeface="Cambria Math"/>
                          </a:rPr>
                          <m:t>５ｙ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  <m:r>
                          <a:rPr lang="ja-JP" altLang="en-US" i="1">
                            <a:latin typeface="Cambria Math"/>
                          </a:rPr>
                          <m:t>ｘ</m:t>
                        </m:r>
                        <m:r>
                          <a:rPr lang="ja-JP" altLang="en-US" i="1">
                            <a:latin typeface="Cambria Math"/>
                          </a:rPr>
                          <m:t>＋７</m:t>
                        </m:r>
                        <m:r>
                          <a:rPr lang="ja-JP" altLang="en-US" i="1">
                            <a:latin typeface="Cambria Math"/>
                          </a:rPr>
                          <m:t>ｙ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endParaRPr lang="en-US" altLang="ja-JP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dirty="0" smtClean="0"/>
              </a:p>
            </p:txBody>
          </p:sp>
        </mc:Choice>
        <mc:Fallback>
          <p:sp>
            <p:nvSpPr>
              <p:cNvPr id="7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52736"/>
                <a:ext cx="4464496" cy="5688632"/>
              </a:xfrm>
              <a:prstGeom prst="rect">
                <a:avLst/>
              </a:prstGeom>
              <a:blipFill rotWithShape="1">
                <a:blip r:embed="rId3"/>
                <a:stretch>
                  <a:fillRect l="-3415" b="-1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129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51720" y="116632"/>
            <a:ext cx="5256584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分数をふくむ式の計算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980728"/>
                <a:ext cx="8856984" cy="496855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ja-JP" altLang="en-US" dirty="0" smtClean="0">
                    <a:latin typeface="+mn-ea"/>
                  </a:rPr>
                  <a:t>問３　次の計算をしなさい。</a:t>
                </a:r>
                <a:endParaRPr lang="en-US" altLang="ja-JP" dirty="0" smtClean="0">
                  <a:latin typeface="+mn-ea"/>
                </a:endParaRPr>
              </a:p>
              <a:p>
                <a:pPr marL="0" indent="0">
                  <a:buNone/>
                </a:pPr>
                <a:r>
                  <a:rPr lang="ja-JP" altLang="en-US" dirty="0" smtClean="0"/>
                  <a:t>（</a:t>
                </a:r>
                <a:r>
                  <a:rPr lang="en-US" altLang="ja-JP" dirty="0" smtClean="0"/>
                  <a:t>1</a:t>
                </a:r>
                <a:r>
                  <a:rPr lang="ja-JP" altLang="en-US" dirty="0" smtClean="0"/>
                  <a:t>）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latin typeface="Cambria Math"/>
                      </a:rPr>
                      <m:t>　</m:t>
                    </m:r>
                    <m:f>
                      <m:fPr>
                        <m:ctrlPr>
                          <a:rPr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 smtClean="0"/>
                  <a:t>ｘ＋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５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（－ｘ＋２ｙ）　　（</a:t>
                </a:r>
                <a:r>
                  <a:rPr lang="en-US" altLang="ja-JP" dirty="0" smtClean="0"/>
                  <a:t>2</a:t>
                </a:r>
                <a:r>
                  <a:rPr lang="ja-JP" altLang="en-US" dirty="0" smtClean="0"/>
                  <a:t>）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７ａ</m:t>
                        </m:r>
                        <m:r>
                          <a:rPr lang="ja-JP" altLang="en-US" i="1">
                            <a:latin typeface="Cambria Math"/>
                          </a:rPr>
                          <m:t>－３ｂ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dirty="0"/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ａ－ｂ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dirty="0" smtClean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980728"/>
                <a:ext cx="8856984" cy="4968552"/>
              </a:xfrm>
              <a:blipFill rotWithShape="1">
                <a:blip r:embed="rId2"/>
                <a:stretch>
                  <a:fillRect l="-1789" t="-15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700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文字が２つ以上ある場合の式の値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841789"/>
                <a:ext cx="8784976" cy="60486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ｘ＝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、ｙ＝－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のとき、次の式の値を求めなさい。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（３ｘ＋５ｙ）－（７ｘ＋２ｙ）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＝３ｘ＋５ｙ－７ｘ－２ｙ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＝－４ｘ＋３ｙ</a:t>
                </a:r>
                <a:endParaRPr lang="en-US" altLang="ja-JP" dirty="0" smtClean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－４ｘ＋３ｙ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＝－４</a:t>
                </a:r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（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kumimoji="1" lang="ja-JP" altLang="en-US" dirty="0" smtClean="0"/>
                  <a:t>）＋３</a:t>
                </a:r>
                <a:r>
                  <a:rPr kumimoji="1" lang="en-US" altLang="ja-JP" dirty="0" smtClean="0"/>
                  <a:t>×</a:t>
                </a:r>
                <a:r>
                  <a:rPr lang="ja-JP" altLang="en-US" dirty="0"/>
                  <a:t> </a:t>
                </a:r>
                <a:r>
                  <a:rPr lang="ja-JP" altLang="en-US" dirty="0" smtClean="0"/>
                  <a:t>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）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＝－２－１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＝－３</a:t>
                </a:r>
                <a:r>
                  <a:rPr kumimoji="1" lang="ja-JP" altLang="en-US" dirty="0"/>
                  <a:t>　</a:t>
                </a:r>
                <a:r>
                  <a:rPr kumimoji="1" lang="ja-JP" altLang="en-US" dirty="0" smtClean="0"/>
                  <a:t>　　　　　　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841789"/>
                <a:ext cx="8784976" cy="6048672"/>
              </a:xfrm>
              <a:blipFill rotWithShape="1">
                <a:blip r:embed="rId2"/>
                <a:stretch>
                  <a:fillRect l="-1735" b="-5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4427984" y="1712214"/>
            <a:ext cx="451918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この式を簡単にしてから代入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7984" y="2924944"/>
            <a:ext cx="3207929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この式の</a:t>
            </a:r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、</a:t>
            </a:r>
            <a:r>
              <a:rPr kumimoji="1" lang="ja-JP" altLang="en-US" sz="2800" dirty="0" err="1" smtClean="0"/>
              <a:t>ｙ</a:t>
            </a:r>
            <a:r>
              <a:rPr kumimoji="1" lang="ja-JP" altLang="en-US" sz="2800" dirty="0" smtClean="0"/>
              <a:t>に代入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2116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3482</TotalTime>
  <Words>479</Words>
  <Application>Microsoft Office PowerPoint</Application>
  <PresentationFormat>画面に合わせる (4:3)</PresentationFormat>
  <Paragraphs>88</Paragraphs>
  <Slides>10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いろいろな多項式の計算</vt:lpstr>
      <vt:lpstr>数×多項式</vt:lpstr>
      <vt:lpstr>多項式÷数</vt:lpstr>
      <vt:lpstr>数×多項式、多項式÷数</vt:lpstr>
      <vt:lpstr>かっこがある式の計算</vt:lpstr>
      <vt:lpstr>かっこがある式の計算</vt:lpstr>
      <vt:lpstr>分数をふくむ式の計算</vt:lpstr>
      <vt:lpstr>分数をふくむ式の計算</vt:lpstr>
      <vt:lpstr>文字が２つ以上ある場合の式の値</vt:lpstr>
      <vt:lpstr>文字が２つ以上ある場合の式の値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２章　文字の式 文字を使った式</dc:title>
  <dc:creator>teacher</dc:creator>
  <cp:lastModifiedBy>kajukun</cp:lastModifiedBy>
  <cp:revision>138</cp:revision>
  <dcterms:created xsi:type="dcterms:W3CDTF">2014-05-29T02:46:17Z</dcterms:created>
  <dcterms:modified xsi:type="dcterms:W3CDTF">2015-04-19T05:05:09Z</dcterms:modified>
</cp:coreProperties>
</file>