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1" r:id="rId2"/>
    <p:sldId id="300" r:id="rId3"/>
    <p:sldId id="311" r:id="rId4"/>
    <p:sldId id="303" r:id="rId5"/>
    <p:sldId id="312" r:id="rId6"/>
    <p:sldId id="31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kumimoji="1" lang="ja-JP" altLang="en-US" sz="6000" dirty="0" smtClean="0"/>
              <a:t>単項式の乗法・除法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223224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000" dirty="0" smtClean="0"/>
              <a:t>ねらい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単項式の乗法・除法の</a:t>
            </a:r>
            <a:r>
              <a:rPr kumimoji="1" lang="ja-JP" altLang="en-US" sz="4000" dirty="0" smtClean="0"/>
              <a:t>計算のしかたを理解し、その計算ができる</a:t>
            </a:r>
            <a:r>
              <a:rPr kumimoji="1" lang="ja-JP" altLang="en-US" sz="4000" dirty="0" smtClean="0"/>
              <a:t>。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5491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12368" cy="725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単項式</a:t>
            </a:r>
            <a:r>
              <a:rPr lang="ja-JP" altLang="en-US" dirty="0" smtClean="0"/>
              <a:t>の</a:t>
            </a:r>
            <a:r>
              <a:rPr lang="ja-JP" altLang="en-US" dirty="0"/>
              <a:t>乗法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05593"/>
            <a:ext cx="4499992" cy="1991359"/>
          </a:xfrm>
        </p:spPr>
        <p:txBody>
          <a:bodyPr>
            <a:normAutofit/>
          </a:bodyPr>
          <a:lstStyle/>
          <a:p>
            <a:pPr marL="914400" indent="-914400">
              <a:buAutoNum type="arabicParenBoth"/>
            </a:pPr>
            <a:r>
              <a:rPr kumimoji="1" lang="ja-JP" altLang="en-US" sz="3600" dirty="0" smtClean="0"/>
              <a:t>２ｘ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（－５ｙ）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＝２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（－５）</a:t>
            </a:r>
            <a:r>
              <a:rPr lang="en-US" altLang="ja-JP" sz="3600" dirty="0"/>
              <a:t>×</a:t>
            </a:r>
            <a:r>
              <a:rPr lang="ja-JP" altLang="en-US" sz="3600" dirty="0" err="1" smtClean="0"/>
              <a:t>ｘ</a:t>
            </a:r>
            <a:r>
              <a:rPr lang="en-US" altLang="ja-JP" sz="3600" dirty="0" smtClean="0"/>
              <a:t>×</a:t>
            </a:r>
            <a:r>
              <a:rPr lang="ja-JP" altLang="en-US" sz="3600" dirty="0" err="1" smtClean="0"/>
              <a:t>ｙ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＝－１０ｘｙ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0" y="995713"/>
            <a:ext cx="4536504" cy="2001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 smtClean="0"/>
              <a:t>(2)</a:t>
            </a:r>
            <a:r>
              <a:rPr lang="ja-JP" altLang="en-US" sz="3600" dirty="0" smtClean="0"/>
              <a:t>　</a:t>
            </a:r>
            <a:r>
              <a:rPr lang="ja-JP" altLang="en-US" sz="3600" dirty="0"/>
              <a:t>－８ａ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５ａ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ja-JP" altLang="en-US" sz="3600" dirty="0"/>
              <a:t>＝（</a:t>
            </a:r>
            <a:r>
              <a:rPr lang="ja-JP" altLang="en-US" sz="3600" dirty="0" smtClean="0"/>
              <a:t>－８）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ａ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ａ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　＝－４０ａ</a:t>
            </a:r>
            <a:r>
              <a:rPr lang="ja-JP" altLang="en-US" sz="3600" baseline="30000" dirty="0" smtClean="0"/>
              <a:t>２</a:t>
            </a:r>
            <a:endParaRPr lang="ja-JP" altLang="en-US" sz="3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2996952"/>
                <a:ext cx="9144000" cy="38610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400" dirty="0" smtClean="0"/>
                  <a:t>問１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(1)</a:t>
                </a:r>
                <a:r>
                  <a:rPr lang="ja-JP" altLang="en-US" sz="2400" dirty="0" smtClean="0"/>
                  <a:t>　（－４ｘ）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５ｙ　　　</a:t>
                </a:r>
                <a:r>
                  <a:rPr lang="en-US" altLang="ja-JP" sz="2400" dirty="0" smtClean="0"/>
                  <a:t>(2)</a:t>
                </a:r>
                <a:r>
                  <a:rPr lang="ja-JP" altLang="en-US" sz="2400" dirty="0" smtClean="0"/>
                  <a:t>　（－７ｙ）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（－３ｘ）　　　</a:t>
                </a:r>
                <a:r>
                  <a:rPr lang="en-US" altLang="ja-JP" sz="2400" dirty="0" smtClean="0"/>
                  <a:t>(3)</a:t>
                </a:r>
                <a:r>
                  <a:rPr lang="ja-JP" altLang="en-US" sz="24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９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ａ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（－３ｂ）</a:t>
                </a:r>
                <a:endParaRPr lang="en-US" altLang="ja-JP" sz="2400" dirty="0" smtClean="0"/>
              </a:p>
              <a:p>
                <a:pPr marL="742950" indent="-742950">
                  <a:buAutoNum type="arabicParenBoth"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(4)</a:t>
                </a:r>
                <a:r>
                  <a:rPr lang="ja-JP" altLang="en-US" sz="24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ｘ</a:t>
                </a:r>
                <a:r>
                  <a:rPr lang="en-US" altLang="ja-JP" sz="2400" dirty="0" smtClean="0"/>
                  <a:t>×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ｘ　　　　　　</a:t>
                </a:r>
                <a:r>
                  <a:rPr lang="en-US" altLang="ja-JP" sz="2400" dirty="0" smtClean="0"/>
                  <a:t>(5)</a:t>
                </a:r>
                <a:r>
                  <a:rPr lang="ja-JP" altLang="en-US" sz="2400" dirty="0" smtClean="0"/>
                  <a:t>　３ａｂ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ｂ　　　　　　　　</a:t>
                </a:r>
                <a:r>
                  <a:rPr lang="en-US" altLang="ja-JP" sz="2400" dirty="0" smtClean="0"/>
                  <a:t>(6)</a:t>
                </a:r>
                <a:r>
                  <a:rPr lang="ja-JP" altLang="en-US" sz="2400" dirty="0" smtClean="0"/>
                  <a:t>　（－ｘ）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（－８ｘｙ）</a:t>
                </a:r>
                <a:endParaRPr lang="en-US" altLang="ja-JP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400" dirty="0" smtClean="0"/>
                  <a:t>　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6952"/>
                <a:ext cx="9144000" cy="3861048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8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59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9692" y="188640"/>
            <a:ext cx="5544616" cy="725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指数をふくむ式の計算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9632" y="1059523"/>
            <a:ext cx="7596336" cy="22254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（－５ｙ）</a:t>
            </a:r>
            <a:r>
              <a:rPr lang="ja-JP" altLang="en-US" sz="3600" baseline="30000" dirty="0" smtClean="0"/>
              <a:t>２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＝ （－</a:t>
            </a:r>
            <a:r>
              <a:rPr lang="ja-JP" altLang="en-US" sz="3600" dirty="0" smtClean="0"/>
              <a:t>５ｙ） </a:t>
            </a:r>
            <a:r>
              <a:rPr lang="en-US" altLang="ja-JP" sz="3600" dirty="0"/>
              <a:t>×</a:t>
            </a:r>
            <a:r>
              <a:rPr lang="ja-JP" altLang="en-US" sz="3600" dirty="0"/>
              <a:t>（－</a:t>
            </a:r>
            <a:r>
              <a:rPr lang="ja-JP" altLang="en-US" sz="3600" dirty="0" smtClean="0"/>
              <a:t>５ｙ）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＝ （－５） 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（－５）</a:t>
            </a:r>
            <a:r>
              <a:rPr lang="en-US" altLang="ja-JP" sz="3600" dirty="0" smtClean="0"/>
              <a:t>×</a:t>
            </a:r>
            <a:r>
              <a:rPr lang="ja-JP" altLang="en-US" sz="3600" dirty="0" err="1" smtClean="0"/>
              <a:t>ｙ</a:t>
            </a:r>
            <a:r>
              <a:rPr lang="en-US" altLang="ja-JP" sz="3600" dirty="0" smtClean="0"/>
              <a:t>×</a:t>
            </a:r>
            <a:r>
              <a:rPr lang="ja-JP" altLang="en-US" sz="3600" dirty="0" err="1" smtClean="0"/>
              <a:t>ｙ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＝２５ｙ</a:t>
            </a:r>
            <a:r>
              <a:rPr lang="ja-JP" altLang="en-US" sz="3600" baseline="30000" dirty="0"/>
              <a:t>２</a:t>
            </a:r>
            <a:endParaRPr lang="en-US" altLang="ja-JP" sz="36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3284984"/>
                <a:ext cx="9144000" cy="35730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400" dirty="0" smtClean="0"/>
                  <a:t>問２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(1)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（</a:t>
                </a:r>
                <a:r>
                  <a:rPr lang="ja-JP" altLang="en-US" sz="2400" dirty="0" smtClean="0"/>
                  <a:t>－７ａ）</a:t>
                </a:r>
                <a:r>
                  <a:rPr lang="ja-JP" altLang="en-US" sz="2400" baseline="30000" dirty="0" smtClean="0"/>
                  <a:t>２</a:t>
                </a:r>
                <a:r>
                  <a:rPr lang="ja-JP" altLang="en-US" sz="2400" dirty="0" smtClean="0"/>
                  <a:t>　　　　　　　　</a:t>
                </a:r>
                <a:r>
                  <a:rPr lang="ja-JP" altLang="en-US" sz="2400" baseline="30000" dirty="0" smtClean="0"/>
                  <a:t>　　　　　　　　</a:t>
                </a:r>
                <a:r>
                  <a:rPr lang="ja-JP" altLang="en-US" sz="2400" dirty="0" smtClean="0"/>
                  <a:t>　</a:t>
                </a:r>
                <a:r>
                  <a:rPr lang="en-US" altLang="ja-JP" sz="2400" dirty="0" smtClean="0"/>
                  <a:t>(2)</a:t>
                </a:r>
                <a:r>
                  <a:rPr lang="ja-JP" altLang="en-US" sz="2400" dirty="0" smtClean="0"/>
                  <a:t>　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400" dirty="0"/>
                  <a:t>ｘ</a:t>
                </a:r>
                <a:r>
                  <a:rPr lang="en-US" altLang="ja-JP" sz="2400" dirty="0"/>
                  <a:t>× </a:t>
                </a:r>
                <a:r>
                  <a:rPr lang="ja-JP" altLang="en-US" sz="2400" dirty="0" smtClean="0"/>
                  <a:t>（３ｘ）</a:t>
                </a:r>
                <a:r>
                  <a:rPr lang="ja-JP" altLang="en-US" sz="2400" baseline="30000" dirty="0" smtClean="0"/>
                  <a:t>２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(3)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 err="1" smtClean="0"/>
                  <a:t>ー</a:t>
                </a:r>
                <a:r>
                  <a:rPr lang="ja-JP" altLang="en-US" sz="2400" dirty="0" smtClean="0"/>
                  <a:t>（４ｘ）</a:t>
                </a:r>
                <a:r>
                  <a:rPr lang="ja-JP" altLang="en-US" sz="2400" baseline="30000" dirty="0"/>
                  <a:t>２</a:t>
                </a: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　　　　　　　　　　　　　</a:t>
                </a:r>
                <a:r>
                  <a:rPr lang="en-US" altLang="ja-JP" sz="2400" dirty="0" smtClean="0"/>
                  <a:t>(4)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（</a:t>
                </a:r>
                <a:r>
                  <a:rPr lang="ja-JP" altLang="en-US" sz="2400" dirty="0" smtClean="0"/>
                  <a:t>－ａ）</a:t>
                </a:r>
                <a:r>
                  <a:rPr lang="ja-JP" altLang="en-US" sz="2400" baseline="30000" dirty="0"/>
                  <a:t>２</a:t>
                </a:r>
                <a:r>
                  <a:rPr lang="ja-JP" altLang="en-US" sz="2400" dirty="0"/>
                  <a:t>　</a:t>
                </a:r>
                <a:r>
                  <a:rPr lang="en-US" altLang="ja-JP" sz="2400" dirty="0" smtClean="0"/>
                  <a:t>×</a:t>
                </a:r>
                <a:r>
                  <a:rPr lang="ja-JP" altLang="en-US" sz="2400" dirty="0" smtClean="0"/>
                  <a:t>３ａ　　　　　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84984"/>
                <a:ext cx="9144000" cy="3573016"/>
              </a:xfrm>
              <a:prstGeom prst="rect">
                <a:avLst/>
              </a:prstGeom>
              <a:blipFill rotWithShape="1">
                <a:blip r:embed="rId2"/>
                <a:stretch>
                  <a:fillRect l="-1000" t="-20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0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1236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単項式の除法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909420"/>
                <a:ext cx="3744416" cy="28554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sz="3600" dirty="0" smtClean="0"/>
                  <a:t>(</a:t>
                </a:r>
                <a:r>
                  <a:rPr lang="ja-JP" altLang="en-US" sz="3600" dirty="0"/>
                  <a:t>１</a:t>
                </a:r>
                <a:r>
                  <a:rPr kumimoji="1" lang="en-US" altLang="ja-JP" sz="3600" dirty="0" smtClean="0"/>
                  <a:t>)</a:t>
                </a:r>
                <a:r>
                  <a:rPr kumimoji="1" lang="ja-JP" altLang="en-US" sz="3600" dirty="0" smtClean="0"/>
                  <a:t>　１２ｘｙ</a:t>
                </a:r>
                <a:r>
                  <a:rPr kumimoji="1" lang="en-US" altLang="ja-JP" sz="3600" dirty="0" smtClean="0"/>
                  <a:t>÷</a:t>
                </a:r>
                <a:r>
                  <a:rPr kumimoji="1" lang="ja-JP" altLang="en-US" sz="3600" dirty="0" smtClean="0"/>
                  <a:t>３ｙ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dirty="0">
                            <a:latin typeface="Cambria Math"/>
                          </a:rPr>
                          <m:t>１２ｘ</m:t>
                        </m:r>
                        <m:r>
                          <a:rPr lang="ja-JP" altLang="en-US" sz="36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ja-JP" altLang="en-US" sz="3600" b="0" i="1" dirty="0" smtClean="0">
                            <a:latin typeface="Cambria Math"/>
                          </a:rPr>
                          <m:t>３</m:t>
                        </m:r>
                        <m:r>
                          <a:rPr lang="ja-JP" altLang="en-US" sz="3600" b="0" i="1" dirty="0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</a:t>
                </a:r>
                <a:r>
                  <a:rPr lang="ja-JP" altLang="en-US" sz="3600" dirty="0" smtClean="0"/>
                  <a:t>４ｘ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909420"/>
                <a:ext cx="3744416" cy="2855455"/>
              </a:xfrm>
              <a:blipFill rotWithShape="1">
                <a:blip r:embed="rId2"/>
                <a:stretch>
                  <a:fillRect l="-5049" t="-4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549367" y="909420"/>
                <a:ext cx="4312597" cy="26383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６ａ</a:t>
                </a:r>
                <a:r>
                  <a:rPr lang="ja-JP" altLang="en-US" sz="3600" baseline="30000" dirty="0" smtClean="0"/>
                  <a:t>２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２ａ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＝</a:t>
                </a:r>
                <a:r>
                  <a:rPr lang="ja-JP" altLang="en-US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3600" dirty="0"/>
                          <m:t>６ａ</m:t>
                        </m:r>
                        <m:r>
                          <m:rPr>
                            <m:nor/>
                          </m:rPr>
                          <a:rPr lang="ja-JP" altLang="en-US" sz="3600" baseline="30000" dirty="0"/>
                          <m:t>２</m:t>
                        </m:r>
                      </m:num>
                      <m:den>
                        <m:r>
                          <m:rPr>
                            <m:nor/>
                          </m:rPr>
                          <a:rPr lang="ja-JP" altLang="en-US" sz="3600" dirty="0"/>
                          <m:t>２ａ</m:t>
                        </m:r>
                        <m:r>
                          <m:rPr>
                            <m:nor/>
                          </m:rPr>
                          <a:rPr lang="en-US" altLang="ja-JP" sz="3600" dirty="0"/>
                          <m:t> 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＝３ａ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367" y="909420"/>
                <a:ext cx="4312597" cy="2638336"/>
              </a:xfrm>
              <a:prstGeom prst="rect">
                <a:avLst/>
              </a:prstGeom>
              <a:blipFill rotWithShape="1">
                <a:blip r:embed="rId3"/>
                <a:stretch>
                  <a:fillRect l="-4237" t="-46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0" y="3717032"/>
            <a:ext cx="9144000" cy="3140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/>
              <a:t>問３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(1)</a:t>
            </a:r>
            <a:r>
              <a:rPr lang="ja-JP" altLang="en-US" sz="2400" dirty="0" smtClean="0"/>
              <a:t>　（－６ａｂ）</a:t>
            </a:r>
            <a:r>
              <a:rPr lang="en-US" altLang="ja-JP" sz="2400" dirty="0" smtClean="0"/>
              <a:t>÷</a:t>
            </a:r>
            <a:r>
              <a:rPr lang="ja-JP" altLang="en-US" sz="2400" dirty="0" smtClean="0"/>
              <a:t>２ａ　　　　　　　　　</a:t>
            </a:r>
            <a:r>
              <a:rPr lang="en-US" altLang="ja-JP" sz="2400" dirty="0" smtClean="0"/>
              <a:t>(2)</a:t>
            </a:r>
            <a:r>
              <a:rPr lang="ja-JP" altLang="en-US" sz="2400" dirty="0" smtClean="0"/>
              <a:t>　８ｘ</a:t>
            </a:r>
            <a:r>
              <a:rPr lang="ja-JP" altLang="en-US" sz="2400" baseline="30000" dirty="0"/>
              <a:t>２</a:t>
            </a:r>
            <a:r>
              <a:rPr lang="en-US" altLang="ja-JP" sz="2400" dirty="0" smtClean="0"/>
              <a:t>÷</a:t>
            </a:r>
            <a:r>
              <a:rPr lang="ja-JP" altLang="en-US" sz="2400" dirty="0" smtClean="0"/>
              <a:t>ｘ　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(3)</a:t>
            </a:r>
            <a:r>
              <a:rPr lang="ja-JP" altLang="en-US" sz="2400" dirty="0" smtClean="0"/>
              <a:t>　（－９ｘ</a:t>
            </a:r>
            <a:r>
              <a:rPr lang="ja-JP" altLang="en-US" sz="2400" baseline="30000" dirty="0"/>
              <a:t>２</a:t>
            </a:r>
            <a:r>
              <a:rPr lang="ja-JP" altLang="en-US" sz="2400" dirty="0" smtClean="0"/>
              <a:t>ｙ）</a:t>
            </a:r>
            <a:r>
              <a:rPr lang="en-US" altLang="ja-JP" sz="2400" dirty="0" smtClean="0"/>
              <a:t>÷ </a:t>
            </a:r>
            <a:r>
              <a:rPr lang="ja-JP" altLang="en-US" sz="2400" dirty="0" smtClean="0"/>
              <a:t>（－３ｙ）　　　　　</a:t>
            </a:r>
            <a:r>
              <a:rPr lang="en-US" altLang="ja-JP" sz="2400" dirty="0" smtClean="0"/>
              <a:t>(4)</a:t>
            </a: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５ａ</a:t>
            </a:r>
            <a:r>
              <a:rPr lang="ja-JP" altLang="en-US" sz="2400" baseline="30000" dirty="0" smtClean="0"/>
              <a:t>２</a:t>
            </a:r>
            <a:r>
              <a:rPr lang="en-US" altLang="ja-JP" sz="2400" dirty="0" smtClean="0"/>
              <a:t>÷ </a:t>
            </a:r>
            <a:r>
              <a:rPr lang="ja-JP" altLang="en-US" sz="2400" dirty="0"/>
              <a:t>（</a:t>
            </a:r>
            <a:r>
              <a:rPr lang="ja-JP" altLang="en-US" sz="2400" dirty="0" smtClean="0"/>
              <a:t>－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１０ａ</a:t>
            </a:r>
            <a:r>
              <a:rPr lang="ja-JP" altLang="en-US" sz="2400" baseline="30000" dirty="0" smtClean="0"/>
              <a:t>２ </a:t>
            </a:r>
            <a:r>
              <a:rPr lang="ja-JP" altLang="en-US" sz="2400" dirty="0" smtClean="0"/>
              <a:t>） 　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7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1236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単項式の除法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-252536" y="1124743"/>
                <a:ext cx="4176464" cy="54920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dirty="0" smtClean="0"/>
                  <a:t>　　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ｘ</a:t>
                </a:r>
                <a:r>
                  <a:rPr lang="ja-JP" altLang="en-US" sz="3600" baseline="30000" dirty="0"/>
                  <a:t>２</a:t>
                </a:r>
                <a:r>
                  <a:rPr lang="ja-JP" altLang="en-US" sz="3600" dirty="0" smtClean="0"/>
                  <a:t> </a:t>
                </a:r>
                <a:r>
                  <a:rPr lang="en-US" altLang="ja-JP" sz="3600" dirty="0" smtClean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ｘ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＝</a:t>
                </a:r>
                <a:r>
                  <a:rPr lang="ja-JP" altLang="en-US" sz="3600" dirty="0"/>
                  <a:t> 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  <m:r>
                          <m:rPr>
                            <m:nor/>
                          </m:rPr>
                          <a:rPr lang="ja-JP" altLang="en-US" sz="3600" dirty="0"/>
                          <m:t>ｘ</m:t>
                        </m:r>
                        <m:r>
                          <m:rPr>
                            <m:nor/>
                          </m:rPr>
                          <a:rPr lang="ja-JP" altLang="en-US" sz="3600" baseline="30000" dirty="0"/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/>
                  <a:t> </a:t>
                </a:r>
                <a:r>
                  <a:rPr lang="en-US" altLang="ja-JP" sz="36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  <m:r>
                          <m:rPr>
                            <m:nor/>
                          </m:rPr>
                          <a:rPr lang="ja-JP" altLang="en-US" sz="3600" dirty="0"/>
                          <m:t>ｘ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＝</a:t>
                </a:r>
                <a:r>
                  <a:rPr lang="ja-JP" altLang="en-US" sz="3600" dirty="0"/>
                  <a:t> －</a:t>
                </a:r>
                <a:r>
                  <a:rPr lang="ja-JP" altLang="en-US" sz="3600" dirty="0" smtClean="0"/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  <m:r>
                          <m:rPr>
                            <m:nor/>
                          </m:rPr>
                          <a:rPr lang="ja-JP" altLang="en-US" sz="3600" dirty="0"/>
                          <m:t>ｘ</m:t>
                        </m:r>
                        <m:r>
                          <m:rPr>
                            <m:nor/>
                          </m:rPr>
                          <a:rPr lang="ja-JP" altLang="en-US" sz="3600" baseline="30000" dirty="0"/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/>
                  <a:t> </a:t>
                </a:r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600" i="1" dirty="0">
                            <a:latin typeface="Cambria Math"/>
                          </a:rPr>
                          <m:t>３ｘ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  <m:r>
                      <a:rPr lang="ja-JP" altLang="en-US" sz="3600" b="0" i="1" smtClean="0">
                        <a:latin typeface="Cambria Math"/>
                      </a:rPr>
                      <m:t>）</m:t>
                    </m:r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＝</a:t>
                </a:r>
                <a:r>
                  <a:rPr lang="ja-JP" altLang="en-US" sz="3600" dirty="0"/>
                  <a:t>－（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  <m:r>
                          <a:rPr lang="en-US" altLang="ja-JP" sz="36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3600" i="1" dirty="0">
                            <a:latin typeface="Cambria Math"/>
                          </a:rPr>
                          <m:t>ｘ</m:t>
                        </m:r>
                        <m:r>
                          <m:rPr>
                            <m:nor/>
                          </m:rPr>
                          <a:rPr lang="ja-JP" altLang="en-US" sz="3600" baseline="30000" dirty="0"/>
                          <m:t>２</m:t>
                        </m:r>
                        <m:r>
                          <a:rPr lang="en-US" altLang="ja-JP" sz="3600" i="1">
                            <a:latin typeface="Cambria Math"/>
                          </a:rPr>
                          <m:t>×</m:t>
                        </m:r>
                        <m:r>
                          <a:rPr lang="ja-JP" altLang="en-US" sz="3600" b="0" i="1" dirty="0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  <m:r>
                          <a:rPr lang="en-US" altLang="ja-JP" sz="36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  <m:r>
                          <a:rPr lang="en-US" altLang="ja-JP" sz="3600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3600" i="1" dirty="0">
                            <a:latin typeface="Cambria Math"/>
                          </a:rPr>
                          <m:t>ｘ</m:t>
                        </m:r>
                      </m:den>
                    </m:f>
                  </m:oMath>
                </a14:m>
                <a:r>
                  <a:rPr lang="ja-JP" altLang="en-US" sz="3600" dirty="0"/>
                  <a:t> </a:t>
                </a:r>
                <a14:m>
                  <m:oMath xmlns:m="http://schemas.openxmlformats.org/officeDocument/2006/math">
                    <m:r>
                      <a:rPr lang="ja-JP" altLang="en-US" sz="3600" i="1">
                        <a:latin typeface="Cambria Math"/>
                      </a:rPr>
                      <m:t>）</m:t>
                    </m:r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＝－２ｘ</a:t>
                </a:r>
                <a:endParaRPr lang="en-US" altLang="ja-JP" sz="36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sz="36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536" y="1124743"/>
                <a:ext cx="4176464" cy="54920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3923928" y="750799"/>
                <a:ext cx="5246176" cy="58772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１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－７ｘ</a:t>
                </a:r>
                <a:r>
                  <a:rPr lang="ja-JP" altLang="en-US" sz="2400" baseline="30000" dirty="0" smtClean="0"/>
                  <a:t>２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/>
                  <a:t>÷</a:t>
                </a:r>
                <a:r>
                  <a:rPr lang="ja-JP" altLang="en-US" sz="2400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sz="2400" b="0" i="1" smtClean="0">
                        <a:latin typeface="Cambria Math"/>
                      </a:rPr>
                      <m:t>ー</m:t>
                    </m:r>
                    <m:f>
                      <m:f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７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ｘ）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２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400" i="1">
                            <a:latin typeface="Cambria Math"/>
                          </a:rPr>
                          <m:t>１８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ａｂ</a:t>
                </a:r>
                <a:r>
                  <a:rPr lang="ja-JP" altLang="en-US" sz="2400" dirty="0"/>
                  <a:t> </a:t>
                </a:r>
                <a:r>
                  <a:rPr lang="en-US" altLang="ja-JP" sz="2400" dirty="0"/>
                  <a:t>÷</a:t>
                </a:r>
                <a14:m>
                  <m:oMath xmlns:m="http://schemas.openxmlformats.org/officeDocument/2006/math">
                    <m:r>
                      <a:rPr lang="ja-JP" altLang="en-US" sz="2400" i="1" dirty="0">
                        <a:latin typeface="Cambria Math"/>
                      </a:rPr>
                      <m:t>（－</m:t>
                    </m:r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>
                            <a:latin typeface="Cambria Math"/>
                          </a:rPr>
                          <m:t>１０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９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ｂ）</a:t>
                </a:r>
                <a:endParaRPr lang="en-US" altLang="ja-JP" sz="2400" dirty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３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/>
                  <a:t>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ｘ</a:t>
                </a:r>
                <a:r>
                  <a:rPr lang="ja-JP" altLang="en-US" sz="2400" baseline="30000" dirty="0" smtClean="0"/>
                  <a:t>２</a:t>
                </a:r>
                <a:r>
                  <a:rPr lang="ja-JP" altLang="en-US" sz="2400" dirty="0" smtClean="0"/>
                  <a:t>ｙ </a:t>
                </a:r>
                <a:r>
                  <a:rPr lang="en-US" altLang="ja-JP" sz="24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ｘ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</a:t>
                </a:r>
                <a:r>
                  <a:rPr lang="ja-JP" altLang="en-US" sz="2400" dirty="0" smtClean="0"/>
                  <a:t>４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ｙ</a:t>
                </a:r>
                <a:r>
                  <a:rPr lang="ja-JP" altLang="en-US" sz="2400" baseline="30000" dirty="0" smtClean="0"/>
                  <a:t>２</a:t>
                </a:r>
                <a:r>
                  <a:rPr lang="en-US" altLang="ja-JP" sz="24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ｙ</a:t>
                </a:r>
                <a:r>
                  <a:rPr lang="ja-JP" altLang="en-US" sz="2400" baseline="30000" dirty="0" smtClean="0"/>
                  <a:t>２</a:t>
                </a:r>
                <a:endParaRPr lang="en-US" altLang="ja-JP" sz="2400" dirty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endParaRPr lang="ja-JP" altLang="en-US" sz="24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750799"/>
                <a:ext cx="5246176" cy="5877271"/>
              </a:xfrm>
              <a:prstGeom prst="rect">
                <a:avLst/>
              </a:prstGeom>
              <a:blipFill rotWithShape="1">
                <a:blip r:embed="rId3"/>
                <a:stretch>
                  <a:fillRect l="-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20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828" y="50183"/>
            <a:ext cx="4347156" cy="5705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3200" dirty="0" smtClean="0"/>
              <a:t>乗除の混じった計算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107504" y="667340"/>
                <a:ext cx="4536503" cy="33115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－４ｘｙ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６ｘ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（－３ｙ）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＝ －４ｘｙ</a:t>
                </a:r>
                <a:r>
                  <a:rPr lang="en-US" altLang="ja-JP" dirty="0"/>
                  <a:t>×</a:t>
                </a:r>
                <a:r>
                  <a:rPr lang="ja-JP" altLang="en-US" dirty="0"/>
                  <a:t>６ｘ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３ｙ</m:t>
                        </m:r>
                      </m:den>
                    </m:f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４ｘｙ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i="1">
                            <a:latin typeface="Cambria Math"/>
                          </a:rPr>
                          <m:t>６ｘ</m:t>
                        </m:r>
                      </m:num>
                      <m:den>
                        <m:r>
                          <a:rPr lang="ja-JP" altLang="en-US" i="1" smtClean="0">
                            <a:latin typeface="Cambria Math"/>
                          </a:rPr>
                          <m:t>３ｙ</m:t>
                        </m:r>
                      </m:den>
                    </m:f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＝８ｘ</a:t>
                </a:r>
                <a:r>
                  <a:rPr lang="ja-JP" altLang="en-US" baseline="30000" dirty="0" smtClean="0"/>
                  <a:t>２</a:t>
                </a:r>
                <a:endParaRPr lang="ja-JP" altLang="en-US" baseline="300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67340"/>
                <a:ext cx="4536503" cy="3311555"/>
              </a:xfrm>
              <a:prstGeom prst="rect">
                <a:avLst/>
              </a:prstGeom>
              <a:blipFill rotWithShape="1">
                <a:blip r:embed="rId2"/>
                <a:stretch>
                  <a:fillRect l="-3495" t="-3309" r="-269" b="-16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/>
              <p:cNvSpPr txBox="1">
                <a:spLocks/>
              </p:cNvSpPr>
              <p:nvPr/>
            </p:nvSpPr>
            <p:spPr>
              <a:xfrm>
                <a:off x="4427984" y="743491"/>
                <a:ext cx="4824536" cy="31234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　１２ａ</a:t>
                </a:r>
                <a:r>
                  <a:rPr lang="ja-JP" altLang="en-US" baseline="30000" dirty="0" smtClean="0"/>
                  <a:t>２</a:t>
                </a:r>
                <a:r>
                  <a:rPr lang="ja-JP" altLang="en-US" dirty="0" smtClean="0"/>
                  <a:t>ｂ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２ａ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（－３ｂ）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ja-JP" altLang="en-US" dirty="0"/>
                  <a:t>＝ １２ａ</a:t>
                </a:r>
                <a:r>
                  <a:rPr lang="ja-JP" altLang="en-US" baseline="30000" dirty="0"/>
                  <a:t>２</a:t>
                </a:r>
                <a:r>
                  <a:rPr lang="ja-JP" altLang="en-US" dirty="0"/>
                  <a:t>ｂ</a:t>
                </a:r>
                <a:r>
                  <a:rPr lang="en-US" altLang="ja-JP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２ａ</m:t>
                        </m:r>
                      </m:den>
                    </m:f>
                    <m:r>
                      <a:rPr lang="ja-JP" alt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/>
                  <a:t>×</a:t>
                </a:r>
                <a:r>
                  <a:rPr lang="ja-JP" altLang="en-US" dirty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  <m:r>
                          <m:rPr>
                            <m:nor/>
                          </m:rPr>
                          <a:rPr lang="ja-JP" altLang="en-US" dirty="0"/>
                          <m:t>ｂ</m:t>
                        </m:r>
                      </m:den>
                    </m:f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＝ 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－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dirty="0"/>
                          <m:t>１２ａ</m:t>
                        </m:r>
                        <m:r>
                          <m:rPr>
                            <m:nor/>
                          </m:rPr>
                          <a:rPr lang="ja-JP" altLang="en-US" baseline="30000" dirty="0"/>
                          <m:t>２</m:t>
                        </m:r>
                        <m:r>
                          <m:rPr>
                            <m:nor/>
                          </m:rPr>
                          <a:rPr lang="ja-JP" altLang="en-US" dirty="0"/>
                          <m:t>ｂ</m:t>
                        </m:r>
                      </m:num>
                      <m:den>
                        <m:r>
                          <a:rPr lang="ja-JP" altLang="en-US" i="1" smtClean="0">
                            <a:latin typeface="Cambria Math"/>
                          </a:rPr>
                          <m:t>２ａ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i="1" smtClean="0">
                            <a:latin typeface="Cambria Math"/>
                          </a:rPr>
                          <m:t>３</m:t>
                        </m:r>
                        <m:r>
                          <m:rPr>
                            <m:nor/>
                          </m:rPr>
                          <a:rPr lang="ja-JP" altLang="en-US" dirty="0" smtClean="0"/>
                          <m:t>ｂ</m:t>
                        </m:r>
                      </m:den>
                    </m:f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＝－２ａ</a:t>
                </a:r>
                <a:endParaRPr lang="ja-JP" altLang="en-US" baseline="30000" dirty="0"/>
              </a:p>
            </p:txBody>
          </p:sp>
        </mc:Choice>
        <mc:Fallback xmlns="">
          <p:sp>
            <p:nvSpPr>
              <p:cNvPr id="7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743491"/>
                <a:ext cx="4824536" cy="3123491"/>
              </a:xfrm>
              <a:prstGeom prst="rect">
                <a:avLst/>
              </a:prstGeom>
              <a:blipFill rotWithShape="1">
                <a:blip r:embed="rId3"/>
                <a:stretch>
                  <a:fillRect t="-3320" r="-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"/>
          <p:cNvSpPr txBox="1">
            <a:spLocks/>
          </p:cNvSpPr>
          <p:nvPr/>
        </p:nvSpPr>
        <p:spPr>
          <a:xfrm>
            <a:off x="4742360" y="42243"/>
            <a:ext cx="4148220" cy="5784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/>
              <a:t>３つの式の除法</a:t>
            </a:r>
            <a:endParaRPr lang="ja-JP" altLang="en-US" sz="36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0" y="3717032"/>
            <a:ext cx="9144000" cy="31409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/>
              <a:t>問５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(1)</a:t>
            </a:r>
            <a:r>
              <a:rPr lang="ja-JP" altLang="en-US" sz="2400" dirty="0" smtClean="0"/>
              <a:t>　２ａ</a:t>
            </a:r>
            <a:r>
              <a:rPr lang="en-US" altLang="ja-JP" sz="2400" dirty="0" smtClean="0"/>
              <a:t>×</a:t>
            </a:r>
            <a:r>
              <a:rPr lang="ja-JP" altLang="en-US" sz="2400" dirty="0" smtClean="0"/>
              <a:t>３ａｂ</a:t>
            </a:r>
            <a:r>
              <a:rPr lang="en-US" altLang="ja-JP" sz="2400" dirty="0" smtClean="0"/>
              <a:t>×</a:t>
            </a:r>
            <a:r>
              <a:rPr lang="ja-JP" altLang="en-US" sz="2400" dirty="0" smtClean="0"/>
              <a:t>４ｂ　　　　　　　　　</a:t>
            </a:r>
            <a:r>
              <a:rPr lang="en-US" altLang="ja-JP" sz="2400" dirty="0" smtClean="0"/>
              <a:t>(2)</a:t>
            </a:r>
            <a:r>
              <a:rPr lang="ja-JP" altLang="en-US" sz="2400" dirty="0" smtClean="0"/>
              <a:t>　６ａｂ</a:t>
            </a:r>
            <a:r>
              <a:rPr lang="en-US" altLang="ja-JP" sz="2400" dirty="0" smtClean="0"/>
              <a:t>×</a:t>
            </a:r>
            <a:r>
              <a:rPr lang="ja-JP" altLang="en-US" sz="2400" dirty="0" smtClean="0"/>
              <a:t>（－７ｂ）</a:t>
            </a:r>
            <a:r>
              <a:rPr lang="en-US" altLang="ja-JP" sz="2400" dirty="0" smtClean="0"/>
              <a:t>÷</a:t>
            </a:r>
            <a:r>
              <a:rPr lang="ja-JP" altLang="en-US" sz="2400" dirty="0" smtClean="0"/>
              <a:t>１４ｂ　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(3)</a:t>
            </a:r>
            <a:r>
              <a:rPr lang="ja-JP" altLang="en-US" sz="2400" dirty="0" smtClean="0"/>
              <a:t>　８ｘ</a:t>
            </a:r>
            <a:r>
              <a:rPr lang="ja-JP" altLang="en-US" sz="2400" baseline="30000" dirty="0" smtClean="0"/>
              <a:t>２</a:t>
            </a:r>
            <a:r>
              <a:rPr lang="en-US" altLang="ja-JP" sz="2400" dirty="0" smtClean="0"/>
              <a:t>÷ </a:t>
            </a:r>
            <a:r>
              <a:rPr lang="ja-JP" altLang="en-US" sz="2400" dirty="0" smtClean="0"/>
              <a:t>（－４ｘ）</a:t>
            </a:r>
            <a:r>
              <a:rPr lang="en-US" altLang="ja-JP" sz="2400" dirty="0" smtClean="0"/>
              <a:t>×</a:t>
            </a:r>
            <a:r>
              <a:rPr lang="ja-JP" altLang="en-US" sz="2400" dirty="0" smtClean="0"/>
              <a:t>（－３ｘ）　　　　　</a:t>
            </a:r>
            <a:r>
              <a:rPr lang="en-US" altLang="ja-JP" sz="2400" dirty="0" smtClean="0"/>
              <a:t>(4)</a:t>
            </a: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１６ｘｙ</a:t>
            </a:r>
            <a:r>
              <a:rPr lang="ja-JP" altLang="en-US" sz="2400" baseline="30000" dirty="0" smtClean="0"/>
              <a:t>２</a:t>
            </a:r>
            <a:r>
              <a:rPr lang="en-US" altLang="ja-JP" sz="2400" dirty="0" smtClean="0"/>
              <a:t>÷</a:t>
            </a:r>
            <a:r>
              <a:rPr lang="ja-JP" altLang="en-US" sz="2400" dirty="0" smtClean="0"/>
              <a:t>４ｙ</a:t>
            </a:r>
            <a:r>
              <a:rPr lang="en-US" altLang="ja-JP" sz="2400" dirty="0" smtClean="0"/>
              <a:t>÷ </a:t>
            </a:r>
            <a:r>
              <a:rPr lang="ja-JP" altLang="en-US" sz="2400" dirty="0"/>
              <a:t>（</a:t>
            </a:r>
            <a:r>
              <a:rPr lang="ja-JP" altLang="en-US" sz="2400" dirty="0" smtClean="0"/>
              <a:t>－２ｘ</a:t>
            </a:r>
            <a:r>
              <a:rPr lang="ja-JP" altLang="en-US" sz="2400" baseline="30000" dirty="0" smtClean="0"/>
              <a:t> </a:t>
            </a:r>
            <a:r>
              <a:rPr lang="ja-JP" altLang="en-US" sz="2400" dirty="0" smtClean="0"/>
              <a:t>） 　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45096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9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117</Words>
  <Application>Microsoft Office PowerPoint</Application>
  <PresentationFormat>画面に合わせる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単項式の乗法・除法</vt:lpstr>
      <vt:lpstr>単項式の乗法</vt:lpstr>
      <vt:lpstr>指数をふくむ式の計算</vt:lpstr>
      <vt:lpstr>単項式の除法</vt:lpstr>
      <vt:lpstr>単項式の除法</vt:lpstr>
      <vt:lpstr>乗除の混じった計算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kajukun</cp:lastModifiedBy>
  <cp:revision>137</cp:revision>
  <dcterms:created xsi:type="dcterms:W3CDTF">2014-05-29T02:46:17Z</dcterms:created>
  <dcterms:modified xsi:type="dcterms:W3CDTF">2015-05-04T20:05:29Z</dcterms:modified>
</cp:coreProperties>
</file>