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735763" cy="98679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187CA2-36C0-4632-B288-0D0C98958A48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7253"/>
            <a:ext cx="5388610" cy="4440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2792"/>
            <a:ext cx="2918831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F5994-D724-417A-9DC0-3DF6D54D6C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33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5994-D724-417A-9DC0-3DF6D54D6C7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338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5994-D724-417A-9DC0-3DF6D54D6C7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943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5994-D724-417A-9DC0-3DF6D54D6C7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836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7F5994-D724-417A-9DC0-3DF6D54D6C7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608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20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81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43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2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90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5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679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52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18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36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29363-D8E1-45D9-BAE4-D9640FAF99D3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CEE0F-3DA3-47A1-A62E-FF80D3E70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17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340768"/>
          </a:xfrm>
        </p:spPr>
        <p:txBody>
          <a:bodyPr>
            <a:normAutofit/>
          </a:bodyPr>
          <a:lstStyle/>
          <a:p>
            <a:r>
              <a:rPr kumimoji="1" lang="ja-JP" altLang="en-US" sz="8000" dirty="0" smtClean="0"/>
              <a:t>中点連結定理</a:t>
            </a:r>
            <a:endParaRPr kumimoji="1" lang="ja-JP" altLang="en-US" sz="8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352928" cy="432048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「中点連結定理を理解する。」</a:t>
            </a:r>
            <a:endParaRPr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</a:rPr>
              <a:t>「三角形</a:t>
            </a:r>
            <a:r>
              <a:rPr lang="ja-JP" altLang="en-US" sz="4000" dirty="0">
                <a:solidFill>
                  <a:schemeClr val="tx1"/>
                </a:solidFill>
              </a:rPr>
              <a:t>の</a:t>
            </a:r>
            <a:r>
              <a:rPr lang="en-US" altLang="ja-JP" sz="4000" dirty="0">
                <a:solidFill>
                  <a:schemeClr val="tx1"/>
                </a:solidFill>
              </a:rPr>
              <a:t>2</a:t>
            </a:r>
            <a:r>
              <a:rPr lang="ja-JP" altLang="en-US" sz="4000" dirty="0">
                <a:solidFill>
                  <a:schemeClr val="tx1"/>
                </a:solidFill>
              </a:rPr>
              <a:t>辺の中点を結ぶ線分</a:t>
            </a:r>
            <a:r>
              <a:rPr lang="ja-JP" altLang="en-US" sz="4000" dirty="0" smtClean="0">
                <a:solidFill>
                  <a:schemeClr val="tx1"/>
                </a:solidFill>
              </a:rPr>
              <a:t>は、他の</a:t>
            </a:r>
            <a:r>
              <a:rPr lang="en-US" altLang="ja-JP" sz="4000" dirty="0" smtClean="0">
                <a:solidFill>
                  <a:schemeClr val="tx1"/>
                </a:solidFill>
              </a:rPr>
              <a:t>1</a:t>
            </a:r>
            <a:r>
              <a:rPr lang="ja-JP" altLang="en-US" sz="4000" dirty="0" smtClean="0">
                <a:solidFill>
                  <a:schemeClr val="tx1"/>
                </a:solidFill>
              </a:rPr>
              <a:t>辺に平行で長さが１／２になることを、比と平行線の定理をもとに理解する。」</a:t>
            </a:r>
            <a:endParaRPr lang="en-US" altLang="ja-JP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52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78103"/>
            <a:ext cx="8784976" cy="114447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△</a:t>
            </a:r>
            <a:r>
              <a:rPr kumimoji="1" lang="en-US" altLang="ja-JP" sz="3600" dirty="0" smtClean="0"/>
              <a:t>ABC</a:t>
            </a:r>
            <a:r>
              <a:rPr kumimoji="1" lang="ja-JP" altLang="en-US" sz="3600" dirty="0" smtClean="0"/>
              <a:t>の辺</a:t>
            </a:r>
            <a:r>
              <a:rPr kumimoji="1" lang="en-US" altLang="ja-JP" sz="3600" dirty="0" smtClean="0"/>
              <a:t>AB</a:t>
            </a:r>
            <a:r>
              <a:rPr kumimoji="1" lang="ja-JP" altLang="en-US" sz="3600" dirty="0" err="1" smtClean="0"/>
              <a:t>、</a:t>
            </a:r>
            <a:r>
              <a:rPr kumimoji="1" lang="en-US" altLang="ja-JP" sz="3600" dirty="0" smtClean="0"/>
              <a:t>AC</a:t>
            </a:r>
            <a:r>
              <a:rPr kumimoji="1" lang="ja-JP" altLang="en-US" sz="3600" dirty="0" smtClean="0"/>
              <a:t>の中点</a:t>
            </a:r>
            <a:r>
              <a:rPr lang="ja-JP" altLang="en-US" sz="3600" dirty="0" smtClean="0"/>
              <a:t>を</a:t>
            </a:r>
            <a:r>
              <a:rPr lang="en-US" altLang="ja-JP" sz="3600" dirty="0" smtClean="0"/>
              <a:t>D</a:t>
            </a:r>
            <a:r>
              <a:rPr lang="ja-JP" altLang="en-US" sz="3600" dirty="0" err="1" smtClean="0"/>
              <a:t>、</a:t>
            </a:r>
            <a:r>
              <a:rPr lang="en-US" altLang="ja-JP" sz="3600" dirty="0" smtClean="0"/>
              <a:t>E</a:t>
            </a:r>
            <a:r>
              <a:rPr lang="ja-JP" altLang="en-US" sz="3600" dirty="0" smtClean="0"/>
              <a:t>とする。</a:t>
            </a:r>
            <a:r>
              <a:rPr lang="en-US" altLang="ja-JP" sz="3600" dirty="0" smtClean="0"/>
              <a:t>DE</a:t>
            </a:r>
            <a:r>
              <a:rPr lang="ja-JP" altLang="en-US" sz="3600" dirty="0" smtClean="0"/>
              <a:t>と</a:t>
            </a:r>
            <a:r>
              <a:rPr lang="en-US" altLang="ja-JP" sz="3600" dirty="0" smtClean="0"/>
              <a:t>BC</a:t>
            </a:r>
            <a:r>
              <a:rPr lang="ja-JP" altLang="en-US" sz="3600" dirty="0" smtClean="0"/>
              <a:t>の間には、どんな関係があるだろうか。</a:t>
            </a:r>
            <a:endParaRPr kumimoji="1" lang="ja-JP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341065" y="1640652"/>
                <a:ext cx="6476863" cy="4982542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4000" dirty="0" smtClean="0"/>
                  <a:t>線分の比と平行線の性質より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lang="en-US" altLang="ja-JP" sz="4000" dirty="0" smtClean="0"/>
                  <a:t>DE</a:t>
                </a:r>
                <a:r>
                  <a:rPr lang="ja-JP" altLang="en-US" sz="4000" dirty="0" smtClean="0"/>
                  <a:t>∥</a:t>
                </a:r>
                <a:r>
                  <a:rPr lang="en-US" altLang="ja-JP" sz="4000" dirty="0" smtClean="0"/>
                  <a:t>BC</a:t>
                </a:r>
              </a:p>
              <a:p>
                <a:pPr marL="0" indent="0">
                  <a:buNone/>
                </a:pPr>
                <a:r>
                  <a:rPr kumimoji="1" lang="ja-JP" altLang="en-US" sz="4000" dirty="0" smtClean="0"/>
                  <a:t>△</a:t>
                </a:r>
                <a:r>
                  <a:rPr kumimoji="1" lang="en-US" altLang="ja-JP" sz="4000" dirty="0" smtClean="0"/>
                  <a:t>ABC</a:t>
                </a:r>
                <a:r>
                  <a:rPr kumimoji="1" lang="ja-JP" altLang="en-US" sz="4000" dirty="0" smtClean="0"/>
                  <a:t>∽△</a:t>
                </a:r>
                <a:r>
                  <a:rPr kumimoji="1" lang="en-US" altLang="ja-JP" sz="4000" dirty="0" smtClean="0"/>
                  <a:t>ADE</a:t>
                </a:r>
                <a:r>
                  <a:rPr kumimoji="1" lang="ja-JP" altLang="en-US" sz="4000" dirty="0" smtClean="0"/>
                  <a:t>より</a:t>
                </a:r>
                <a:endParaRPr kumimoji="1" lang="en-US" altLang="ja-JP" sz="4000" dirty="0" smtClean="0"/>
              </a:p>
              <a:p>
                <a:pPr marL="0" indent="0">
                  <a:buNone/>
                </a:pPr>
                <a:r>
                  <a:rPr lang="ja-JP" altLang="en-US" sz="4000" dirty="0"/>
                  <a:t>相似比</a:t>
                </a:r>
                <a:r>
                  <a:rPr lang="ja-JP" altLang="en-US" sz="4000" dirty="0" smtClean="0"/>
                  <a:t>は１：２なので</a:t>
                </a:r>
                <a:endParaRPr lang="en-US" altLang="ja-JP" sz="4000" dirty="0" smtClean="0"/>
              </a:p>
              <a:p>
                <a:pPr marL="0" indent="0">
                  <a:buNone/>
                </a:pPr>
                <a:r>
                  <a:rPr lang="en-US" altLang="ja-JP" sz="4000" dirty="0" smtClean="0">
                    <a:solidFill>
                      <a:schemeClr val="tx1"/>
                    </a:solidFill>
                  </a:rPr>
                  <a:t>DE=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4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en-US" altLang="ja-JP" sz="4000" dirty="0" smtClean="0">
                    <a:solidFill>
                      <a:schemeClr val="tx1"/>
                    </a:solidFill>
                  </a:rPr>
                  <a:t>BC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1065" y="1640652"/>
                <a:ext cx="6476863" cy="4982542"/>
              </a:xfrm>
              <a:blipFill>
                <a:blip r:embed="rId3"/>
                <a:stretch>
                  <a:fillRect l="-3390" t="-2938" r="-291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グループ化 3"/>
          <p:cNvGrpSpPr/>
          <p:nvPr/>
        </p:nvGrpSpPr>
        <p:grpSpPr>
          <a:xfrm>
            <a:off x="5091361" y="2420888"/>
            <a:ext cx="4052639" cy="3487197"/>
            <a:chOff x="997470" y="1338815"/>
            <a:chExt cx="1885471" cy="2563608"/>
          </a:xfrm>
        </p:grpSpPr>
        <p:sp>
          <p:nvSpPr>
            <p:cNvPr id="5" name="二等辺三角形 4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9" name="直線コネクタ 8"/>
          <p:cNvCxnSpPr>
            <a:stCxn id="5" idx="1"/>
            <a:endCxn id="5" idx="5"/>
          </p:cNvCxnSpPr>
          <p:nvPr/>
        </p:nvCxnSpPr>
        <p:spPr>
          <a:xfrm>
            <a:off x="5895199" y="4152704"/>
            <a:ext cx="17623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5517999" y="3870313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681548" y="3870313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6041227" y="3475460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517999" y="4649339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 : 結合子 13"/>
          <p:cNvSpPr/>
          <p:nvPr/>
        </p:nvSpPr>
        <p:spPr>
          <a:xfrm>
            <a:off x="7099786" y="3539644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8121441" y="4616028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6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22179" y="1299348"/>
                <a:ext cx="8776326" cy="4525963"/>
              </a:xfr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kumimoji="1"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/>
                  <a:t>△</a:t>
                </a:r>
                <a:r>
                  <a:rPr kumimoji="1" lang="en-US" altLang="ja-JP" sz="3600" dirty="0" smtClean="0"/>
                  <a:t>ABC</a:t>
                </a:r>
                <a:r>
                  <a:rPr kumimoji="1" lang="ja-JP" altLang="en-US" sz="3600" dirty="0" smtClean="0"/>
                  <a:t>の</a:t>
                </a:r>
                <a:r>
                  <a:rPr kumimoji="1" lang="en-US" altLang="ja-JP" sz="3600" dirty="0" smtClean="0"/>
                  <a:t>2</a:t>
                </a:r>
                <a:r>
                  <a:rPr kumimoji="1" lang="ja-JP" altLang="en-US" sz="3600" dirty="0" smtClean="0"/>
                  <a:t>辺</a:t>
                </a:r>
                <a:r>
                  <a:rPr kumimoji="1" lang="en-US" altLang="ja-JP" sz="3600" dirty="0" smtClean="0"/>
                  <a:t>AB,AC</a:t>
                </a:r>
                <a:r>
                  <a:rPr kumimoji="1" lang="ja-JP" altLang="en-US" sz="3600" dirty="0" smtClean="0"/>
                  <a:t>の中点を、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3600" dirty="0" smtClean="0"/>
                  <a:t>それぞれ、</a:t>
                </a:r>
                <a:r>
                  <a:rPr kumimoji="1" lang="en-US" altLang="ja-JP" sz="3600" dirty="0" smtClean="0"/>
                  <a:t>D,E</a:t>
                </a:r>
                <a:r>
                  <a:rPr kumimoji="1" lang="ja-JP" altLang="en-US" sz="3600" dirty="0" smtClean="0"/>
                  <a:t>とすると、</a:t>
                </a:r>
                <a:endParaRPr kumimoji="1" lang="en-US" altLang="ja-JP" sz="3600" dirty="0" smtClean="0"/>
              </a:p>
              <a:p>
                <a:pPr marL="0" indent="0">
                  <a:buNone/>
                </a:pPr>
                <a:r>
                  <a:rPr kumimoji="1" lang="ja-JP" altLang="en-US" sz="4000" dirty="0" smtClean="0"/>
                  <a:t>　　</a:t>
                </a:r>
                <a:r>
                  <a:rPr kumimoji="1" lang="en-US" altLang="ja-JP" sz="4800" dirty="0" smtClean="0">
                    <a:solidFill>
                      <a:srgbClr val="FF0000"/>
                    </a:solidFill>
                  </a:rPr>
                  <a:t>DE</a:t>
                </a:r>
                <a:r>
                  <a:rPr kumimoji="1" lang="ja-JP" altLang="en-US" sz="4800" dirty="0" smtClean="0">
                    <a:solidFill>
                      <a:srgbClr val="FF0000"/>
                    </a:solidFill>
                  </a:rPr>
                  <a:t>∥</a:t>
                </a:r>
                <a:r>
                  <a:rPr kumimoji="1" lang="en-US" altLang="ja-JP" sz="4800" dirty="0" smtClean="0">
                    <a:solidFill>
                      <a:srgbClr val="FF0000"/>
                    </a:solidFill>
                  </a:rPr>
                  <a:t>BC</a:t>
                </a:r>
              </a:p>
              <a:p>
                <a:pPr marL="0" indent="0">
                  <a:buNone/>
                </a:pPr>
                <a:r>
                  <a:rPr kumimoji="1" lang="ja-JP" altLang="en-US" sz="4000" dirty="0" smtClean="0"/>
                  <a:t>　　</a:t>
                </a:r>
                <a:r>
                  <a:rPr kumimoji="1" lang="en-US" altLang="ja-JP" sz="4800" dirty="0" smtClean="0">
                    <a:solidFill>
                      <a:srgbClr val="FF0000"/>
                    </a:solidFill>
                  </a:rPr>
                  <a:t>DE</a:t>
                </a:r>
                <a:r>
                  <a:rPr kumimoji="1" lang="en-US" altLang="ja-JP" sz="4400" dirty="0" smtClean="0">
                    <a:solidFill>
                      <a:srgbClr val="FF000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kumimoji="1" lang="ja-JP" altLang="en-US" sz="4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kumimoji="1" lang="en-US" altLang="ja-JP" sz="4400" dirty="0" smtClean="0">
                    <a:solidFill>
                      <a:srgbClr val="FF0000"/>
                    </a:solidFill>
                    <a:latin typeface="+mj-ea"/>
                    <a:ea typeface="+mj-ea"/>
                  </a:rPr>
                  <a:t>BC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2179" y="1299348"/>
                <a:ext cx="8776326" cy="4525963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/>
          <p:cNvGrpSpPr/>
          <p:nvPr/>
        </p:nvGrpSpPr>
        <p:grpSpPr>
          <a:xfrm>
            <a:off x="4975206" y="1932238"/>
            <a:ext cx="4052639" cy="3487197"/>
            <a:chOff x="997470" y="1338815"/>
            <a:chExt cx="1885471" cy="2563608"/>
          </a:xfrm>
        </p:grpSpPr>
        <p:sp>
          <p:nvSpPr>
            <p:cNvPr id="10" name="二等辺三角形 9"/>
            <p:cNvSpPr/>
            <p:nvPr/>
          </p:nvSpPr>
          <p:spPr>
            <a:xfrm>
              <a:off x="1111953" y="1706134"/>
              <a:ext cx="1639855" cy="1811645"/>
            </a:xfrm>
            <a:prstGeom prst="triangle">
              <a:avLst>
                <a:gd name="adj" fmla="val 31649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55727" y="1338815"/>
              <a:ext cx="223899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Ａ</a:t>
              </a:r>
              <a:endParaRPr kumimoji="1" lang="ja-JP" altLang="en-US" sz="2800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658905" y="3501272"/>
              <a:ext cx="224036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Ｃ</a:t>
              </a:r>
              <a:endParaRPr kumimoji="1" lang="ja-JP" altLang="en-US" sz="2800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997470" y="3517779"/>
              <a:ext cx="228967" cy="384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/>
                <a:t>Ｂ</a:t>
              </a:r>
              <a:endParaRPr kumimoji="1" lang="ja-JP" altLang="en-US" sz="2800" dirty="0"/>
            </a:p>
          </p:txBody>
        </p:sp>
      </p:grpSp>
      <p:cxnSp>
        <p:nvCxnSpPr>
          <p:cNvPr id="14" name="直線コネクタ 13"/>
          <p:cNvCxnSpPr>
            <a:stCxn id="10" idx="1"/>
            <a:endCxn id="10" idx="5"/>
          </p:cNvCxnSpPr>
          <p:nvPr/>
        </p:nvCxnSpPr>
        <p:spPr>
          <a:xfrm>
            <a:off x="5779044" y="3664054"/>
            <a:ext cx="17623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401844" y="3381663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65393" y="3381663"/>
            <a:ext cx="523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cxnSp>
        <p:nvCxnSpPr>
          <p:cNvPr id="33" name="直線コネクタ 32"/>
          <p:cNvCxnSpPr/>
          <p:nvPr/>
        </p:nvCxnSpPr>
        <p:spPr>
          <a:xfrm>
            <a:off x="5925072" y="2986810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5401844" y="4160689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フローチャート : 結合子 39"/>
          <p:cNvSpPr/>
          <p:nvPr/>
        </p:nvSpPr>
        <p:spPr>
          <a:xfrm>
            <a:off x="6983631" y="3050994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ローチャート : 結合子 40"/>
          <p:cNvSpPr/>
          <p:nvPr/>
        </p:nvSpPr>
        <p:spPr>
          <a:xfrm>
            <a:off x="8005286" y="4127378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7238" y="980728"/>
            <a:ext cx="3715958" cy="56207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dirty="0" smtClean="0"/>
              <a:t>中点連結定理</a:t>
            </a:r>
            <a:endParaRPr kumimoji="1" lang="ja-JP" altLang="en-US" dirty="0"/>
          </a:p>
        </p:txBody>
      </p:sp>
      <p:sp>
        <p:nvSpPr>
          <p:cNvPr id="42" name="フリーフォーム 41"/>
          <p:cNvSpPr/>
          <p:nvPr/>
        </p:nvSpPr>
        <p:spPr>
          <a:xfrm>
            <a:off x="6551038" y="3562330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3" name="フリーフォーム 42"/>
          <p:cNvSpPr/>
          <p:nvPr/>
        </p:nvSpPr>
        <p:spPr>
          <a:xfrm>
            <a:off x="6551038" y="4772038"/>
            <a:ext cx="218365" cy="203448"/>
          </a:xfrm>
          <a:custGeom>
            <a:avLst/>
            <a:gdLst>
              <a:gd name="connsiteX0" fmla="*/ 0 w 218365"/>
              <a:gd name="connsiteY0" fmla="*/ 0 h 81887"/>
              <a:gd name="connsiteX1" fmla="*/ 218365 w 218365"/>
              <a:gd name="connsiteY1" fmla="*/ 40943 h 81887"/>
              <a:gd name="connsiteX2" fmla="*/ 27296 w 218365"/>
              <a:gd name="connsiteY2" fmla="*/ 81887 h 81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365" h="81887">
                <a:moveTo>
                  <a:pt x="0" y="0"/>
                </a:moveTo>
                <a:lnTo>
                  <a:pt x="218365" y="40943"/>
                </a:lnTo>
                <a:lnTo>
                  <a:pt x="27296" y="81887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44" name="円弧 43"/>
          <p:cNvSpPr/>
          <p:nvPr/>
        </p:nvSpPr>
        <p:spPr>
          <a:xfrm rot="7948027">
            <a:off x="5068414" y="785714"/>
            <a:ext cx="3183611" cy="3110120"/>
          </a:xfrm>
          <a:prstGeom prst="arc">
            <a:avLst>
              <a:gd name="adj1" fmla="val 17124340"/>
              <a:gd name="adj2" fmla="val 2112681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弧 46"/>
          <p:cNvSpPr/>
          <p:nvPr/>
        </p:nvSpPr>
        <p:spPr>
          <a:xfrm rot="7846986">
            <a:off x="4318331" y="1566619"/>
            <a:ext cx="3552660" cy="3579203"/>
          </a:xfrm>
          <a:prstGeom prst="arc">
            <a:avLst>
              <a:gd name="adj1" fmla="val 17380660"/>
              <a:gd name="adj2" fmla="val 2091708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円弧 50"/>
          <p:cNvSpPr/>
          <p:nvPr/>
        </p:nvSpPr>
        <p:spPr>
          <a:xfrm rot="7846986">
            <a:off x="6083487" y="1566618"/>
            <a:ext cx="3552660" cy="3579203"/>
          </a:xfrm>
          <a:prstGeom prst="arc">
            <a:avLst>
              <a:gd name="adj1" fmla="val 17380660"/>
              <a:gd name="adj2" fmla="val 2091708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2" name="直線コネクタ 51"/>
          <p:cNvCxnSpPr/>
          <p:nvPr/>
        </p:nvCxnSpPr>
        <p:spPr>
          <a:xfrm>
            <a:off x="6676645" y="3813112"/>
            <a:ext cx="0" cy="242453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>
            <a:off x="7866031" y="5043706"/>
            <a:ext cx="0" cy="242453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6070395" y="5036598"/>
            <a:ext cx="0" cy="242453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99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15" grpId="0"/>
      <p:bldP spid="16" grpId="0"/>
      <p:bldP spid="40" grpId="0" animBg="1"/>
      <p:bldP spid="41" grpId="0" animBg="1"/>
      <p:bldP spid="42" grpId="0" animBg="1"/>
      <p:bldP spid="43" grpId="0" animBg="1"/>
      <p:bldP spid="44" grpId="0" animBg="1"/>
      <p:bldP spid="47" grpId="0" animBg="1"/>
      <p:bldP spid="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6044" y="116632"/>
            <a:ext cx="8860452" cy="12961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kumimoji="1" lang="ja-JP" altLang="en-US" sz="2800" dirty="0" smtClean="0"/>
              <a:t>四角形</a:t>
            </a:r>
            <a:r>
              <a:rPr kumimoji="1" lang="en-US" altLang="ja-JP" sz="2800" dirty="0" smtClean="0"/>
              <a:t>ABCD</a:t>
            </a:r>
            <a:r>
              <a:rPr kumimoji="1" lang="ja-JP" altLang="en-US" sz="2800" dirty="0" smtClean="0"/>
              <a:t>をかき、４辺</a:t>
            </a:r>
            <a:r>
              <a:rPr kumimoji="1" lang="en-US" altLang="ja-JP" sz="2800" dirty="0" smtClean="0"/>
              <a:t>AB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BC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CD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DA</a:t>
            </a:r>
            <a:r>
              <a:rPr kumimoji="1" lang="ja-JP" altLang="en-US" sz="2800" dirty="0" smtClean="0"/>
              <a:t>の中点を、それぞれ、</a:t>
            </a:r>
            <a:r>
              <a:rPr kumimoji="1" lang="en-US" altLang="ja-JP" sz="2800" dirty="0" smtClean="0"/>
              <a:t>P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Q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R</a:t>
            </a:r>
            <a:r>
              <a:rPr kumimoji="1" lang="ja-JP" altLang="en-US" sz="2800" dirty="0" err="1" smtClean="0"/>
              <a:t>、</a:t>
            </a:r>
            <a:r>
              <a:rPr kumimoji="1" lang="en-US" altLang="ja-JP" sz="2800" dirty="0" smtClean="0"/>
              <a:t>S</a:t>
            </a:r>
            <a:r>
              <a:rPr kumimoji="1" lang="ja-JP" altLang="en-US" sz="2800" dirty="0" smtClean="0"/>
              <a:t>とします。このとき、四角形</a:t>
            </a:r>
            <a:r>
              <a:rPr kumimoji="1" lang="en-US" altLang="ja-JP" sz="2800" dirty="0" smtClean="0"/>
              <a:t>PQRS</a:t>
            </a:r>
            <a:r>
              <a:rPr kumimoji="1" lang="ja-JP" altLang="en-US" sz="2800" dirty="0" smtClean="0"/>
              <a:t>は、どんな四角形になるでしょうか。</a:t>
            </a:r>
            <a:endParaRPr kumimoji="1" lang="ja-JP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74764" y="1519583"/>
                <a:ext cx="8356393" cy="5335377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ＢとＤを結ぶ。</a:t>
                </a:r>
                <a:r>
                  <a:rPr lang="ja-JP" altLang="en-US" sz="2800" dirty="0" smtClean="0"/>
                  <a:t>△ＡＢＤで点Ｐ，Ｓは、辺ＡＢ，ＢＣ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の中点なので、</a:t>
                </a:r>
                <a:r>
                  <a:rPr kumimoji="1" lang="ja-JP" altLang="en-US" sz="2800" dirty="0" smtClean="0"/>
                  <a:t>中点</a:t>
                </a:r>
                <a:r>
                  <a:rPr kumimoji="1" lang="ja-JP" altLang="en-US" sz="2800" dirty="0"/>
                  <a:t>連結定理より、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ＰＳ∥ＢＤ、ＰＳ</a:t>
                </a:r>
                <a:r>
                  <a:rPr lang="en-US" altLang="ja-JP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ＢＤ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同様</a:t>
                </a:r>
                <a:r>
                  <a:rPr lang="ja-JP" altLang="en-US" sz="2800" dirty="0" smtClean="0"/>
                  <a:t>に△ＣＢＤで</a:t>
                </a:r>
                <a:endParaRPr lang="en-US" altLang="ja-JP" sz="2800" dirty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ＱＲ∥</a:t>
                </a:r>
                <a:r>
                  <a:rPr lang="ja-JP" altLang="en-US" sz="2800" dirty="0"/>
                  <a:t>ＢＤ</a:t>
                </a:r>
                <a:r>
                  <a:rPr lang="ja-JP" altLang="en-US" sz="2800" dirty="0" smtClean="0"/>
                  <a:t>、ＱＲ</a:t>
                </a:r>
                <a:r>
                  <a:rPr lang="en-US" altLang="ja-JP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</m:num>
                      <m:den>
                        <m:r>
                          <a:rPr lang="ja-JP" altLang="en-US" sz="2800" i="1"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2800" dirty="0" smtClean="0"/>
                  <a:t>ＢＤ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よって</a:t>
                </a:r>
                <a:endParaRPr lang="en-US" altLang="ja-JP" sz="2800" dirty="0"/>
              </a:p>
              <a:p>
                <a:pPr marL="0" indent="0">
                  <a:buNone/>
                </a:pPr>
                <a:r>
                  <a:rPr lang="ja-JP" altLang="en-US" sz="2800" dirty="0"/>
                  <a:t>ＰＳ</a:t>
                </a:r>
                <a:r>
                  <a:rPr lang="ja-JP" altLang="en-US" sz="2800" dirty="0" smtClean="0"/>
                  <a:t>∥ＱＲ、ＰＳ＝ＱＲ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 smtClean="0"/>
                  <a:t>四角形ＰＱＲＳは、１組の向かい合う辺が、等しくて平行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よって平行四辺形</a:t>
                </a:r>
                <a:endParaRPr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764" y="1519583"/>
                <a:ext cx="8356393" cy="5335377"/>
              </a:xfrm>
              <a:blipFill>
                <a:blip r:embed="rId3"/>
                <a:stretch>
                  <a:fillRect l="-1533" t="-1598" r="-949" b="-6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コネクタ 8"/>
          <p:cNvCxnSpPr>
            <a:stCxn id="16" idx="1"/>
            <a:endCxn id="16" idx="3"/>
          </p:cNvCxnSpPr>
          <p:nvPr/>
        </p:nvCxnSpPr>
        <p:spPr>
          <a:xfrm flipV="1">
            <a:off x="4915538" y="3343565"/>
            <a:ext cx="2935818" cy="1813627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5765122" y="2992485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5122021" y="4298380"/>
            <a:ext cx="250054" cy="128368"/>
          </a:xfrm>
          <a:prstGeom prst="line">
            <a:avLst/>
          </a:prstGeom>
          <a:ln w="76200" cmpd="dbl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フローチャート : 結合子 13"/>
          <p:cNvSpPr/>
          <p:nvPr/>
        </p:nvSpPr>
        <p:spPr>
          <a:xfrm>
            <a:off x="7951939" y="3645710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8349115" y="4473972"/>
            <a:ext cx="166670" cy="194989"/>
          </a:xfrm>
          <a:prstGeom prst="flowChartConnector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リーフォーム 15"/>
          <p:cNvSpPr/>
          <p:nvPr/>
        </p:nvSpPr>
        <p:spPr>
          <a:xfrm>
            <a:off x="4915538" y="2380075"/>
            <a:ext cx="3778271" cy="2777117"/>
          </a:xfrm>
          <a:custGeom>
            <a:avLst/>
            <a:gdLst>
              <a:gd name="connsiteX0" fmla="*/ 1477107 w 4164037"/>
              <a:gd name="connsiteY0" fmla="*/ 0 h 2757267"/>
              <a:gd name="connsiteX1" fmla="*/ 0 w 4164037"/>
              <a:gd name="connsiteY1" fmla="*/ 2757267 h 2757267"/>
              <a:gd name="connsiteX2" fmla="*/ 4164037 w 4164037"/>
              <a:gd name="connsiteY2" fmla="*/ 2757267 h 2757267"/>
              <a:gd name="connsiteX3" fmla="*/ 3235569 w 4164037"/>
              <a:gd name="connsiteY3" fmla="*/ 956603 h 2757267"/>
              <a:gd name="connsiteX4" fmla="*/ 1477107 w 4164037"/>
              <a:gd name="connsiteY4" fmla="*/ 0 h 2757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64037" h="2757267">
                <a:moveTo>
                  <a:pt x="1477107" y="0"/>
                </a:moveTo>
                <a:lnTo>
                  <a:pt x="0" y="2757267"/>
                </a:lnTo>
                <a:lnTo>
                  <a:pt x="4164037" y="2757267"/>
                </a:lnTo>
                <a:lnTo>
                  <a:pt x="3235569" y="956603"/>
                </a:lnTo>
                <a:lnTo>
                  <a:pt x="1477107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5575050" y="2883877"/>
            <a:ext cx="2686929" cy="2278966"/>
          </a:xfrm>
          <a:custGeom>
            <a:avLst/>
            <a:gdLst>
              <a:gd name="connsiteX0" fmla="*/ 1519311 w 2686929"/>
              <a:gd name="connsiteY0" fmla="*/ 0 h 2278966"/>
              <a:gd name="connsiteX1" fmla="*/ 0 w 2686929"/>
              <a:gd name="connsiteY1" fmla="*/ 872197 h 2278966"/>
              <a:gd name="connsiteX2" fmla="*/ 1237957 w 2686929"/>
              <a:gd name="connsiteY2" fmla="*/ 2278966 h 2278966"/>
              <a:gd name="connsiteX3" fmla="*/ 2686929 w 2686929"/>
              <a:gd name="connsiteY3" fmla="*/ 1350498 h 2278966"/>
              <a:gd name="connsiteX4" fmla="*/ 1519311 w 2686929"/>
              <a:gd name="connsiteY4" fmla="*/ 0 h 227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86929" h="2278966">
                <a:moveTo>
                  <a:pt x="1519311" y="0"/>
                </a:moveTo>
                <a:lnTo>
                  <a:pt x="0" y="872197"/>
                </a:lnTo>
                <a:lnTo>
                  <a:pt x="1237957" y="2278966"/>
                </a:lnTo>
                <a:lnTo>
                  <a:pt x="2686929" y="1350498"/>
                </a:lnTo>
                <a:lnTo>
                  <a:pt x="151931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015176" y="1833547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261979" y="392566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Ｒ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64048" y="5157192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Ｑ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983465" y="2455457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Ｓ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247048" y="3317479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867866" y="2951065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686541" y="4934048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04770" y="5131659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Ｂ</a:t>
            </a:r>
            <a:endParaRPr kumimoji="1" lang="ja-JP" altLang="en-US" sz="2800" dirty="0"/>
          </a:p>
        </p:txBody>
      </p:sp>
      <p:cxnSp>
        <p:nvCxnSpPr>
          <p:cNvPr id="30" name="直線コネクタ 29"/>
          <p:cNvCxnSpPr/>
          <p:nvPr/>
        </p:nvCxnSpPr>
        <p:spPr>
          <a:xfrm>
            <a:off x="5890149" y="5025849"/>
            <a:ext cx="0" cy="275619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7867866" y="5025849"/>
            <a:ext cx="0" cy="275619"/>
          </a:xfrm>
          <a:prstGeom prst="line">
            <a:avLst/>
          </a:prstGeom>
          <a:ln w="28575" cmpd="sng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二等辺三角形 42"/>
          <p:cNvSpPr/>
          <p:nvPr/>
        </p:nvSpPr>
        <p:spPr>
          <a:xfrm>
            <a:off x="7464714" y="2978677"/>
            <a:ext cx="140997" cy="20791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二等辺三角形 44"/>
          <p:cNvSpPr/>
          <p:nvPr/>
        </p:nvSpPr>
        <p:spPr>
          <a:xfrm>
            <a:off x="6600485" y="2515125"/>
            <a:ext cx="140997" cy="207910"/>
          </a:xfrm>
          <a:prstGeom prst="triangl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1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4" grpId="0" animBg="1"/>
      <p:bldP spid="15" grpId="0" animBg="1"/>
      <p:bldP spid="16" grpId="0" animBg="1"/>
      <p:bldP spid="17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3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1090464" cy="452596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平行四辺形 3"/>
          <p:cNvSpPr/>
          <p:nvPr/>
        </p:nvSpPr>
        <p:spPr>
          <a:xfrm>
            <a:off x="2915816" y="3212976"/>
            <a:ext cx="3600400" cy="2088232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3419872" y="3207149"/>
            <a:ext cx="2592288" cy="2092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V="1">
            <a:off x="2915816" y="3241964"/>
            <a:ext cx="3568111" cy="204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419872" y="3198811"/>
            <a:ext cx="648072" cy="2121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179247" y="2716754"/>
            <a:ext cx="481249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43151" y="5231326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490983" y="4365104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Ｆ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10498" y="3758810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Ｇ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03018" y="2718488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915552" y="5223330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524576" y="5231326"/>
            <a:ext cx="481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28" name="フリーフォーム 27"/>
          <p:cNvSpPr/>
          <p:nvPr/>
        </p:nvSpPr>
        <p:spPr>
          <a:xfrm>
            <a:off x="2881745" y="5306291"/>
            <a:ext cx="1191491" cy="210941"/>
          </a:xfrm>
          <a:custGeom>
            <a:avLst/>
            <a:gdLst>
              <a:gd name="connsiteX0" fmla="*/ 0 w 1191491"/>
              <a:gd name="connsiteY0" fmla="*/ 0 h 207818"/>
              <a:gd name="connsiteX1" fmla="*/ 180110 w 1191491"/>
              <a:gd name="connsiteY1" fmla="*/ 152400 h 207818"/>
              <a:gd name="connsiteX2" fmla="*/ 609600 w 1191491"/>
              <a:gd name="connsiteY2" fmla="*/ 207818 h 207818"/>
              <a:gd name="connsiteX3" fmla="*/ 1039091 w 1191491"/>
              <a:gd name="connsiteY3" fmla="*/ 152400 h 207818"/>
              <a:gd name="connsiteX4" fmla="*/ 1191491 w 1191491"/>
              <a:gd name="connsiteY4" fmla="*/ 13854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491" h="207818">
                <a:moveTo>
                  <a:pt x="0" y="0"/>
                </a:moveTo>
                <a:cubicBezTo>
                  <a:pt x="39255" y="58882"/>
                  <a:pt x="78510" y="117764"/>
                  <a:pt x="180110" y="152400"/>
                </a:cubicBezTo>
                <a:cubicBezTo>
                  <a:pt x="281710" y="187036"/>
                  <a:pt x="466437" y="207818"/>
                  <a:pt x="609600" y="207818"/>
                </a:cubicBezTo>
                <a:cubicBezTo>
                  <a:pt x="752763" y="207818"/>
                  <a:pt x="942109" y="184727"/>
                  <a:pt x="1039091" y="152400"/>
                </a:cubicBezTo>
                <a:cubicBezTo>
                  <a:pt x="1136073" y="120073"/>
                  <a:pt x="1163782" y="66963"/>
                  <a:pt x="1191491" y="13854"/>
                </a:cubicBezTo>
              </a:path>
            </a:pathLst>
          </a:cu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2881032" y="5279235"/>
            <a:ext cx="3115435" cy="943945"/>
          </a:xfrm>
          <a:custGeom>
            <a:avLst/>
            <a:gdLst>
              <a:gd name="connsiteX0" fmla="*/ 0 w 1191491"/>
              <a:gd name="connsiteY0" fmla="*/ 0 h 207818"/>
              <a:gd name="connsiteX1" fmla="*/ 180110 w 1191491"/>
              <a:gd name="connsiteY1" fmla="*/ 152400 h 207818"/>
              <a:gd name="connsiteX2" fmla="*/ 609600 w 1191491"/>
              <a:gd name="connsiteY2" fmla="*/ 207818 h 207818"/>
              <a:gd name="connsiteX3" fmla="*/ 1039091 w 1191491"/>
              <a:gd name="connsiteY3" fmla="*/ 152400 h 207818"/>
              <a:gd name="connsiteX4" fmla="*/ 1191491 w 1191491"/>
              <a:gd name="connsiteY4" fmla="*/ 13854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1491" h="207818">
                <a:moveTo>
                  <a:pt x="0" y="0"/>
                </a:moveTo>
                <a:cubicBezTo>
                  <a:pt x="39255" y="58882"/>
                  <a:pt x="78510" y="117764"/>
                  <a:pt x="180110" y="152400"/>
                </a:cubicBezTo>
                <a:cubicBezTo>
                  <a:pt x="281710" y="187036"/>
                  <a:pt x="466437" y="207818"/>
                  <a:pt x="609600" y="207818"/>
                </a:cubicBezTo>
                <a:cubicBezTo>
                  <a:pt x="752763" y="207818"/>
                  <a:pt x="942109" y="184727"/>
                  <a:pt x="1039091" y="152400"/>
                </a:cubicBezTo>
                <a:cubicBezTo>
                  <a:pt x="1136073" y="120073"/>
                  <a:pt x="1163782" y="66963"/>
                  <a:pt x="1191491" y="13854"/>
                </a:cubicBezTo>
              </a:path>
            </a:pathLst>
          </a:custGeom>
          <a:ln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72232" y="5891318"/>
            <a:ext cx="111117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10cm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131248" y="5352510"/>
            <a:ext cx="79079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/>
              <a:t>4cm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00072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294</Words>
  <Application>Microsoft Office PowerPoint</Application>
  <PresentationFormat>画面に合わせる (4:3)</PresentationFormat>
  <Paragraphs>57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Cambria Math</vt:lpstr>
      <vt:lpstr>Office ​​テーマ</vt:lpstr>
      <vt:lpstr>中点連結定理</vt:lpstr>
      <vt:lpstr>△ABCの辺AB、ACの中点をD、Eとする。DEとBCの間には、どんな関係があるだろうか。</vt:lpstr>
      <vt:lpstr>中点連結定理</vt:lpstr>
      <vt:lpstr>四角形ABCDをかき、４辺AB、BC、CD、DAの中点を、それぞれ、P、Q、R、Sとします。このとき、四角形PQRSは、どんな四角形になるでしょうか。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中点連結定理</dc:title>
  <dc:creator>teacher</dc:creator>
  <cp:lastModifiedBy>teacher</cp:lastModifiedBy>
  <cp:revision>24</cp:revision>
  <cp:lastPrinted>2013-11-20T01:08:06Z</cp:lastPrinted>
  <dcterms:created xsi:type="dcterms:W3CDTF">2013-11-18T05:50:56Z</dcterms:created>
  <dcterms:modified xsi:type="dcterms:W3CDTF">2016-11-25T05:37:05Z</dcterms:modified>
</cp:coreProperties>
</file>