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56" r:id="rId2"/>
    <p:sldId id="274" r:id="rId3"/>
    <p:sldId id="275" r:id="rId4"/>
    <p:sldId id="276" r:id="rId5"/>
    <p:sldId id="277" r:id="rId6"/>
    <p:sldId id="278" r:id="rId7"/>
    <p:sldId id="279" r:id="rId8"/>
    <p:sldId id="273" r:id="rId9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38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DB2CE7-01FA-4F20-B734-7386815F7803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ABE5A1-4F47-422F-937A-8970DD9D825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432087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8ABE5A1-4F47-422F-937A-8970DD9D825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860803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956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424889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2368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3523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290820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74655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963483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406219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79006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002881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762743-D6EF-4615-BC14-A92BA858440C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7474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3762743-D6EF-4615-BC14-A92BA858440C}" type="datetimeFigureOut">
              <a:rPr kumimoji="1" lang="ja-JP" altLang="en-US" smtClean="0"/>
              <a:t>2014/1/16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C37F0B-861D-4848-B423-58AC88DF020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96802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11560" y="1124744"/>
            <a:ext cx="7992888" cy="1470025"/>
          </a:xfrm>
        </p:spPr>
        <p:txBody>
          <a:bodyPr/>
          <a:lstStyle/>
          <a:p>
            <a:r>
              <a:rPr kumimoji="1" lang="ja-JP" altLang="en-US" dirty="0" smtClean="0"/>
              <a:t>円の外部の点からの接線の作図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971600" y="2996952"/>
            <a:ext cx="7272808" cy="1872208"/>
          </a:xfrm>
          <a:solidFill>
            <a:srgbClr val="FFFF00"/>
          </a:solidFill>
        </p:spPr>
        <p:txBody>
          <a:bodyPr>
            <a:noAutofit/>
          </a:bodyPr>
          <a:lstStyle/>
          <a:p>
            <a:r>
              <a:rPr kumimoji="1" lang="ja-JP" altLang="en-US" dirty="0" smtClean="0">
                <a:solidFill>
                  <a:schemeClr val="tx1"/>
                </a:solidFill>
              </a:rPr>
              <a:t>本時のねらい</a:t>
            </a:r>
            <a:endParaRPr kumimoji="1" lang="en-US" altLang="ja-JP" dirty="0" smtClean="0">
              <a:solidFill>
                <a:schemeClr val="tx1"/>
              </a:solidFill>
            </a:endParaRPr>
          </a:p>
          <a:p>
            <a:r>
              <a:rPr lang="ja-JP" altLang="en-US" dirty="0" smtClean="0">
                <a:solidFill>
                  <a:schemeClr val="tx1"/>
                </a:solidFill>
              </a:rPr>
              <a:t>「円</a:t>
            </a:r>
            <a:r>
              <a:rPr lang="ja-JP" altLang="en-US" dirty="0" smtClean="0">
                <a:solidFill>
                  <a:schemeClr val="tx1"/>
                </a:solidFill>
              </a:rPr>
              <a:t>の外部の点からの接線の作図方法を理解し、作図ができるようにする。」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98840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1088367"/>
            <a:ext cx="9143999" cy="40930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テキスト ボックス 4"/>
          <p:cNvSpPr txBox="1"/>
          <p:nvPr/>
        </p:nvSpPr>
        <p:spPr>
          <a:xfrm>
            <a:off x="0" y="72704"/>
            <a:ext cx="9190336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dirty="0" smtClean="0"/>
              <a:t>５章章末問題　</a:t>
            </a:r>
            <a:r>
              <a:rPr kumimoji="1" lang="en-US" altLang="ja-JP" sz="2000" dirty="0" smtClean="0"/>
              <a:t>P.153(</a:t>
            </a:r>
            <a:r>
              <a:rPr kumimoji="1" lang="ja-JP" altLang="en-US" sz="2000" dirty="0" smtClean="0"/>
              <a:t>啓林館</a:t>
            </a:r>
            <a:r>
              <a:rPr kumimoji="1" lang="en-US" altLang="ja-JP" sz="2000" dirty="0" smtClean="0"/>
              <a:t>)</a:t>
            </a:r>
          </a:p>
          <a:p>
            <a:r>
              <a:rPr kumimoji="1" lang="ja-JP" altLang="en-US" sz="2000" dirty="0" smtClean="0"/>
              <a:t>８　下の図で、放牧場Ａからの帰りに、川で羊に水を飲ませてから小屋Ｂへ帰ります。</a:t>
            </a:r>
            <a:endParaRPr kumimoji="1" lang="en-US" altLang="ja-JP" sz="2000" dirty="0" smtClean="0"/>
          </a:p>
          <a:p>
            <a:r>
              <a:rPr lang="ja-JP" altLang="en-US" sz="2000" dirty="0" smtClean="0"/>
              <a:t>　　ＡＰ</a:t>
            </a:r>
            <a:r>
              <a:rPr lang="ja-JP" altLang="en-US" sz="2000" dirty="0"/>
              <a:t>＋</a:t>
            </a:r>
            <a:r>
              <a:rPr lang="ja-JP" altLang="en-US" sz="2000" dirty="0" smtClean="0"/>
              <a:t>ＢＰを最短にする水飲み場Ｐを、直線</a:t>
            </a:r>
            <a:r>
              <a:rPr lang="en-US" altLang="ja-JP" sz="2000" dirty="0" smtClean="0"/>
              <a:t>ℓ</a:t>
            </a:r>
            <a:r>
              <a:rPr lang="ja-JP" altLang="en-US" sz="2000" dirty="0" smtClean="0"/>
              <a:t>上に示しなさい。</a:t>
            </a:r>
            <a:endParaRPr kumimoji="1" lang="ja-JP" altLang="en-US" sz="2000" dirty="0"/>
          </a:p>
        </p:txBody>
      </p:sp>
      <p:sp>
        <p:nvSpPr>
          <p:cNvPr id="6" name="円弧 5"/>
          <p:cNvSpPr/>
          <p:nvPr/>
        </p:nvSpPr>
        <p:spPr>
          <a:xfrm rot="8119243">
            <a:off x="4999682" y="3129549"/>
            <a:ext cx="1978902" cy="1904094"/>
          </a:xfrm>
          <a:prstGeom prst="arc">
            <a:avLst>
              <a:gd name="adj1" fmla="val 14811221"/>
              <a:gd name="adj2" fmla="val 1289756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弧 6"/>
          <p:cNvSpPr/>
          <p:nvPr/>
        </p:nvSpPr>
        <p:spPr>
          <a:xfrm rot="8729440">
            <a:off x="5329054" y="3699583"/>
            <a:ext cx="2242684" cy="2236987"/>
          </a:xfrm>
          <a:prstGeom prst="arc">
            <a:avLst>
              <a:gd name="adj1" fmla="val 17716112"/>
              <a:gd name="adj2" fmla="val 21316415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弧 7"/>
          <p:cNvSpPr/>
          <p:nvPr/>
        </p:nvSpPr>
        <p:spPr>
          <a:xfrm rot="6220479">
            <a:off x="4167814" y="3597730"/>
            <a:ext cx="2278330" cy="2440688"/>
          </a:xfrm>
          <a:prstGeom prst="arc">
            <a:avLst>
              <a:gd name="adj1" fmla="val 17716112"/>
              <a:gd name="adj2" fmla="val 20178919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10" name="直線コネクタ 9"/>
          <p:cNvCxnSpPr/>
          <p:nvPr/>
        </p:nvCxnSpPr>
        <p:spPr>
          <a:xfrm>
            <a:off x="5950891" y="3504642"/>
            <a:ext cx="0" cy="2802023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円弧 10"/>
          <p:cNvSpPr/>
          <p:nvPr/>
        </p:nvSpPr>
        <p:spPr>
          <a:xfrm rot="7591231">
            <a:off x="5009251" y="4061253"/>
            <a:ext cx="1978902" cy="1904094"/>
          </a:xfrm>
          <a:prstGeom prst="arc">
            <a:avLst>
              <a:gd name="adj1" fmla="val 18889429"/>
              <a:gd name="adj2" fmla="val 20078460"/>
            </a:avLst>
          </a:prstGeom>
          <a:ln w="190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514066" y="5951838"/>
            <a:ext cx="4507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Ｃ</a:t>
            </a:r>
            <a:endParaRPr kumimoji="1" lang="ja-JP" altLang="en-US" sz="2800" dirty="0"/>
          </a:p>
        </p:txBody>
      </p:sp>
      <p:cxnSp>
        <p:nvCxnSpPr>
          <p:cNvPr id="13" name="直線コネクタ 12"/>
          <p:cNvCxnSpPr/>
          <p:nvPr/>
        </p:nvCxnSpPr>
        <p:spPr>
          <a:xfrm>
            <a:off x="1691680" y="2996952"/>
            <a:ext cx="4608512" cy="3216496"/>
          </a:xfrm>
          <a:prstGeom prst="line">
            <a:avLst/>
          </a:prstGeom>
          <a:ln w="381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直線コネクタ 27"/>
          <p:cNvCxnSpPr/>
          <p:nvPr/>
        </p:nvCxnSpPr>
        <p:spPr>
          <a:xfrm>
            <a:off x="5739448" y="5403942"/>
            <a:ext cx="3600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直線コネクタ 29"/>
          <p:cNvCxnSpPr/>
          <p:nvPr/>
        </p:nvCxnSpPr>
        <p:spPr>
          <a:xfrm>
            <a:off x="5739448" y="5301208"/>
            <a:ext cx="3600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直線コネクタ 33"/>
          <p:cNvCxnSpPr/>
          <p:nvPr/>
        </p:nvCxnSpPr>
        <p:spPr>
          <a:xfrm>
            <a:off x="5770871" y="4229652"/>
            <a:ext cx="3600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直線コネクタ 34"/>
          <p:cNvCxnSpPr/>
          <p:nvPr/>
        </p:nvCxnSpPr>
        <p:spPr>
          <a:xfrm>
            <a:off x="5770871" y="4126918"/>
            <a:ext cx="360039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3885774" y="4669053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Ｐ</a:t>
            </a:r>
            <a:endParaRPr kumimoji="1" lang="ja-JP" altLang="en-US" sz="2800" dirty="0"/>
          </a:p>
        </p:txBody>
      </p:sp>
      <p:cxnSp>
        <p:nvCxnSpPr>
          <p:cNvPr id="37" name="直線コネクタ 36"/>
          <p:cNvCxnSpPr>
            <a:stCxn id="36" idx="0"/>
          </p:cNvCxnSpPr>
          <p:nvPr/>
        </p:nvCxnSpPr>
        <p:spPr>
          <a:xfrm flipV="1">
            <a:off x="4105546" y="3504643"/>
            <a:ext cx="1859284" cy="116441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テキスト ボックス 45"/>
          <p:cNvSpPr txBox="1"/>
          <p:nvPr/>
        </p:nvSpPr>
        <p:spPr>
          <a:xfrm>
            <a:off x="2681287" y="4644043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Ｐ</a:t>
            </a:r>
            <a:endParaRPr kumimoji="1" lang="ja-JP" altLang="en-US" sz="2800" dirty="0"/>
          </a:p>
        </p:txBody>
      </p:sp>
      <p:cxnSp>
        <p:nvCxnSpPr>
          <p:cNvPr id="48" name="直線コネクタ 47"/>
          <p:cNvCxnSpPr/>
          <p:nvPr/>
        </p:nvCxnSpPr>
        <p:spPr>
          <a:xfrm>
            <a:off x="1691680" y="2996952"/>
            <a:ext cx="1209379" cy="167210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直線コネクタ 51"/>
          <p:cNvCxnSpPr/>
          <p:nvPr/>
        </p:nvCxnSpPr>
        <p:spPr>
          <a:xfrm>
            <a:off x="2972167" y="4759333"/>
            <a:ext cx="2978723" cy="119250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テキスト ボックス 54"/>
          <p:cNvSpPr txBox="1"/>
          <p:nvPr/>
        </p:nvSpPr>
        <p:spPr>
          <a:xfrm>
            <a:off x="4616160" y="4668003"/>
            <a:ext cx="43954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/>
              <a:t>Ｐ</a:t>
            </a:r>
            <a:endParaRPr kumimoji="1" lang="ja-JP" altLang="en-US" sz="2800" dirty="0"/>
          </a:p>
        </p:txBody>
      </p:sp>
      <p:cxnSp>
        <p:nvCxnSpPr>
          <p:cNvPr id="56" name="直線コネクタ 55"/>
          <p:cNvCxnSpPr>
            <a:endCxn id="55" idx="0"/>
          </p:cNvCxnSpPr>
          <p:nvPr/>
        </p:nvCxnSpPr>
        <p:spPr>
          <a:xfrm>
            <a:off x="1691680" y="2996952"/>
            <a:ext cx="3144252" cy="1671051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直線コネクタ 57"/>
          <p:cNvCxnSpPr>
            <a:stCxn id="55" idx="0"/>
          </p:cNvCxnSpPr>
          <p:nvPr/>
        </p:nvCxnSpPr>
        <p:spPr>
          <a:xfrm>
            <a:off x="4835932" y="4668003"/>
            <a:ext cx="1114958" cy="1283835"/>
          </a:xfrm>
          <a:prstGeom prst="line">
            <a:avLst/>
          </a:prstGeom>
          <a:ln w="38100">
            <a:solidFill>
              <a:srgbClr val="FF0000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599425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51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1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6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8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9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11" grpId="0" animBg="1"/>
      <p:bldP spid="12" grpId="0"/>
      <p:bldP spid="36" grpId="0"/>
      <p:bldP spid="46" grpId="0"/>
      <p:bldP spid="55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1" name="Picture 3" descr="C:\Users\teacher\AppData\Local\Microsoft\Windows\Temporary Internet Files\Content.IE5\6MFR134Q\MC900419554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3500" y="764705"/>
            <a:ext cx="4732556" cy="47325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1619672" y="2050257"/>
            <a:ext cx="6109365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600" dirty="0" smtClean="0">
                <a:ea typeface="ＤＦ平成明朝体W7" pitchFamily="1" charset="-128"/>
              </a:rPr>
              <a:t>円の接線の作図</a:t>
            </a:r>
            <a:endParaRPr kumimoji="1" lang="ja-JP" altLang="en-US" sz="6600" dirty="0">
              <a:ea typeface="ＤＦ平成明朝体W7" pitchFamily="1" charset="-128"/>
            </a:endParaRPr>
          </a:p>
        </p:txBody>
      </p:sp>
      <p:pic>
        <p:nvPicPr>
          <p:cNvPr id="1026" name="Picture 2" descr="C:\Users\teacher\AppData\Local\Microsoft\Windows\Temporary Internet Files\Content.IE5\PTYHARLS\MC900416410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4328" y="2638856"/>
            <a:ext cx="1872208" cy="40100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42102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4387264" y="3228260"/>
            <a:ext cx="1800023" cy="1789776"/>
            <a:chOff x="6018737" y="3871471"/>
            <a:chExt cx="1800023" cy="1789776"/>
          </a:xfrm>
        </p:grpSpPr>
        <p:sp>
          <p:nvSpPr>
            <p:cNvPr id="15" name="フローチャート : 結合子 14"/>
            <p:cNvSpPr/>
            <p:nvPr/>
          </p:nvSpPr>
          <p:spPr>
            <a:xfrm>
              <a:off x="6018737" y="3871471"/>
              <a:ext cx="1598159" cy="1592888"/>
            </a:xfrm>
            <a:prstGeom prst="flowChartConnec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フローチャート : 結合子 15"/>
            <p:cNvSpPr/>
            <p:nvPr/>
          </p:nvSpPr>
          <p:spPr>
            <a:xfrm>
              <a:off x="6018737" y="4503102"/>
              <a:ext cx="1800023" cy="115814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783026" y="2206938"/>
            <a:ext cx="4464496" cy="4248472"/>
            <a:chOff x="1331640" y="764704"/>
            <a:chExt cx="5472608" cy="5256584"/>
          </a:xfrm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622465" y="4149080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8" name="フローチャート : 結合子 7"/>
          <p:cNvSpPr/>
          <p:nvPr/>
        </p:nvSpPr>
        <p:spPr>
          <a:xfrm>
            <a:off x="5196799" y="3884042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87558" y="3316634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3026105" y="3316634"/>
            <a:ext cx="5146118" cy="10145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51520" y="228197"/>
            <a:ext cx="7571303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円の接線の作図</a:t>
            </a:r>
            <a:endParaRPr kumimoji="1" lang="en-US" altLang="ja-JP" sz="3200" dirty="0" smtClean="0">
              <a:ea typeface="ＤＦ平成明朝体W7" pitchFamily="1" charset="-128"/>
            </a:endParaRPr>
          </a:p>
          <a:p>
            <a:r>
              <a:rPr lang="ja-JP" altLang="en-US" sz="3200" dirty="0" smtClean="0">
                <a:ea typeface="ＤＦ平成明朝体W7" pitchFamily="1" charset="-128"/>
              </a:rPr>
              <a:t>円Ｏと</a:t>
            </a:r>
            <a:r>
              <a:rPr lang="ja-JP" altLang="en-US" sz="3200" dirty="0">
                <a:ea typeface="ＤＦ平成明朝体W7" pitchFamily="1" charset="-128"/>
              </a:rPr>
              <a:t>点Ａで</a:t>
            </a:r>
            <a:r>
              <a:rPr lang="ja-JP" altLang="en-US" sz="3200" dirty="0" smtClean="0">
                <a:ea typeface="ＤＦ平成明朝体W7" pitchFamily="1" charset="-128"/>
              </a:rPr>
              <a:t>接する接線を作図しよう。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5748" y="1397746"/>
            <a:ext cx="890074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円の接線は、その接点を通る半径に垂直である。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pic>
        <p:nvPicPr>
          <p:cNvPr id="1026" name="Picture 2" descr="C:\Users\teacher\AppData\Local\Microsoft\Windows\Temporary Internet Files\Content.IE5\PTYHARLS\MC9000790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9658" y="2182896"/>
            <a:ext cx="1714500" cy="222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5035280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3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upRight)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4387264" y="3228260"/>
            <a:ext cx="1800023" cy="1789776"/>
            <a:chOff x="6018737" y="3871471"/>
            <a:chExt cx="1800023" cy="1789776"/>
          </a:xfrm>
        </p:grpSpPr>
        <p:sp>
          <p:nvSpPr>
            <p:cNvPr id="15" name="フローチャート : 結合子 14"/>
            <p:cNvSpPr/>
            <p:nvPr/>
          </p:nvSpPr>
          <p:spPr>
            <a:xfrm>
              <a:off x="6018737" y="3871471"/>
              <a:ext cx="1598159" cy="1592888"/>
            </a:xfrm>
            <a:prstGeom prst="flowChartConnec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フローチャート : 結合子 15"/>
            <p:cNvSpPr/>
            <p:nvPr/>
          </p:nvSpPr>
          <p:spPr>
            <a:xfrm>
              <a:off x="6018737" y="4503102"/>
              <a:ext cx="1800023" cy="115814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783026" y="2206938"/>
            <a:ext cx="4464496" cy="4248472"/>
            <a:chOff x="1331640" y="764704"/>
            <a:chExt cx="5472608" cy="5256584"/>
          </a:xfrm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622465" y="4149080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8" name="フローチャート : 結合子 7"/>
          <p:cNvSpPr/>
          <p:nvPr/>
        </p:nvSpPr>
        <p:spPr>
          <a:xfrm>
            <a:off x="5196799" y="3884042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87558" y="3316634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3026105" y="3316634"/>
            <a:ext cx="5146118" cy="10145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51520" y="22819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円の接線の性質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5749" y="812971"/>
            <a:ext cx="890074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円の接線は、その接点を通る半径に垂直である。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pic>
        <p:nvPicPr>
          <p:cNvPr id="1026" name="Picture 2" descr="C:\Users\teacher\AppData\Local\Microsoft\Windows\Temporary Internet Files\Content.IE5\PTYHARLS\MC9000790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85268" y="2348880"/>
            <a:ext cx="1714500" cy="222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円弧 20"/>
          <p:cNvSpPr/>
          <p:nvPr/>
        </p:nvSpPr>
        <p:spPr>
          <a:xfrm rot="19835723">
            <a:off x="4387264" y="2320320"/>
            <a:ext cx="737339" cy="676632"/>
          </a:xfrm>
          <a:prstGeom prst="arc">
            <a:avLst>
              <a:gd name="adj1" fmla="val 16199995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05284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4387264" y="3228260"/>
            <a:ext cx="1800023" cy="1789776"/>
            <a:chOff x="6018737" y="3871471"/>
            <a:chExt cx="1800023" cy="1789776"/>
          </a:xfrm>
        </p:grpSpPr>
        <p:sp>
          <p:nvSpPr>
            <p:cNvPr id="15" name="フローチャート : 結合子 14"/>
            <p:cNvSpPr/>
            <p:nvPr/>
          </p:nvSpPr>
          <p:spPr>
            <a:xfrm>
              <a:off x="6018737" y="3871471"/>
              <a:ext cx="1598159" cy="1592888"/>
            </a:xfrm>
            <a:prstGeom prst="flowChartConnec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フローチャート : 結合子 15"/>
            <p:cNvSpPr/>
            <p:nvPr/>
          </p:nvSpPr>
          <p:spPr>
            <a:xfrm>
              <a:off x="6018737" y="4503102"/>
              <a:ext cx="1800023" cy="115814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783026" y="2206938"/>
            <a:ext cx="4464496" cy="4248472"/>
            <a:chOff x="1331640" y="764704"/>
            <a:chExt cx="5472608" cy="5256584"/>
          </a:xfrm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622465" y="4149080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8" name="フローチャート : 結合子 7"/>
          <p:cNvSpPr/>
          <p:nvPr/>
        </p:nvSpPr>
        <p:spPr>
          <a:xfrm>
            <a:off x="5196799" y="3884042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87558" y="3316634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3026105" y="3316634"/>
            <a:ext cx="5146118" cy="10145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/>
          <p:cNvSpPr txBox="1"/>
          <p:nvPr/>
        </p:nvSpPr>
        <p:spPr>
          <a:xfrm>
            <a:off x="251520" y="22819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円の接線の性質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35749" y="812971"/>
            <a:ext cx="890074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円の接線は、その接点を通る半径に垂直である。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pic>
        <p:nvPicPr>
          <p:cNvPr id="1026" name="Picture 2" descr="C:\Users\teacher\AppData\Local\Microsoft\Windows\Temporary Internet Files\Content.IE5\PTYHARLS\MC900079081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2790" y="2020637"/>
            <a:ext cx="1714500" cy="222747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1" name="円弧 20"/>
          <p:cNvSpPr/>
          <p:nvPr/>
        </p:nvSpPr>
        <p:spPr>
          <a:xfrm rot="19835723">
            <a:off x="4387264" y="2320320"/>
            <a:ext cx="737339" cy="676632"/>
          </a:xfrm>
          <a:prstGeom prst="arc">
            <a:avLst>
              <a:gd name="adj1" fmla="val 16199995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16503450">
            <a:off x="4782423" y="2246362"/>
            <a:ext cx="610556" cy="639792"/>
          </a:xfrm>
          <a:prstGeom prst="arc">
            <a:avLst>
              <a:gd name="adj1" fmla="val 16199995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5481946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グループ化 16"/>
          <p:cNvGrpSpPr/>
          <p:nvPr/>
        </p:nvGrpSpPr>
        <p:grpSpPr>
          <a:xfrm>
            <a:off x="4387264" y="3228260"/>
            <a:ext cx="1800023" cy="1789776"/>
            <a:chOff x="6018737" y="3871471"/>
            <a:chExt cx="1800023" cy="1789776"/>
          </a:xfrm>
        </p:grpSpPr>
        <p:sp>
          <p:nvSpPr>
            <p:cNvPr id="15" name="フローチャート : 結合子 14"/>
            <p:cNvSpPr/>
            <p:nvPr/>
          </p:nvSpPr>
          <p:spPr>
            <a:xfrm>
              <a:off x="6018737" y="3871471"/>
              <a:ext cx="1598159" cy="1592888"/>
            </a:xfrm>
            <a:prstGeom prst="flowChartConnector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6" name="フローチャート : 結合子 15"/>
            <p:cNvSpPr/>
            <p:nvPr/>
          </p:nvSpPr>
          <p:spPr>
            <a:xfrm>
              <a:off x="6018737" y="4503102"/>
              <a:ext cx="1800023" cy="1158145"/>
            </a:xfrm>
            <a:prstGeom prst="flowChartConnector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6" name="グループ化 5"/>
          <p:cNvGrpSpPr/>
          <p:nvPr/>
        </p:nvGrpSpPr>
        <p:grpSpPr>
          <a:xfrm>
            <a:off x="783026" y="2206938"/>
            <a:ext cx="4464496" cy="4248472"/>
            <a:chOff x="1331640" y="764704"/>
            <a:chExt cx="5472608" cy="5256584"/>
          </a:xfrm>
        </p:grpSpPr>
        <p:sp>
          <p:nvSpPr>
            <p:cNvPr id="4" name="円/楕円 3"/>
            <p:cNvSpPr/>
            <p:nvPr/>
          </p:nvSpPr>
          <p:spPr>
            <a:xfrm>
              <a:off x="1331640" y="764704"/>
              <a:ext cx="5472608" cy="5256584"/>
            </a:xfrm>
            <a:prstGeom prst="ellipse">
              <a:avLst/>
            </a:prstGeom>
            <a:noFill/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" name="フローチャート : 結合子 4"/>
            <p:cNvSpPr/>
            <p:nvPr/>
          </p:nvSpPr>
          <p:spPr>
            <a:xfrm>
              <a:off x="4067944" y="3392996"/>
              <a:ext cx="45719" cy="45719"/>
            </a:xfrm>
            <a:prstGeom prst="flowChartConnector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7" name="テキスト ボックス 6"/>
          <p:cNvSpPr txBox="1"/>
          <p:nvPr/>
        </p:nvSpPr>
        <p:spPr>
          <a:xfrm>
            <a:off x="2622465" y="4149080"/>
            <a:ext cx="457176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O</a:t>
            </a:r>
            <a:endParaRPr kumimoji="1" lang="ja-JP" altLang="en-US" sz="3200" dirty="0"/>
          </a:p>
        </p:txBody>
      </p:sp>
      <p:sp>
        <p:nvSpPr>
          <p:cNvPr id="8" name="フローチャート : 結合子 7"/>
          <p:cNvSpPr/>
          <p:nvPr/>
        </p:nvSpPr>
        <p:spPr>
          <a:xfrm>
            <a:off x="5196799" y="3884042"/>
            <a:ext cx="45719" cy="45719"/>
          </a:xfrm>
          <a:prstGeom prst="flowChartConnector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287558" y="3316634"/>
            <a:ext cx="4219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 smtClean="0"/>
              <a:t>A</a:t>
            </a:r>
            <a:endParaRPr kumimoji="1" lang="ja-JP" altLang="en-US" sz="3200" dirty="0"/>
          </a:p>
        </p:txBody>
      </p:sp>
      <p:cxnSp>
        <p:nvCxnSpPr>
          <p:cNvPr id="11" name="直線コネクタ 10"/>
          <p:cNvCxnSpPr/>
          <p:nvPr/>
        </p:nvCxnSpPr>
        <p:spPr>
          <a:xfrm flipV="1">
            <a:off x="3026105" y="3316634"/>
            <a:ext cx="5146118" cy="101454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正方形/長方形 21"/>
          <p:cNvSpPr/>
          <p:nvPr/>
        </p:nvSpPr>
        <p:spPr>
          <a:xfrm rot="20970421" flipH="1">
            <a:off x="5064662" y="3773118"/>
            <a:ext cx="142712" cy="14801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9094" y="45317"/>
            <a:ext cx="30572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円の接線の性質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9094" y="641205"/>
            <a:ext cx="8900747" cy="584775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3200" dirty="0" smtClean="0">
                <a:ea typeface="ＤＦ平成明朝体W7" pitchFamily="1" charset="-128"/>
              </a:rPr>
              <a:t>円の接線は、その接点を通る半径に垂直である。</a:t>
            </a:r>
            <a:endParaRPr kumimoji="1" lang="ja-JP" altLang="en-US" sz="3200" dirty="0">
              <a:ea typeface="ＤＦ平成明朝体W7" pitchFamily="1" charset="-128"/>
            </a:endParaRPr>
          </a:p>
        </p:txBody>
      </p:sp>
      <p:cxnSp>
        <p:nvCxnSpPr>
          <p:cNvPr id="19" name="直線コネクタ 18"/>
          <p:cNvCxnSpPr/>
          <p:nvPr/>
        </p:nvCxnSpPr>
        <p:spPr>
          <a:xfrm>
            <a:off x="4779925" y="1617647"/>
            <a:ext cx="921444" cy="4837763"/>
          </a:xfrm>
          <a:prstGeom prst="line">
            <a:avLst/>
          </a:prstGeom>
          <a:ln w="38100">
            <a:solidFill>
              <a:srgbClr val="FFC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円弧 20"/>
          <p:cNvSpPr/>
          <p:nvPr/>
        </p:nvSpPr>
        <p:spPr>
          <a:xfrm rot="19835723">
            <a:off x="4452275" y="2320321"/>
            <a:ext cx="737339" cy="676632"/>
          </a:xfrm>
          <a:prstGeom prst="arc">
            <a:avLst>
              <a:gd name="adj1" fmla="val 16199995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3" name="円弧 22"/>
          <p:cNvSpPr/>
          <p:nvPr/>
        </p:nvSpPr>
        <p:spPr>
          <a:xfrm rot="16503450">
            <a:off x="4782423" y="2246362"/>
            <a:ext cx="610556" cy="639792"/>
          </a:xfrm>
          <a:prstGeom prst="arc">
            <a:avLst>
              <a:gd name="adj1" fmla="val 16199995"/>
              <a:gd name="adj2" fmla="val 0"/>
            </a:avLst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線吹き出し 1 (枠付き) 1"/>
          <p:cNvSpPr/>
          <p:nvPr/>
        </p:nvSpPr>
        <p:spPr>
          <a:xfrm>
            <a:off x="6300192" y="5027628"/>
            <a:ext cx="2464089" cy="786943"/>
          </a:xfrm>
          <a:prstGeom prst="borderCallout1">
            <a:avLst>
              <a:gd name="adj1" fmla="val 25433"/>
              <a:gd name="adj2" fmla="val 539"/>
              <a:gd name="adj3" fmla="val 70174"/>
              <a:gd name="adj4" fmla="val -30140"/>
            </a:avLst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2400" dirty="0">
                <a:ea typeface="ＤＦ平成明朝体W7" pitchFamily="1" charset="-128"/>
              </a:rPr>
              <a:t>点</a:t>
            </a:r>
            <a:r>
              <a:rPr lang="en-US" altLang="ja-JP" sz="2400" dirty="0">
                <a:ea typeface="ＤＦ平成明朝体W7" pitchFamily="1" charset="-128"/>
              </a:rPr>
              <a:t>A</a:t>
            </a:r>
            <a:r>
              <a:rPr lang="ja-JP" altLang="en-US" sz="2400" dirty="0">
                <a:ea typeface="ＤＦ平成明朝体W7" pitchFamily="1" charset="-128"/>
              </a:rPr>
              <a:t>を通り、円</a:t>
            </a:r>
            <a:r>
              <a:rPr lang="en-US" altLang="ja-JP" sz="2400" dirty="0">
                <a:ea typeface="ＤＦ平成明朝体W7" pitchFamily="1" charset="-128"/>
              </a:rPr>
              <a:t>O</a:t>
            </a:r>
          </a:p>
          <a:p>
            <a:r>
              <a:rPr lang="ja-JP" altLang="en-US" sz="2400" dirty="0">
                <a:ea typeface="ＤＦ平成明朝体W7" pitchFamily="1" charset="-128"/>
              </a:rPr>
              <a:t>に接する接線</a:t>
            </a:r>
          </a:p>
        </p:txBody>
      </p:sp>
    </p:spTree>
    <p:extLst>
      <p:ext uri="{BB962C8B-B14F-4D97-AF65-F5344CB8AC3E}">
        <p14:creationId xmlns:p14="http://schemas.microsoft.com/office/powerpoint/2010/main" val="1394982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  <p:bldP spid="2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99354" y="188640"/>
            <a:ext cx="8640959" cy="936104"/>
          </a:xfrm>
        </p:spPr>
        <p:txBody>
          <a:bodyPr>
            <a:noAutofit/>
          </a:bodyPr>
          <a:lstStyle/>
          <a:p>
            <a:pPr algn="l"/>
            <a:r>
              <a:rPr kumimoji="1" lang="ja-JP" altLang="en-US" sz="3200" dirty="0" smtClean="0"/>
              <a:t>円Ｏとこの円の外部の点Ａがあります</a:t>
            </a:r>
            <a:r>
              <a:rPr kumimoji="1" lang="ja-JP" altLang="en-US" sz="3200" smtClean="0"/>
              <a:t>。点Ａを</a:t>
            </a:r>
            <a:r>
              <a:rPr kumimoji="1" lang="ja-JP" altLang="en-US" sz="3200" dirty="0" smtClean="0"/>
              <a:t>通る円Ｏの接線を作図しなさい。</a:t>
            </a:r>
            <a:endParaRPr kumimoji="1" lang="ja-JP" altLang="en-US" sz="3200" dirty="0"/>
          </a:p>
        </p:txBody>
      </p:sp>
      <p:sp>
        <p:nvSpPr>
          <p:cNvPr id="3" name="円/楕円 2"/>
          <p:cNvSpPr/>
          <p:nvPr/>
        </p:nvSpPr>
        <p:spPr>
          <a:xfrm>
            <a:off x="4427984" y="1609835"/>
            <a:ext cx="4392488" cy="4233992"/>
          </a:xfrm>
          <a:prstGeom prst="ellipse">
            <a:avLst/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ln w="12700">
                <a:solidFill>
                  <a:schemeClr val="tx1"/>
                </a:solidFill>
              </a:ln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205524" y="3726831"/>
            <a:ext cx="41870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latin typeface="Cambria Math" panose="02040503050406030204" pitchFamily="18" charset="0"/>
                <a:ea typeface="Cambria Math" panose="02040503050406030204" pitchFamily="18" charset="0"/>
              </a:rPr>
              <a:t>O</a:t>
            </a:r>
            <a:endParaRPr kumimoji="1" lang="ja-JP" altLang="en-US" sz="2800" dirty="0">
              <a:latin typeface="Cambria Math" panose="02040503050406030204" pitchFamily="18" charset="0"/>
            </a:endParaRPr>
          </a:p>
        </p:txBody>
      </p:sp>
      <p:sp>
        <p:nvSpPr>
          <p:cNvPr id="11" name="円/楕円 10"/>
          <p:cNvSpPr/>
          <p:nvPr/>
        </p:nvSpPr>
        <p:spPr>
          <a:xfrm flipH="1" flipV="1">
            <a:off x="1255489" y="3726831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円/楕円 14"/>
          <p:cNvSpPr/>
          <p:nvPr/>
        </p:nvSpPr>
        <p:spPr>
          <a:xfrm flipH="1" flipV="1">
            <a:off x="6601368" y="3727036"/>
            <a:ext cx="45719" cy="45719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円/楕円 16"/>
          <p:cNvSpPr/>
          <p:nvPr/>
        </p:nvSpPr>
        <p:spPr>
          <a:xfrm>
            <a:off x="1255489" y="1196752"/>
            <a:ext cx="5345879" cy="5103412"/>
          </a:xfrm>
          <a:prstGeom prst="ellipse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noFill/>
            </a:endParaRPr>
          </a:p>
        </p:txBody>
      </p:sp>
      <p:cxnSp>
        <p:nvCxnSpPr>
          <p:cNvPr id="18" name="直線コネクタ 17"/>
          <p:cNvCxnSpPr>
            <a:stCxn id="17" idx="6"/>
          </p:cNvCxnSpPr>
          <p:nvPr/>
        </p:nvCxnSpPr>
        <p:spPr>
          <a:xfrm flipH="1" flipV="1">
            <a:off x="1248151" y="3726831"/>
            <a:ext cx="5353217" cy="2162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円弧 18"/>
          <p:cNvSpPr/>
          <p:nvPr/>
        </p:nvSpPr>
        <p:spPr>
          <a:xfrm rot="2723974">
            <a:off x="-26569" y="1611983"/>
            <a:ext cx="4234976" cy="4228578"/>
          </a:xfrm>
          <a:prstGeom prst="arc">
            <a:avLst>
              <a:gd name="adj1" fmla="val 16663659"/>
              <a:gd name="adj2" fmla="val 21059957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円弧 19"/>
          <p:cNvSpPr/>
          <p:nvPr/>
        </p:nvSpPr>
        <p:spPr>
          <a:xfrm rot="13470156">
            <a:off x="3710758" y="1612541"/>
            <a:ext cx="4234976" cy="4228578"/>
          </a:xfrm>
          <a:prstGeom prst="arc">
            <a:avLst>
              <a:gd name="adj1" fmla="val 16663659"/>
              <a:gd name="adj2" fmla="val 21088359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2" name="直線コネクタ 21"/>
          <p:cNvCxnSpPr/>
          <p:nvPr/>
        </p:nvCxnSpPr>
        <p:spPr>
          <a:xfrm flipV="1">
            <a:off x="3953145" y="2060849"/>
            <a:ext cx="0" cy="352839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直線コネクタ 25"/>
          <p:cNvCxnSpPr/>
          <p:nvPr/>
        </p:nvCxnSpPr>
        <p:spPr>
          <a:xfrm flipV="1">
            <a:off x="1248151" y="1196752"/>
            <a:ext cx="5916137" cy="253008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直線コネクタ 28"/>
          <p:cNvCxnSpPr/>
          <p:nvPr/>
        </p:nvCxnSpPr>
        <p:spPr>
          <a:xfrm>
            <a:off x="1248151" y="3726831"/>
            <a:ext cx="5916137" cy="257333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テキスト ボックス 34"/>
          <p:cNvSpPr txBox="1"/>
          <p:nvPr/>
        </p:nvSpPr>
        <p:spPr>
          <a:xfrm>
            <a:off x="816227" y="3617621"/>
            <a:ext cx="44114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800" dirty="0" smtClean="0">
                <a:latin typeface="Cambria Math" panose="02040503050406030204" pitchFamily="18" charset="0"/>
              </a:rPr>
              <a:t>Ａ</a:t>
            </a:r>
            <a:endParaRPr kumimoji="1" lang="ja-JP" altLang="en-US" sz="2800" dirty="0">
              <a:latin typeface="Cambria Math" panose="02040503050406030204" pitchFamily="18" charset="0"/>
            </a:endParaRPr>
          </a:p>
        </p:txBody>
      </p:sp>
      <p:cxnSp>
        <p:nvCxnSpPr>
          <p:cNvPr id="38" name="直線コネクタ 37"/>
          <p:cNvCxnSpPr>
            <a:stCxn id="15" idx="7"/>
          </p:cNvCxnSpPr>
          <p:nvPr/>
        </p:nvCxnSpPr>
        <p:spPr>
          <a:xfrm flipH="1" flipV="1">
            <a:off x="5702551" y="1853426"/>
            <a:ext cx="905512" cy="1912634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直線コネクタ 39"/>
          <p:cNvCxnSpPr>
            <a:stCxn id="15" idx="5"/>
          </p:cNvCxnSpPr>
          <p:nvPr/>
        </p:nvCxnSpPr>
        <p:spPr>
          <a:xfrm flipH="1">
            <a:off x="5702549" y="3733731"/>
            <a:ext cx="905514" cy="1927517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6" name="フリーフォーム 45"/>
          <p:cNvSpPr/>
          <p:nvPr/>
        </p:nvSpPr>
        <p:spPr>
          <a:xfrm>
            <a:off x="5349922" y="1965278"/>
            <a:ext cx="504968" cy="354841"/>
          </a:xfrm>
          <a:custGeom>
            <a:avLst/>
            <a:gdLst>
              <a:gd name="connsiteX0" fmla="*/ 0 w 504968"/>
              <a:gd name="connsiteY0" fmla="*/ 0 h 354841"/>
              <a:gd name="connsiteX1" fmla="*/ 163774 w 504968"/>
              <a:gd name="connsiteY1" fmla="*/ 354841 h 354841"/>
              <a:gd name="connsiteX2" fmla="*/ 504968 w 504968"/>
              <a:gd name="connsiteY2" fmla="*/ 204716 h 35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968" h="354841">
                <a:moveTo>
                  <a:pt x="0" y="0"/>
                </a:moveTo>
                <a:lnTo>
                  <a:pt x="163774" y="354841"/>
                </a:lnTo>
                <a:lnTo>
                  <a:pt x="504968" y="20471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7" name="フリーフォーム 46"/>
          <p:cNvSpPr/>
          <p:nvPr/>
        </p:nvSpPr>
        <p:spPr>
          <a:xfrm rot="8308946">
            <a:off x="5295756" y="5183624"/>
            <a:ext cx="504968" cy="354841"/>
          </a:xfrm>
          <a:custGeom>
            <a:avLst/>
            <a:gdLst>
              <a:gd name="connsiteX0" fmla="*/ 0 w 504968"/>
              <a:gd name="connsiteY0" fmla="*/ 0 h 354841"/>
              <a:gd name="connsiteX1" fmla="*/ 163774 w 504968"/>
              <a:gd name="connsiteY1" fmla="*/ 354841 h 354841"/>
              <a:gd name="connsiteX2" fmla="*/ 504968 w 504968"/>
              <a:gd name="connsiteY2" fmla="*/ 204716 h 354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</a:cxnLst>
            <a:rect l="l" t="t" r="r" b="b"/>
            <a:pathLst>
              <a:path w="504968" h="354841">
                <a:moveTo>
                  <a:pt x="0" y="0"/>
                </a:moveTo>
                <a:lnTo>
                  <a:pt x="163774" y="354841"/>
                </a:lnTo>
                <a:lnTo>
                  <a:pt x="504968" y="204716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822711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5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  <p:bldP spid="20" grpId="0" animBg="1"/>
      <p:bldP spid="46" grpId="0" animBg="1"/>
      <p:bldP spid="47" grpId="0" animBg="1"/>
    </p:bld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1261</TotalTime>
  <Words>188</Words>
  <Application>Microsoft Office PowerPoint</Application>
  <PresentationFormat>画面に合わせる (4:3)</PresentationFormat>
  <Paragraphs>34</Paragraphs>
  <Slides>8</Slides>
  <Notes>1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8</vt:i4>
      </vt:variant>
    </vt:vector>
  </HeadingPairs>
  <TitlesOfParts>
    <vt:vector size="9" baseType="lpstr">
      <vt:lpstr>Office ​​テーマ</vt:lpstr>
      <vt:lpstr>円の外部の点からの接線の作図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円Ｏとこの円の外部の点Ａがあります。点Ａを通る円Ｏの接線を作図しなさい。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６章　円の性質 円周角と中心角</dc:title>
  <dc:creator>teacher</dc:creator>
  <cp:lastModifiedBy>teacher</cp:lastModifiedBy>
  <cp:revision>60</cp:revision>
  <dcterms:created xsi:type="dcterms:W3CDTF">2013-12-09T02:47:08Z</dcterms:created>
  <dcterms:modified xsi:type="dcterms:W3CDTF">2014-01-16T01:38:54Z</dcterms:modified>
</cp:coreProperties>
</file>