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7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B2CE7-01FA-4F20-B734-7386815F7803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E5A1-4F47-422F-937A-8970DD9D8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BE5A1-4F47-422F-937A-8970DD9D825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08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8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3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8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6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34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06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00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28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2743-D6EF-4615-BC14-A92BA858440C}" type="datetimeFigureOut">
              <a:rPr kumimoji="1" lang="ja-JP" altLang="en-US" smtClean="0"/>
              <a:t>2014/1/16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992888" cy="1470025"/>
          </a:xfrm>
        </p:spPr>
        <p:txBody>
          <a:bodyPr/>
          <a:lstStyle/>
          <a:p>
            <a:r>
              <a:rPr kumimoji="1" lang="ja-JP" altLang="en-US" dirty="0" smtClean="0"/>
              <a:t>円の外部の点からの接線の作図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7272808" cy="187220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「円</a:t>
            </a:r>
            <a:r>
              <a:rPr lang="ja-JP" altLang="en-US" dirty="0" smtClean="0">
                <a:solidFill>
                  <a:schemeClr val="tx1"/>
                </a:solidFill>
              </a:rPr>
              <a:t>の外部の点からの接線の作図方法を理解し、作図ができるようにする。」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88367"/>
            <a:ext cx="9143999" cy="409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0" y="72704"/>
            <a:ext cx="91903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５章章末問題　</a:t>
            </a:r>
            <a:r>
              <a:rPr kumimoji="1" lang="en-US" altLang="ja-JP" sz="2000" dirty="0" smtClean="0"/>
              <a:t>P.153(</a:t>
            </a:r>
            <a:r>
              <a:rPr kumimoji="1" lang="ja-JP" altLang="en-US" sz="2000" dirty="0" smtClean="0"/>
              <a:t>啓林館</a:t>
            </a:r>
            <a:r>
              <a:rPr kumimoji="1" lang="en-US" altLang="ja-JP" sz="2000" dirty="0" smtClean="0"/>
              <a:t>)</a:t>
            </a:r>
          </a:p>
          <a:p>
            <a:r>
              <a:rPr kumimoji="1" lang="ja-JP" altLang="en-US" sz="2000" dirty="0" smtClean="0"/>
              <a:t>８　下の図で、放牧場Ａからの帰りに、川で羊に水を飲ませてから小屋Ｂへ帰ります。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　ＡＰ</a:t>
            </a:r>
            <a:r>
              <a:rPr lang="ja-JP" altLang="en-US" sz="2000" dirty="0"/>
              <a:t>＋</a:t>
            </a:r>
            <a:r>
              <a:rPr lang="ja-JP" altLang="en-US" sz="2000" dirty="0" smtClean="0"/>
              <a:t>ＢＰを最短にする水飲み場Ｐを、直線</a:t>
            </a:r>
            <a:r>
              <a:rPr lang="en-US" altLang="ja-JP" sz="2000" dirty="0" smtClean="0"/>
              <a:t>ℓ</a:t>
            </a:r>
            <a:r>
              <a:rPr lang="ja-JP" altLang="en-US" sz="2000" dirty="0" smtClean="0"/>
              <a:t>上に示しなさい。</a:t>
            </a:r>
            <a:endParaRPr kumimoji="1" lang="ja-JP" altLang="en-US" sz="2000" dirty="0"/>
          </a:p>
        </p:txBody>
      </p:sp>
      <p:sp>
        <p:nvSpPr>
          <p:cNvPr id="6" name="円弧 5"/>
          <p:cNvSpPr/>
          <p:nvPr/>
        </p:nvSpPr>
        <p:spPr>
          <a:xfrm rot="8119243">
            <a:off x="4999682" y="3129549"/>
            <a:ext cx="1978902" cy="1904094"/>
          </a:xfrm>
          <a:prstGeom prst="arc">
            <a:avLst>
              <a:gd name="adj1" fmla="val 14811221"/>
              <a:gd name="adj2" fmla="val 128975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8729440">
            <a:off x="5329054" y="3699583"/>
            <a:ext cx="2242684" cy="2236987"/>
          </a:xfrm>
          <a:prstGeom prst="arc">
            <a:avLst>
              <a:gd name="adj1" fmla="val 17716112"/>
              <a:gd name="adj2" fmla="val 2131641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6220479">
            <a:off x="4167814" y="3597730"/>
            <a:ext cx="2278330" cy="2440688"/>
          </a:xfrm>
          <a:prstGeom prst="arc">
            <a:avLst>
              <a:gd name="adj1" fmla="val 17716112"/>
              <a:gd name="adj2" fmla="val 2017891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5950891" y="3504642"/>
            <a:ext cx="0" cy="280202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/>
          <p:cNvSpPr/>
          <p:nvPr/>
        </p:nvSpPr>
        <p:spPr>
          <a:xfrm rot="7591231">
            <a:off x="5009251" y="4061253"/>
            <a:ext cx="1978902" cy="1904094"/>
          </a:xfrm>
          <a:prstGeom prst="arc">
            <a:avLst>
              <a:gd name="adj1" fmla="val 18889429"/>
              <a:gd name="adj2" fmla="val 2007846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14066" y="595183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691680" y="2996952"/>
            <a:ext cx="4608512" cy="32164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739448" y="5403942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739448" y="5301208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770871" y="4229652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770871" y="4126918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885774" y="466905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>
            <a:stCxn id="36" idx="0"/>
          </p:cNvCxnSpPr>
          <p:nvPr/>
        </p:nvCxnSpPr>
        <p:spPr>
          <a:xfrm flipV="1">
            <a:off x="4105546" y="3504643"/>
            <a:ext cx="1859284" cy="11644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681287" y="464404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1691680" y="2996952"/>
            <a:ext cx="1209379" cy="167210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2972167" y="4759333"/>
            <a:ext cx="2978723" cy="119250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616160" y="466800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56" name="直線コネクタ 55"/>
          <p:cNvCxnSpPr>
            <a:endCxn id="55" idx="0"/>
          </p:cNvCxnSpPr>
          <p:nvPr/>
        </p:nvCxnSpPr>
        <p:spPr>
          <a:xfrm>
            <a:off x="1691680" y="2996952"/>
            <a:ext cx="3144252" cy="167105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5" idx="0"/>
          </p:cNvCxnSpPr>
          <p:nvPr/>
        </p:nvCxnSpPr>
        <p:spPr>
          <a:xfrm>
            <a:off x="4835932" y="4668003"/>
            <a:ext cx="1114958" cy="128383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9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/>
      <p:bldP spid="36" grpId="0"/>
      <p:bldP spid="46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eacher\AppData\Local\Microsoft\Windows\Temporary Internet Files\Content.IE5\6MFR134Q\MC9004195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0" y="764705"/>
            <a:ext cx="4732556" cy="473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619672" y="2050257"/>
            <a:ext cx="6109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ea typeface="ＤＦ平成明朝体W7" pitchFamily="1" charset="-128"/>
              </a:rPr>
              <a:t>円の接線の作図</a:t>
            </a:r>
            <a:endParaRPr kumimoji="1" lang="ja-JP" altLang="en-US" sz="66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4164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38856"/>
            <a:ext cx="1872208" cy="401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1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22465" y="414908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26105" y="3316634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1520" y="228197"/>
            <a:ext cx="75713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円の接線の作図</a:t>
            </a:r>
            <a:endParaRPr kumimoji="1" lang="en-US" altLang="ja-JP" sz="3200" dirty="0" smtClean="0">
              <a:ea typeface="ＤＦ平成明朝体W7" pitchFamily="1" charset="-128"/>
            </a:endParaRPr>
          </a:p>
          <a:p>
            <a:r>
              <a:rPr lang="ja-JP" altLang="en-US" sz="3200" dirty="0" smtClean="0">
                <a:ea typeface="ＤＦ平成明朝体W7" pitchFamily="1" charset="-128"/>
              </a:rPr>
              <a:t>円Ｏと</a:t>
            </a:r>
            <a:r>
              <a:rPr lang="ja-JP" altLang="en-US" sz="3200" dirty="0">
                <a:ea typeface="ＤＦ平成明朝体W7" pitchFamily="1" charset="-128"/>
              </a:rPr>
              <a:t>点Ａで</a:t>
            </a:r>
            <a:r>
              <a:rPr lang="ja-JP" altLang="en-US" sz="3200" dirty="0" smtClean="0">
                <a:ea typeface="ＤＦ平成明朝体W7" pitchFamily="1" charset="-128"/>
              </a:rPr>
              <a:t>接する接線を作図しよう。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748" y="1397746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0790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658" y="2182896"/>
            <a:ext cx="1714500" cy="22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52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22465" y="414908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26105" y="3316634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1520" y="22819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円の接線の性質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749" y="812971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0790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68" y="2348880"/>
            <a:ext cx="1714500" cy="22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円弧 20"/>
          <p:cNvSpPr/>
          <p:nvPr/>
        </p:nvSpPr>
        <p:spPr>
          <a:xfrm rot="19835723">
            <a:off x="4387264" y="2320320"/>
            <a:ext cx="737339" cy="676632"/>
          </a:xfrm>
          <a:prstGeom prst="arc">
            <a:avLst>
              <a:gd name="adj1" fmla="val 1619999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2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22465" y="414908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26105" y="3316634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1520" y="22819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円の接線の性質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749" y="812971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0790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790" y="2020637"/>
            <a:ext cx="1714500" cy="22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円弧 20"/>
          <p:cNvSpPr/>
          <p:nvPr/>
        </p:nvSpPr>
        <p:spPr>
          <a:xfrm rot="19835723">
            <a:off x="4387264" y="2320320"/>
            <a:ext cx="737339" cy="676632"/>
          </a:xfrm>
          <a:prstGeom prst="arc">
            <a:avLst>
              <a:gd name="adj1" fmla="val 1619999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16503450">
            <a:off x="4782423" y="2246362"/>
            <a:ext cx="610556" cy="639792"/>
          </a:xfrm>
          <a:prstGeom prst="arc">
            <a:avLst>
              <a:gd name="adj1" fmla="val 1619999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81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22465" y="414908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26105" y="3316634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 rot="20970421" flipH="1">
            <a:off x="5064662" y="3773118"/>
            <a:ext cx="142712" cy="148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9094" y="453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円の接線の性質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9094" y="641205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4779925" y="1617647"/>
            <a:ext cx="921444" cy="483776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弧 20"/>
          <p:cNvSpPr/>
          <p:nvPr/>
        </p:nvSpPr>
        <p:spPr>
          <a:xfrm rot="19835723">
            <a:off x="4452275" y="2320321"/>
            <a:ext cx="737339" cy="676632"/>
          </a:xfrm>
          <a:prstGeom prst="arc">
            <a:avLst>
              <a:gd name="adj1" fmla="val 1619999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16503450">
            <a:off x="4782423" y="2246362"/>
            <a:ext cx="610556" cy="639792"/>
          </a:xfrm>
          <a:prstGeom prst="arc">
            <a:avLst>
              <a:gd name="adj1" fmla="val 1619999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線吹き出し 1 (枠付き) 1"/>
          <p:cNvSpPr/>
          <p:nvPr/>
        </p:nvSpPr>
        <p:spPr>
          <a:xfrm>
            <a:off x="6300192" y="5027628"/>
            <a:ext cx="2464089" cy="786943"/>
          </a:xfrm>
          <a:prstGeom prst="borderCallout1">
            <a:avLst>
              <a:gd name="adj1" fmla="val 25433"/>
              <a:gd name="adj2" fmla="val 539"/>
              <a:gd name="adj3" fmla="val 70174"/>
              <a:gd name="adj4" fmla="val -301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>
                <a:ea typeface="ＤＦ平成明朝体W7" pitchFamily="1" charset="-128"/>
              </a:rPr>
              <a:t>点</a:t>
            </a:r>
            <a:r>
              <a:rPr lang="en-US" altLang="ja-JP" sz="2400" dirty="0">
                <a:ea typeface="ＤＦ平成明朝体W7" pitchFamily="1" charset="-128"/>
              </a:rPr>
              <a:t>A</a:t>
            </a:r>
            <a:r>
              <a:rPr lang="ja-JP" altLang="en-US" sz="2400" dirty="0">
                <a:ea typeface="ＤＦ平成明朝体W7" pitchFamily="1" charset="-128"/>
              </a:rPr>
              <a:t>を通り、円</a:t>
            </a:r>
            <a:r>
              <a:rPr lang="en-US" altLang="ja-JP" sz="2400" dirty="0">
                <a:ea typeface="ＤＦ平成明朝体W7" pitchFamily="1" charset="-128"/>
              </a:rPr>
              <a:t>O</a:t>
            </a:r>
          </a:p>
          <a:p>
            <a:r>
              <a:rPr lang="ja-JP" altLang="en-US" sz="2400" dirty="0">
                <a:ea typeface="ＤＦ平成明朝体W7" pitchFamily="1" charset="-128"/>
              </a:rPr>
              <a:t>に接する接線</a:t>
            </a:r>
          </a:p>
        </p:txBody>
      </p:sp>
    </p:spTree>
    <p:extLst>
      <p:ext uri="{BB962C8B-B14F-4D97-AF65-F5344CB8AC3E}">
        <p14:creationId xmlns:p14="http://schemas.microsoft.com/office/powerpoint/2010/main" val="13949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354" y="188640"/>
            <a:ext cx="8640959" cy="93610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円Ｏとこの円の外部の点Ａがあります</a:t>
            </a:r>
            <a:r>
              <a:rPr kumimoji="1" lang="ja-JP" altLang="en-US" sz="3200" smtClean="0"/>
              <a:t>。点Ａを</a:t>
            </a:r>
            <a:r>
              <a:rPr kumimoji="1" lang="ja-JP" altLang="en-US" sz="3200" dirty="0" smtClean="0"/>
              <a:t>通る円Ｏの接線を作図しなさい。</a:t>
            </a:r>
            <a:endParaRPr kumimoji="1" lang="ja-JP" altLang="en-US" sz="3200" dirty="0"/>
          </a:p>
        </p:txBody>
      </p:sp>
      <p:sp>
        <p:nvSpPr>
          <p:cNvPr id="3" name="円/楕円 2"/>
          <p:cNvSpPr/>
          <p:nvPr/>
        </p:nvSpPr>
        <p:spPr>
          <a:xfrm>
            <a:off x="4427984" y="1609835"/>
            <a:ext cx="4392488" cy="423399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05524" y="3726831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1" name="円/楕円 10"/>
          <p:cNvSpPr/>
          <p:nvPr/>
        </p:nvSpPr>
        <p:spPr>
          <a:xfrm flipH="1" flipV="1">
            <a:off x="1255489" y="372683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 flipH="1" flipV="1">
            <a:off x="6601368" y="37270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1255489" y="1196752"/>
            <a:ext cx="5345879" cy="51034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cxnSp>
        <p:nvCxnSpPr>
          <p:cNvPr id="18" name="直線コネクタ 17"/>
          <p:cNvCxnSpPr>
            <a:stCxn id="17" idx="6"/>
          </p:cNvCxnSpPr>
          <p:nvPr/>
        </p:nvCxnSpPr>
        <p:spPr>
          <a:xfrm flipH="1" flipV="1">
            <a:off x="1248151" y="3726831"/>
            <a:ext cx="5353217" cy="216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弧 18"/>
          <p:cNvSpPr/>
          <p:nvPr/>
        </p:nvSpPr>
        <p:spPr>
          <a:xfrm rot="2723974">
            <a:off x="-26569" y="1611983"/>
            <a:ext cx="4234976" cy="4228578"/>
          </a:xfrm>
          <a:prstGeom prst="arc">
            <a:avLst>
              <a:gd name="adj1" fmla="val 16663659"/>
              <a:gd name="adj2" fmla="val 210599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3470156">
            <a:off x="3710758" y="1612541"/>
            <a:ext cx="4234976" cy="4228578"/>
          </a:xfrm>
          <a:prstGeom prst="arc">
            <a:avLst>
              <a:gd name="adj1" fmla="val 16663659"/>
              <a:gd name="adj2" fmla="val 210883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3953145" y="2060849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1248151" y="1196752"/>
            <a:ext cx="5916137" cy="253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248151" y="3726831"/>
            <a:ext cx="5916137" cy="25733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816227" y="3617621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Cambria Math" panose="02040503050406030204" pitchFamily="18" charset="0"/>
              </a:rPr>
              <a:t>Ａ</a:t>
            </a:r>
            <a:endParaRPr kumimoji="1" lang="ja-JP" altLang="en-US" sz="2800" dirty="0">
              <a:latin typeface="Cambria Math" panose="02040503050406030204" pitchFamily="18" charset="0"/>
            </a:endParaRPr>
          </a:p>
        </p:txBody>
      </p:sp>
      <p:cxnSp>
        <p:nvCxnSpPr>
          <p:cNvPr id="38" name="直線コネクタ 37"/>
          <p:cNvCxnSpPr>
            <a:stCxn id="15" idx="7"/>
          </p:cNvCxnSpPr>
          <p:nvPr/>
        </p:nvCxnSpPr>
        <p:spPr>
          <a:xfrm flipH="1" flipV="1">
            <a:off x="5702551" y="1853426"/>
            <a:ext cx="905512" cy="19126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5" idx="5"/>
          </p:cNvCxnSpPr>
          <p:nvPr/>
        </p:nvCxnSpPr>
        <p:spPr>
          <a:xfrm flipH="1">
            <a:off x="5702549" y="3733731"/>
            <a:ext cx="905514" cy="19275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フリーフォーム 45"/>
          <p:cNvSpPr/>
          <p:nvPr/>
        </p:nvSpPr>
        <p:spPr>
          <a:xfrm>
            <a:off x="5349922" y="1965278"/>
            <a:ext cx="504968" cy="354841"/>
          </a:xfrm>
          <a:custGeom>
            <a:avLst/>
            <a:gdLst>
              <a:gd name="connsiteX0" fmla="*/ 0 w 504968"/>
              <a:gd name="connsiteY0" fmla="*/ 0 h 354841"/>
              <a:gd name="connsiteX1" fmla="*/ 163774 w 504968"/>
              <a:gd name="connsiteY1" fmla="*/ 354841 h 354841"/>
              <a:gd name="connsiteX2" fmla="*/ 504968 w 504968"/>
              <a:gd name="connsiteY2" fmla="*/ 204716 h 35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968" h="354841">
                <a:moveTo>
                  <a:pt x="0" y="0"/>
                </a:moveTo>
                <a:lnTo>
                  <a:pt x="163774" y="354841"/>
                </a:lnTo>
                <a:lnTo>
                  <a:pt x="504968" y="20471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 rot="8308946">
            <a:off x="5295756" y="5183624"/>
            <a:ext cx="504968" cy="354841"/>
          </a:xfrm>
          <a:custGeom>
            <a:avLst/>
            <a:gdLst>
              <a:gd name="connsiteX0" fmla="*/ 0 w 504968"/>
              <a:gd name="connsiteY0" fmla="*/ 0 h 354841"/>
              <a:gd name="connsiteX1" fmla="*/ 163774 w 504968"/>
              <a:gd name="connsiteY1" fmla="*/ 354841 h 354841"/>
              <a:gd name="connsiteX2" fmla="*/ 504968 w 504968"/>
              <a:gd name="connsiteY2" fmla="*/ 204716 h 35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968" h="354841">
                <a:moveTo>
                  <a:pt x="0" y="0"/>
                </a:moveTo>
                <a:lnTo>
                  <a:pt x="163774" y="354841"/>
                </a:lnTo>
                <a:lnTo>
                  <a:pt x="504968" y="20471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188</Words>
  <Application>Microsoft Office PowerPoint</Application>
  <PresentationFormat>画面に合わせる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円の外部の点からの接線の作図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円Ｏとこの円の外部の点Ａがあります。点Ａを通る円Ｏの接線を作図しなさい。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６章　円の性質 円周角と中心角</dc:title>
  <dc:creator>teacher</dc:creator>
  <cp:lastModifiedBy>teacher</cp:lastModifiedBy>
  <cp:revision>60</cp:revision>
  <dcterms:created xsi:type="dcterms:W3CDTF">2013-12-09T02:47:08Z</dcterms:created>
  <dcterms:modified xsi:type="dcterms:W3CDTF">2014-01-16T01:38:54Z</dcterms:modified>
</cp:coreProperties>
</file>