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61" r:id="rId5"/>
    <p:sldId id="259" r:id="rId6"/>
    <p:sldId id="260" r:id="rId7"/>
    <p:sldId id="263" r:id="rId8"/>
    <p:sldId id="264" r:id="rId9"/>
    <p:sldId id="266" r:id="rId10"/>
    <p:sldId id="265" r:id="rId11"/>
    <p:sldId id="268" r:id="rId12"/>
    <p:sldId id="269" r:id="rId13"/>
    <p:sldId id="271" r:id="rId14"/>
    <p:sldId id="267" r:id="rId15"/>
    <p:sldId id="273" r:id="rId16"/>
    <p:sldId id="270" r:id="rId17"/>
    <p:sldId id="274" r:id="rId18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DB2CE7-01FA-4F20-B734-7386815F7803}" type="datetimeFigureOut">
              <a:rPr kumimoji="1" lang="ja-JP" altLang="en-US" smtClean="0"/>
              <a:t>2013/12/17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ABE5A1-4F47-422F-937A-8970DD9D8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32087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ABE5A1-4F47-422F-937A-8970DD9D8258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20041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62743-D6EF-4615-BC14-A92BA858440C}" type="datetimeFigureOut">
              <a:rPr kumimoji="1" lang="ja-JP" altLang="en-US" smtClean="0"/>
              <a:t>2013/12/17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37F0B-861D-4848-B423-58AC88DF02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956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62743-D6EF-4615-BC14-A92BA858440C}" type="datetimeFigureOut">
              <a:rPr kumimoji="1" lang="ja-JP" altLang="en-US" smtClean="0"/>
              <a:t>2013/12/17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37F0B-861D-4848-B423-58AC88DF02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2488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62743-D6EF-4615-BC14-A92BA858440C}" type="datetimeFigureOut">
              <a:rPr kumimoji="1" lang="ja-JP" altLang="en-US" smtClean="0"/>
              <a:t>2013/12/17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37F0B-861D-4848-B423-58AC88DF02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236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62743-D6EF-4615-BC14-A92BA858440C}" type="datetimeFigureOut">
              <a:rPr kumimoji="1" lang="ja-JP" altLang="en-US" smtClean="0"/>
              <a:t>2013/12/17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37F0B-861D-4848-B423-58AC88DF02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352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62743-D6EF-4615-BC14-A92BA858440C}" type="datetimeFigureOut">
              <a:rPr kumimoji="1" lang="ja-JP" altLang="en-US" smtClean="0"/>
              <a:t>2013/12/17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37F0B-861D-4848-B423-58AC88DF02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9082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62743-D6EF-4615-BC14-A92BA858440C}" type="datetimeFigureOut">
              <a:rPr kumimoji="1" lang="ja-JP" altLang="en-US" smtClean="0"/>
              <a:t>2013/12/17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37F0B-861D-4848-B423-58AC88DF02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465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62743-D6EF-4615-BC14-A92BA858440C}" type="datetimeFigureOut">
              <a:rPr kumimoji="1" lang="ja-JP" altLang="en-US" smtClean="0"/>
              <a:t>2013/12/17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37F0B-861D-4848-B423-58AC88DF02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6348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62743-D6EF-4615-BC14-A92BA858440C}" type="datetimeFigureOut">
              <a:rPr kumimoji="1" lang="ja-JP" altLang="en-US" smtClean="0"/>
              <a:t>2013/12/17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37F0B-861D-4848-B423-58AC88DF02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4062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62743-D6EF-4615-BC14-A92BA858440C}" type="datetimeFigureOut">
              <a:rPr kumimoji="1" lang="ja-JP" altLang="en-US" smtClean="0"/>
              <a:t>2013/12/17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37F0B-861D-4848-B423-58AC88DF02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9006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62743-D6EF-4615-BC14-A92BA858440C}" type="datetimeFigureOut">
              <a:rPr kumimoji="1" lang="ja-JP" altLang="en-US" smtClean="0"/>
              <a:t>2013/12/17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37F0B-861D-4848-B423-58AC88DF02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0288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62743-D6EF-4615-BC14-A92BA858440C}" type="datetimeFigureOut">
              <a:rPr kumimoji="1" lang="ja-JP" altLang="en-US" smtClean="0"/>
              <a:t>2013/12/17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37F0B-861D-4848-B423-58AC88DF02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7474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762743-D6EF-4615-BC14-A92BA858440C}" type="datetimeFigureOut">
              <a:rPr kumimoji="1" lang="ja-JP" altLang="en-US" smtClean="0"/>
              <a:t>2013/12/17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C37F0B-861D-4848-B423-58AC88DF02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968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.jp/url?sa=i&amp;rct=j&amp;q=&amp;esrc=s&amp;frm=1&amp;source=images&amp;cd=&amp;cad=rja&amp;docid=7oWH5_WMwG9dgM&amp;tbnid=L3Y7sUArmcvMJM:&amp;ved=0CAUQjRw&amp;url=http://www.auncle.com/illust/ill2_o21.html&amp;ei=mtuvUvzQPISckQXn7YGgBw&amp;psig=AFQjCNHvnozAXs-2Wk8xf17bEDdBxyil9w&amp;ust=1387343005765108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3568" y="1124744"/>
            <a:ext cx="7772400" cy="1470025"/>
          </a:xfrm>
        </p:spPr>
        <p:txBody>
          <a:bodyPr/>
          <a:lstStyle/>
          <a:p>
            <a:r>
              <a:rPr kumimoji="1" lang="ja-JP" altLang="en-US" dirty="0" smtClean="0"/>
              <a:t>６章　円の性質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ja-JP" altLang="en-US" dirty="0"/>
              <a:t>円周角と中心角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83568" y="3140968"/>
            <a:ext cx="7704856" cy="2592288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kumimoji="1" lang="ja-JP" altLang="en-US" dirty="0" smtClean="0">
                <a:solidFill>
                  <a:schemeClr val="tx1"/>
                </a:solidFill>
              </a:rPr>
              <a:t>本時のねらい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r>
              <a:rPr lang="ja-JP" altLang="en-US" dirty="0" smtClean="0">
                <a:solidFill>
                  <a:schemeClr val="tx1"/>
                </a:solidFill>
              </a:rPr>
              <a:t>「円周角と中心角の意味を理解し、二つの角の関係について、操作・実験を通して予測したことを確認し、定理としてまとめる。」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8840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640959" cy="597502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∠</a:t>
            </a:r>
            <a:r>
              <a:rPr kumimoji="1" lang="en-US" altLang="ja-JP" dirty="0" smtClean="0"/>
              <a:t>A</a:t>
            </a:r>
            <a:r>
              <a:rPr kumimoji="1" lang="ja-JP" altLang="en-US" dirty="0" smtClean="0"/>
              <a:t>＝</a:t>
            </a:r>
            <a:r>
              <a:rPr kumimoji="1" lang="en-US" altLang="ja-JP" dirty="0" smtClean="0"/>
              <a:t>100°</a:t>
            </a:r>
            <a:r>
              <a:rPr kumimoji="1" lang="ja-JP" altLang="en-US" dirty="0" smtClean="0"/>
              <a:t>のとき、∠</a:t>
            </a:r>
            <a:r>
              <a:rPr kumimoji="1" lang="en-US" altLang="ja-JP" dirty="0" smtClean="0"/>
              <a:t>C</a:t>
            </a:r>
            <a:r>
              <a:rPr kumimoji="1" lang="ja-JP" altLang="en-US" dirty="0" smtClean="0"/>
              <a:t>は何度でしょう。</a:t>
            </a:r>
            <a:endParaRPr kumimoji="1" lang="ja-JP" altLang="en-US" dirty="0"/>
          </a:p>
        </p:txBody>
      </p:sp>
      <p:sp>
        <p:nvSpPr>
          <p:cNvPr id="3" name="円/楕円 2"/>
          <p:cNvSpPr/>
          <p:nvPr/>
        </p:nvSpPr>
        <p:spPr>
          <a:xfrm>
            <a:off x="539552" y="1075599"/>
            <a:ext cx="5760640" cy="5472608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 w="12700">
                <a:solidFill>
                  <a:schemeClr val="tx1"/>
                </a:solidFill>
              </a:ln>
            </a:endParaRPr>
          </a:p>
        </p:txBody>
      </p:sp>
      <p:sp>
        <p:nvSpPr>
          <p:cNvPr id="5" name="円/楕円 4"/>
          <p:cNvSpPr/>
          <p:nvPr/>
        </p:nvSpPr>
        <p:spPr>
          <a:xfrm flipH="1" flipV="1">
            <a:off x="3397012" y="3789043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067126" y="3765978"/>
            <a:ext cx="4908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O</a:t>
            </a:r>
            <a:endParaRPr kumimoji="1" lang="ja-JP" altLang="en-US" sz="3600" dirty="0">
              <a:latin typeface="Cambria Math" panose="02040503050406030204" pitchFamily="18" charset="0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35156" y="5157192"/>
            <a:ext cx="4667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B</a:t>
            </a:r>
            <a:endParaRPr kumimoji="1" lang="ja-JP" altLang="en-US" sz="3600" dirty="0">
              <a:latin typeface="Cambria Math" panose="02040503050406030204" pitchFamily="18" charset="0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99354" y="2574540"/>
            <a:ext cx="4716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>
                <a:latin typeface="Cambria Math" panose="02040503050406030204" pitchFamily="18" charset="0"/>
              </a:rPr>
              <a:t>A</a:t>
            </a:r>
            <a:endParaRPr kumimoji="1" lang="ja-JP" altLang="en-US" sz="3600" dirty="0">
              <a:latin typeface="Cambria Math" panose="02040503050406030204" pitchFamily="18" charset="0"/>
            </a:endParaRPr>
          </a:p>
        </p:txBody>
      </p:sp>
      <p:sp>
        <p:nvSpPr>
          <p:cNvPr id="12" name="フリーフォーム 11"/>
          <p:cNvSpPr/>
          <p:nvPr/>
        </p:nvSpPr>
        <p:spPr>
          <a:xfrm>
            <a:off x="682388" y="1146412"/>
            <a:ext cx="5199797" cy="4148919"/>
          </a:xfrm>
          <a:custGeom>
            <a:avLst/>
            <a:gdLst>
              <a:gd name="connsiteX0" fmla="*/ 0 w 5199797"/>
              <a:gd name="connsiteY0" fmla="*/ 1842448 h 4148919"/>
              <a:gd name="connsiteX1" fmla="*/ 3370997 w 5199797"/>
              <a:gd name="connsiteY1" fmla="*/ 0 h 4148919"/>
              <a:gd name="connsiteX2" fmla="*/ 5199797 w 5199797"/>
              <a:gd name="connsiteY2" fmla="*/ 4121624 h 4148919"/>
              <a:gd name="connsiteX3" fmla="*/ 313899 w 5199797"/>
              <a:gd name="connsiteY3" fmla="*/ 4148919 h 4148919"/>
              <a:gd name="connsiteX4" fmla="*/ 0 w 5199797"/>
              <a:gd name="connsiteY4" fmla="*/ 1842448 h 4148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99797" h="4148919">
                <a:moveTo>
                  <a:pt x="0" y="1842448"/>
                </a:moveTo>
                <a:lnTo>
                  <a:pt x="3370997" y="0"/>
                </a:lnTo>
                <a:lnTo>
                  <a:pt x="5199797" y="4121624"/>
                </a:lnTo>
                <a:lnTo>
                  <a:pt x="313899" y="4148919"/>
                </a:lnTo>
                <a:lnTo>
                  <a:pt x="0" y="1842448"/>
                </a:ln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noFill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885657" y="4986426"/>
            <a:ext cx="4443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C</a:t>
            </a:r>
            <a:endParaRPr kumimoji="1" lang="ja-JP" altLang="en-US" sz="3600" dirty="0">
              <a:latin typeface="Cambria Math" panose="02040503050406030204" pitchFamily="18" charset="0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995936" y="620688"/>
            <a:ext cx="4908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D</a:t>
            </a:r>
            <a:endParaRPr kumimoji="1" lang="ja-JP" altLang="en-US" sz="3600" dirty="0">
              <a:latin typeface="Cambria Math" panose="02040503050406030204" pitchFamily="18" charset="0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82388" y="2780928"/>
            <a:ext cx="11224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100°</a:t>
            </a:r>
            <a:endParaRPr kumimoji="1" lang="ja-JP" altLang="en-US" sz="3600" dirty="0">
              <a:latin typeface="Cambria Math" panose="02040503050406030204" pitchFamily="18" charset="0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860032" y="4684116"/>
            <a:ext cx="8675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80°</a:t>
            </a:r>
            <a:endParaRPr kumimoji="1" lang="ja-JP" altLang="en-US" sz="3600" dirty="0">
              <a:solidFill>
                <a:srgbClr val="FF0000"/>
              </a:solidFill>
              <a:latin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1147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72983" y="136525"/>
            <a:ext cx="6141542" cy="64063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kumimoji="1" lang="ja-JP" altLang="en-US" dirty="0" smtClean="0"/>
              <a:t>等しい弧に対する円周角</a:t>
            </a:r>
            <a:endParaRPr kumimoji="1" lang="ja-JP" altLang="en-US" dirty="0"/>
          </a:p>
        </p:txBody>
      </p:sp>
      <p:sp>
        <p:nvSpPr>
          <p:cNvPr id="9" name="円弧 8"/>
          <p:cNvSpPr/>
          <p:nvPr/>
        </p:nvSpPr>
        <p:spPr>
          <a:xfrm rot="10800000">
            <a:off x="216742" y="930424"/>
            <a:ext cx="5760640" cy="5472607"/>
          </a:xfrm>
          <a:prstGeom prst="arc">
            <a:avLst>
              <a:gd name="adj1" fmla="val 12832012"/>
              <a:gd name="adj2" fmla="val 15458413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円/楕円 9"/>
          <p:cNvSpPr/>
          <p:nvPr/>
        </p:nvSpPr>
        <p:spPr>
          <a:xfrm flipH="1" flipV="1">
            <a:off x="3074202" y="364387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493822" y="3207457"/>
            <a:ext cx="4908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O</a:t>
            </a:r>
            <a:endParaRPr kumimoji="1" lang="ja-JP" altLang="en-US" sz="3600" dirty="0">
              <a:latin typeface="Cambria Math" panose="02040503050406030204" pitchFamily="18" charset="0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653127" y="6307558"/>
            <a:ext cx="4667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B</a:t>
            </a:r>
            <a:endParaRPr kumimoji="1" lang="ja-JP" altLang="en-US" sz="3600" dirty="0">
              <a:latin typeface="Cambria Math" panose="02040503050406030204" pitchFamily="18" charset="0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73852" y="5327278"/>
            <a:ext cx="4716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A</a:t>
            </a:r>
            <a:endParaRPr kumimoji="1" lang="ja-JP" altLang="en-US" sz="3600" dirty="0">
              <a:latin typeface="Cambria Math" panose="02040503050406030204" pitchFamily="18" charset="0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563888" y="6227831"/>
            <a:ext cx="4443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>
                <a:latin typeface="Cambria Math" panose="02040503050406030204" pitchFamily="18" charset="0"/>
              </a:rPr>
              <a:t>C</a:t>
            </a:r>
            <a:endParaRPr kumimoji="1" lang="ja-JP" altLang="en-US" sz="3600" dirty="0">
              <a:latin typeface="Cambria Math" panose="02040503050406030204" pitchFamily="18" charset="0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5953069" y="1087058"/>
            <a:ext cx="3040226" cy="2062103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altLang="ja-JP" sz="3200" dirty="0" smtClean="0"/>
              <a:t>1</a:t>
            </a:r>
            <a:r>
              <a:rPr lang="ja-JP" altLang="en-US" sz="3200" dirty="0" err="1" smtClean="0"/>
              <a:t>つの</a:t>
            </a:r>
            <a:r>
              <a:rPr lang="ja-JP" altLang="en-US" sz="3200" dirty="0" smtClean="0"/>
              <a:t>円で等しい弧に対する円周角の大きさは等しい</a:t>
            </a:r>
            <a:endParaRPr lang="ja-JP" altLang="en-US" sz="3200" dirty="0"/>
          </a:p>
        </p:txBody>
      </p:sp>
      <p:sp>
        <p:nvSpPr>
          <p:cNvPr id="26" name="正方形/長方形 25"/>
          <p:cNvSpPr/>
          <p:nvPr/>
        </p:nvSpPr>
        <p:spPr>
          <a:xfrm>
            <a:off x="5980471" y="4165865"/>
            <a:ext cx="3040226" cy="2062103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altLang="ja-JP" sz="3200" dirty="0" smtClean="0"/>
              <a:t>1</a:t>
            </a:r>
            <a:r>
              <a:rPr lang="ja-JP" altLang="en-US" sz="3200" dirty="0" err="1" smtClean="0"/>
              <a:t>つの</a:t>
            </a:r>
            <a:r>
              <a:rPr lang="ja-JP" altLang="en-US" sz="3200" dirty="0" smtClean="0"/>
              <a:t>円で等しい円周角に対する弧の長さは等しい。</a:t>
            </a:r>
            <a:endParaRPr lang="ja-JP" altLang="en-US" sz="3200" dirty="0"/>
          </a:p>
        </p:txBody>
      </p:sp>
      <p:sp>
        <p:nvSpPr>
          <p:cNvPr id="21" name="円/楕円 20"/>
          <p:cNvSpPr/>
          <p:nvPr/>
        </p:nvSpPr>
        <p:spPr>
          <a:xfrm>
            <a:off x="219831" y="930424"/>
            <a:ext cx="5760640" cy="5472608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 w="12700">
                <a:solidFill>
                  <a:schemeClr val="tx1"/>
                </a:solidFill>
              </a:ln>
            </a:endParaRPr>
          </a:p>
        </p:txBody>
      </p:sp>
      <p:sp>
        <p:nvSpPr>
          <p:cNvPr id="23" name="円弧 22"/>
          <p:cNvSpPr/>
          <p:nvPr/>
        </p:nvSpPr>
        <p:spPr>
          <a:xfrm rot="10800000">
            <a:off x="219831" y="916630"/>
            <a:ext cx="5760640" cy="5472607"/>
          </a:xfrm>
          <a:prstGeom prst="arc">
            <a:avLst>
              <a:gd name="adj1" fmla="val 16394568"/>
              <a:gd name="adj2" fmla="val 19013695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5292080" y="5217290"/>
            <a:ext cx="4908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D</a:t>
            </a:r>
            <a:endParaRPr kumimoji="1" lang="ja-JP" altLang="en-US" sz="3600" dirty="0">
              <a:latin typeface="Cambria Math" panose="02040503050406030204" pitchFamily="18" charset="0"/>
            </a:endParaRPr>
          </a:p>
        </p:txBody>
      </p:sp>
      <p:sp>
        <p:nvSpPr>
          <p:cNvPr id="5" name="フリーフォーム 4"/>
          <p:cNvSpPr/>
          <p:nvPr/>
        </p:nvSpPr>
        <p:spPr>
          <a:xfrm>
            <a:off x="3098042" y="3671248"/>
            <a:ext cx="2347415" cy="2674961"/>
          </a:xfrm>
          <a:custGeom>
            <a:avLst/>
            <a:gdLst>
              <a:gd name="connsiteX0" fmla="*/ 600501 w 2347415"/>
              <a:gd name="connsiteY0" fmla="*/ 2674961 h 2674961"/>
              <a:gd name="connsiteX1" fmla="*/ 0 w 2347415"/>
              <a:gd name="connsiteY1" fmla="*/ 0 h 2674961"/>
              <a:gd name="connsiteX2" fmla="*/ 2347415 w 2347415"/>
              <a:gd name="connsiteY2" fmla="*/ 1569492 h 26749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47415" h="2674961">
                <a:moveTo>
                  <a:pt x="600501" y="2674961"/>
                </a:moveTo>
                <a:lnTo>
                  <a:pt x="0" y="0"/>
                </a:lnTo>
                <a:lnTo>
                  <a:pt x="2347415" y="1569492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フリーフォーム 14"/>
          <p:cNvSpPr/>
          <p:nvPr/>
        </p:nvSpPr>
        <p:spPr>
          <a:xfrm>
            <a:off x="1078173" y="3671248"/>
            <a:ext cx="2019869" cy="2729552"/>
          </a:xfrm>
          <a:custGeom>
            <a:avLst/>
            <a:gdLst>
              <a:gd name="connsiteX0" fmla="*/ 0 w 2019869"/>
              <a:gd name="connsiteY0" fmla="*/ 1924334 h 2729552"/>
              <a:gd name="connsiteX1" fmla="*/ 2019869 w 2019869"/>
              <a:gd name="connsiteY1" fmla="*/ 0 h 2729552"/>
              <a:gd name="connsiteX2" fmla="*/ 1883391 w 2019869"/>
              <a:gd name="connsiteY2" fmla="*/ 2729552 h 2729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19869" h="2729552">
                <a:moveTo>
                  <a:pt x="0" y="1924334"/>
                </a:moveTo>
                <a:lnTo>
                  <a:pt x="2019869" y="0"/>
                </a:lnTo>
                <a:lnTo>
                  <a:pt x="1883391" y="2729552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フリーフォーム 15"/>
          <p:cNvSpPr/>
          <p:nvPr/>
        </p:nvSpPr>
        <p:spPr>
          <a:xfrm>
            <a:off x="1064525" y="1433015"/>
            <a:ext cx="1910687" cy="4967785"/>
          </a:xfrm>
          <a:custGeom>
            <a:avLst/>
            <a:gdLst>
              <a:gd name="connsiteX0" fmla="*/ 0 w 1910687"/>
              <a:gd name="connsiteY0" fmla="*/ 4162567 h 4967785"/>
              <a:gd name="connsiteX1" fmla="*/ 395785 w 1910687"/>
              <a:gd name="connsiteY1" fmla="*/ 0 h 4967785"/>
              <a:gd name="connsiteX2" fmla="*/ 1910687 w 1910687"/>
              <a:gd name="connsiteY2" fmla="*/ 4967785 h 4967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10687" h="4967785">
                <a:moveTo>
                  <a:pt x="0" y="4162567"/>
                </a:moveTo>
                <a:lnTo>
                  <a:pt x="395785" y="0"/>
                </a:lnTo>
                <a:lnTo>
                  <a:pt x="1910687" y="4967785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フリーフォーム 16"/>
          <p:cNvSpPr/>
          <p:nvPr/>
        </p:nvSpPr>
        <p:spPr>
          <a:xfrm>
            <a:off x="3698543" y="1705970"/>
            <a:ext cx="1760561" cy="4640239"/>
          </a:xfrm>
          <a:custGeom>
            <a:avLst/>
            <a:gdLst>
              <a:gd name="connsiteX0" fmla="*/ 0 w 1760561"/>
              <a:gd name="connsiteY0" fmla="*/ 4640239 h 4640239"/>
              <a:gd name="connsiteX1" fmla="*/ 1405720 w 1760561"/>
              <a:gd name="connsiteY1" fmla="*/ 0 h 4640239"/>
              <a:gd name="connsiteX2" fmla="*/ 1760561 w 1760561"/>
              <a:gd name="connsiteY2" fmla="*/ 3562066 h 46402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60561" h="4640239">
                <a:moveTo>
                  <a:pt x="0" y="4640239"/>
                </a:moveTo>
                <a:lnTo>
                  <a:pt x="1405720" y="0"/>
                </a:lnTo>
                <a:lnTo>
                  <a:pt x="1760561" y="3562066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2" name="直線コネクタ 31"/>
          <p:cNvCxnSpPr/>
          <p:nvPr/>
        </p:nvCxnSpPr>
        <p:spPr>
          <a:xfrm>
            <a:off x="4788024" y="5745706"/>
            <a:ext cx="72008" cy="235829"/>
          </a:xfrm>
          <a:prstGeom prst="line">
            <a:avLst/>
          </a:prstGeom>
          <a:ln w="76200" cmpd="dbl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/>
          <p:cNvCxnSpPr/>
          <p:nvPr/>
        </p:nvCxnSpPr>
        <p:spPr>
          <a:xfrm flipH="1">
            <a:off x="1835696" y="6071729"/>
            <a:ext cx="107159" cy="156239"/>
          </a:xfrm>
          <a:prstGeom prst="line">
            <a:avLst/>
          </a:prstGeom>
          <a:ln w="76200" cmpd="dbl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テキスト ボックス 36"/>
          <p:cNvSpPr txBox="1"/>
          <p:nvPr/>
        </p:nvSpPr>
        <p:spPr>
          <a:xfrm>
            <a:off x="2363099" y="4026089"/>
            <a:ext cx="7938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40°</a:t>
            </a:r>
            <a:endParaRPr kumimoji="1" lang="ja-JP" altLang="en-US" sz="3200" dirty="0">
              <a:latin typeface="Cambria Math" panose="02040503050406030204" pitchFamily="18" charset="0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1060323" y="875166"/>
            <a:ext cx="4475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>
                <a:latin typeface="Cambria Math" panose="02040503050406030204" pitchFamily="18" charset="0"/>
              </a:rPr>
              <a:t>P</a:t>
            </a:r>
            <a:endParaRPr kumimoji="1" lang="ja-JP" altLang="en-US" sz="3600" dirty="0">
              <a:latin typeface="Cambria Math" panose="02040503050406030204" pitchFamily="18" charset="0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5042048" y="1198332"/>
            <a:ext cx="4860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>
                <a:latin typeface="Cambria Math" panose="02040503050406030204" pitchFamily="18" charset="0"/>
              </a:rPr>
              <a:t>Q</a:t>
            </a:r>
            <a:endParaRPr kumimoji="1" lang="ja-JP" altLang="en-US" sz="3600" dirty="0">
              <a:latin typeface="Cambria Math" panose="02040503050406030204" pitchFamily="18" charset="0"/>
            </a:endParaRPr>
          </a:p>
        </p:txBody>
      </p:sp>
      <p:sp>
        <p:nvSpPr>
          <p:cNvPr id="41" name="円/楕円 40"/>
          <p:cNvSpPr/>
          <p:nvPr/>
        </p:nvSpPr>
        <p:spPr>
          <a:xfrm>
            <a:off x="1447302" y="1916865"/>
            <a:ext cx="121157" cy="12231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円/楕円 41"/>
          <p:cNvSpPr/>
          <p:nvPr/>
        </p:nvSpPr>
        <p:spPr>
          <a:xfrm>
            <a:off x="4981469" y="2204864"/>
            <a:ext cx="121157" cy="12231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2861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/>
      <p:bldP spid="13" grpId="0"/>
      <p:bldP spid="19" grpId="0"/>
      <p:bldP spid="25" grpId="0" animBg="1"/>
      <p:bldP spid="26" grpId="0" animBg="1"/>
      <p:bldP spid="23" grpId="0" animBg="1"/>
      <p:bldP spid="31" grpId="0"/>
      <p:bldP spid="5" grpId="0" animBg="1"/>
      <p:bldP spid="15" grpId="0" animBg="1"/>
      <p:bldP spid="16" grpId="0" animBg="1"/>
      <p:bldP spid="17" grpId="0" animBg="1"/>
      <p:bldP spid="37" grpId="0"/>
      <p:bldP spid="39" grpId="0"/>
      <p:bldP spid="40" grpId="0"/>
      <p:bldP spid="41" grpId="0" animBg="1"/>
      <p:bldP spid="4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95736" y="123259"/>
            <a:ext cx="4959146" cy="64063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kumimoji="1" lang="ja-JP" altLang="en-US" dirty="0" smtClean="0"/>
              <a:t>円周角の定理の逆</a:t>
            </a:r>
            <a:endParaRPr kumimoji="1" lang="ja-JP" altLang="en-US" dirty="0"/>
          </a:p>
        </p:txBody>
      </p:sp>
      <p:sp>
        <p:nvSpPr>
          <p:cNvPr id="7" name="円/楕円 6"/>
          <p:cNvSpPr/>
          <p:nvPr/>
        </p:nvSpPr>
        <p:spPr>
          <a:xfrm>
            <a:off x="216742" y="1052738"/>
            <a:ext cx="5760640" cy="5472608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 w="12700">
                <a:solidFill>
                  <a:schemeClr val="tx1"/>
                </a:solidFill>
              </a:ln>
            </a:endParaRPr>
          </a:p>
        </p:txBody>
      </p:sp>
      <p:sp>
        <p:nvSpPr>
          <p:cNvPr id="8" name="フリーフォーム 7"/>
          <p:cNvSpPr/>
          <p:nvPr/>
        </p:nvSpPr>
        <p:spPr>
          <a:xfrm>
            <a:off x="839800" y="1336433"/>
            <a:ext cx="4375052" cy="4304714"/>
          </a:xfrm>
          <a:custGeom>
            <a:avLst/>
            <a:gdLst>
              <a:gd name="connsiteX0" fmla="*/ 0 w 4375052"/>
              <a:gd name="connsiteY0" fmla="*/ 4149969 h 4304714"/>
              <a:gd name="connsiteX1" fmla="*/ 998806 w 4375052"/>
              <a:gd name="connsiteY1" fmla="*/ 0 h 4304714"/>
              <a:gd name="connsiteX2" fmla="*/ 4375052 w 4375052"/>
              <a:gd name="connsiteY2" fmla="*/ 4304714 h 4304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375052" h="4304714">
                <a:moveTo>
                  <a:pt x="0" y="4149969"/>
                </a:moveTo>
                <a:lnTo>
                  <a:pt x="998806" y="0"/>
                </a:lnTo>
                <a:lnTo>
                  <a:pt x="4375052" y="4304714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074597" y="5581637"/>
            <a:ext cx="4667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B</a:t>
            </a:r>
            <a:endParaRPr kumimoji="1" lang="ja-JP" altLang="en-US" sz="3600" dirty="0">
              <a:latin typeface="Cambria Math" panose="02040503050406030204" pitchFamily="18" charset="0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73852" y="5449590"/>
            <a:ext cx="4716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A</a:t>
            </a:r>
            <a:endParaRPr kumimoji="1" lang="ja-JP" altLang="en-US" sz="3600" dirty="0">
              <a:latin typeface="Cambria Math" panose="02040503050406030204" pitchFamily="18" charset="0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513391" y="763893"/>
            <a:ext cx="4443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C</a:t>
            </a:r>
            <a:endParaRPr kumimoji="1" lang="ja-JP" altLang="en-US" sz="3600" dirty="0">
              <a:latin typeface="Cambria Math" panose="02040503050406030204" pitchFamily="18" charset="0"/>
            </a:endParaRPr>
          </a:p>
        </p:txBody>
      </p:sp>
      <p:sp>
        <p:nvSpPr>
          <p:cNvPr id="6" name="フリーフォーム 5"/>
          <p:cNvSpPr/>
          <p:nvPr/>
        </p:nvSpPr>
        <p:spPr>
          <a:xfrm>
            <a:off x="845076" y="3893412"/>
            <a:ext cx="5134708" cy="1744394"/>
          </a:xfrm>
          <a:custGeom>
            <a:avLst/>
            <a:gdLst>
              <a:gd name="connsiteX0" fmla="*/ 0 w 5134708"/>
              <a:gd name="connsiteY0" fmla="*/ 1603717 h 1744394"/>
              <a:gd name="connsiteX1" fmla="*/ 5134708 w 5134708"/>
              <a:gd name="connsiteY1" fmla="*/ 0 h 1744394"/>
              <a:gd name="connsiteX2" fmla="*/ 4389120 w 5134708"/>
              <a:gd name="connsiteY2" fmla="*/ 1744394 h 17443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134708" h="1744394">
                <a:moveTo>
                  <a:pt x="0" y="1603717"/>
                </a:moveTo>
                <a:lnTo>
                  <a:pt x="5134708" y="0"/>
                </a:lnTo>
                <a:lnTo>
                  <a:pt x="4389120" y="1744394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980471" y="3465876"/>
            <a:ext cx="4475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P</a:t>
            </a:r>
            <a:endParaRPr kumimoji="1" lang="ja-JP" altLang="en-US" sz="3600" dirty="0">
              <a:latin typeface="Cambria Math" panose="02040503050406030204" pitchFamily="18" charset="0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5982436" y="1087058"/>
            <a:ext cx="3040226" cy="2062103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ja-JP" altLang="en-US" sz="3200" dirty="0" smtClean="0"/>
              <a:t>∠</a:t>
            </a:r>
            <a:r>
              <a:rPr lang="en-US" altLang="ja-JP" sz="3200" dirty="0" smtClean="0"/>
              <a:t>APB=</a:t>
            </a:r>
            <a:r>
              <a:rPr lang="ja-JP" altLang="en-US" sz="3200" dirty="0" smtClean="0"/>
              <a:t>∠</a:t>
            </a:r>
            <a:r>
              <a:rPr lang="en-US" altLang="ja-JP" sz="3200" dirty="0" smtClean="0"/>
              <a:t>ACB</a:t>
            </a:r>
            <a:r>
              <a:rPr lang="ja-JP" altLang="en-US" sz="3200" dirty="0" smtClean="0"/>
              <a:t>ならば、</a:t>
            </a:r>
            <a:r>
              <a:rPr lang="en-US" altLang="ja-JP" sz="3200" dirty="0" smtClean="0"/>
              <a:t>4</a:t>
            </a:r>
            <a:r>
              <a:rPr lang="ja-JP" altLang="en-US" sz="3200" dirty="0" smtClean="0"/>
              <a:t>点</a:t>
            </a:r>
            <a:r>
              <a:rPr lang="en-US" altLang="ja-JP" sz="3200" dirty="0" smtClean="0"/>
              <a:t>A,B,C,P</a:t>
            </a:r>
            <a:r>
              <a:rPr lang="ja-JP" altLang="en-US" sz="3200" dirty="0" smtClean="0"/>
              <a:t>は同じ円周上にある。</a:t>
            </a:r>
            <a:endParaRPr lang="ja-JP" altLang="en-US" sz="3200" dirty="0"/>
          </a:p>
        </p:txBody>
      </p:sp>
      <p:sp>
        <p:nvSpPr>
          <p:cNvPr id="27" name="円/楕円 26"/>
          <p:cNvSpPr/>
          <p:nvPr/>
        </p:nvSpPr>
        <p:spPr>
          <a:xfrm>
            <a:off x="5707679" y="4037256"/>
            <a:ext cx="121157" cy="12231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円/楕円 27"/>
          <p:cNvSpPr/>
          <p:nvPr/>
        </p:nvSpPr>
        <p:spPr>
          <a:xfrm>
            <a:off x="1839792" y="1623012"/>
            <a:ext cx="121157" cy="12231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1" name="直線コネクタ 20"/>
          <p:cNvCxnSpPr/>
          <p:nvPr/>
        </p:nvCxnSpPr>
        <p:spPr>
          <a:xfrm flipH="1" flipV="1">
            <a:off x="12026" y="5481019"/>
            <a:ext cx="6204251" cy="20604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7573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  <p:bldP spid="8" grpId="0" animBg="1"/>
      <p:bldP spid="12" grpId="0"/>
      <p:bldP spid="13" grpId="0"/>
      <p:bldP spid="14" grpId="0"/>
      <p:bldP spid="6" grpId="0" animBg="1"/>
      <p:bldP spid="19" grpId="0"/>
      <p:bldP spid="25" grpId="0" animBg="1"/>
      <p:bldP spid="27" grpId="0" animBg="1"/>
      <p:bldP spid="2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円/楕円 6"/>
          <p:cNvSpPr/>
          <p:nvPr/>
        </p:nvSpPr>
        <p:spPr>
          <a:xfrm>
            <a:off x="216742" y="1052738"/>
            <a:ext cx="5760640" cy="5472608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 w="12700">
                <a:solidFill>
                  <a:schemeClr val="tx1"/>
                </a:solidFill>
              </a:ln>
            </a:endParaRPr>
          </a:p>
        </p:txBody>
      </p:sp>
      <p:sp>
        <p:nvSpPr>
          <p:cNvPr id="8" name="フリーフォーム 7"/>
          <p:cNvSpPr/>
          <p:nvPr/>
        </p:nvSpPr>
        <p:spPr>
          <a:xfrm>
            <a:off x="839800" y="1336433"/>
            <a:ext cx="4375052" cy="4304714"/>
          </a:xfrm>
          <a:custGeom>
            <a:avLst/>
            <a:gdLst>
              <a:gd name="connsiteX0" fmla="*/ 0 w 4375052"/>
              <a:gd name="connsiteY0" fmla="*/ 4149969 h 4304714"/>
              <a:gd name="connsiteX1" fmla="*/ 998806 w 4375052"/>
              <a:gd name="connsiteY1" fmla="*/ 0 h 4304714"/>
              <a:gd name="connsiteX2" fmla="*/ 4375052 w 4375052"/>
              <a:gd name="connsiteY2" fmla="*/ 4304714 h 4304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375052" h="4304714">
                <a:moveTo>
                  <a:pt x="0" y="4149969"/>
                </a:moveTo>
                <a:lnTo>
                  <a:pt x="998806" y="0"/>
                </a:lnTo>
                <a:lnTo>
                  <a:pt x="4375052" y="4304714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074597" y="5581637"/>
            <a:ext cx="4443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C</a:t>
            </a:r>
            <a:endParaRPr kumimoji="1" lang="ja-JP" altLang="en-US" sz="3600" dirty="0">
              <a:latin typeface="Cambria Math" panose="02040503050406030204" pitchFamily="18" charset="0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73852" y="5449590"/>
            <a:ext cx="4667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B</a:t>
            </a:r>
            <a:endParaRPr kumimoji="1" lang="ja-JP" altLang="en-US" sz="3600" dirty="0">
              <a:latin typeface="Cambria Math" panose="02040503050406030204" pitchFamily="18" charset="0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513391" y="763893"/>
            <a:ext cx="4716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A</a:t>
            </a:r>
            <a:endParaRPr kumimoji="1" lang="ja-JP" altLang="en-US" sz="3600" dirty="0">
              <a:latin typeface="Cambria Math" panose="02040503050406030204" pitchFamily="18" charset="0"/>
            </a:endParaRPr>
          </a:p>
        </p:txBody>
      </p:sp>
      <p:sp>
        <p:nvSpPr>
          <p:cNvPr id="6" name="フリーフォーム 5"/>
          <p:cNvSpPr/>
          <p:nvPr/>
        </p:nvSpPr>
        <p:spPr>
          <a:xfrm>
            <a:off x="845076" y="3893412"/>
            <a:ext cx="5134708" cy="1744394"/>
          </a:xfrm>
          <a:custGeom>
            <a:avLst/>
            <a:gdLst>
              <a:gd name="connsiteX0" fmla="*/ 0 w 5134708"/>
              <a:gd name="connsiteY0" fmla="*/ 1603717 h 1744394"/>
              <a:gd name="connsiteX1" fmla="*/ 5134708 w 5134708"/>
              <a:gd name="connsiteY1" fmla="*/ 0 h 1744394"/>
              <a:gd name="connsiteX2" fmla="*/ 4389120 w 5134708"/>
              <a:gd name="connsiteY2" fmla="*/ 1744394 h 17443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134708" h="1744394">
                <a:moveTo>
                  <a:pt x="0" y="1603717"/>
                </a:moveTo>
                <a:lnTo>
                  <a:pt x="5134708" y="0"/>
                </a:lnTo>
                <a:lnTo>
                  <a:pt x="4389120" y="1744394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980471" y="3465876"/>
            <a:ext cx="4908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D</a:t>
            </a:r>
            <a:endParaRPr kumimoji="1" lang="ja-JP" altLang="en-US" sz="3600" dirty="0">
              <a:latin typeface="Cambria Math" panose="02040503050406030204" pitchFamily="18" charset="0"/>
            </a:endParaRPr>
          </a:p>
        </p:txBody>
      </p:sp>
      <p:cxnSp>
        <p:nvCxnSpPr>
          <p:cNvPr id="21" name="直線コネクタ 20"/>
          <p:cNvCxnSpPr>
            <a:endCxn id="6" idx="0"/>
          </p:cNvCxnSpPr>
          <p:nvPr/>
        </p:nvCxnSpPr>
        <p:spPr>
          <a:xfrm flipH="1" flipV="1">
            <a:off x="845076" y="5497129"/>
            <a:ext cx="4369776" cy="14401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>
            <a:stCxn id="6" idx="1"/>
            <a:endCxn id="8" idx="1"/>
          </p:cNvCxnSpPr>
          <p:nvPr/>
        </p:nvCxnSpPr>
        <p:spPr>
          <a:xfrm flipH="1" flipV="1">
            <a:off x="1838606" y="1336433"/>
            <a:ext cx="4141178" cy="255697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/>
          <p:cNvSpPr txBox="1"/>
          <p:nvPr/>
        </p:nvSpPr>
        <p:spPr>
          <a:xfrm>
            <a:off x="4899869" y="3511048"/>
            <a:ext cx="7938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51°</a:t>
            </a:r>
            <a:endParaRPr kumimoji="1" lang="ja-JP" altLang="en-US" sz="3200" dirty="0">
              <a:latin typeface="Cambria Math" panose="02040503050406030204" pitchFamily="18" charset="0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258462" y="5075869"/>
            <a:ext cx="7938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51°</a:t>
            </a:r>
            <a:endParaRPr kumimoji="1" lang="ja-JP" altLang="en-US" sz="3200" dirty="0">
              <a:latin typeface="Cambria Math" panose="02040503050406030204" pitchFamily="18" charset="0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973568" y="4963856"/>
            <a:ext cx="3978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latin typeface="Cambria Math" panose="02040503050406030204" pitchFamily="18" charset="0"/>
              </a:rPr>
              <a:t>ｘ</a:t>
            </a:r>
            <a:endParaRPr kumimoji="1" lang="ja-JP" altLang="en-US" sz="3200" dirty="0">
              <a:latin typeface="Cambria Math" panose="02040503050406030204" pitchFamily="18" charset="0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912932" y="4783481"/>
            <a:ext cx="7938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62°</a:t>
            </a:r>
            <a:endParaRPr kumimoji="1" lang="ja-JP" altLang="en-US" sz="3200" dirty="0">
              <a:latin typeface="Cambria Math" panose="02040503050406030204" pitchFamily="18" charset="0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706739" y="1484784"/>
            <a:ext cx="3882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latin typeface="Cambria Math" panose="02040503050406030204" pitchFamily="18" charset="0"/>
              </a:rPr>
              <a:t>ｙ</a:t>
            </a:r>
            <a:endParaRPr kumimoji="1" lang="ja-JP" altLang="en-US" sz="3200" dirty="0">
              <a:latin typeface="Cambria Math" panose="02040503050406030204" pitchFamily="18" charset="0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5149173" y="3932236"/>
            <a:ext cx="7938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45°</a:t>
            </a:r>
            <a:endParaRPr kumimoji="1" lang="ja-JP" altLang="en-US" sz="3200" dirty="0">
              <a:latin typeface="Cambria Math" panose="02040503050406030204" pitchFamily="18" charset="0"/>
            </a:endParaRPr>
          </a:p>
        </p:txBody>
      </p:sp>
      <p:sp>
        <p:nvSpPr>
          <p:cNvPr id="16" name="タイトル 1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9255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∠</a:t>
            </a:r>
            <a:r>
              <a:rPr kumimoji="1" lang="ja-JP" altLang="en-US" dirty="0" err="1" smtClean="0"/>
              <a:t>ｘ</a:t>
            </a:r>
            <a:r>
              <a:rPr kumimoji="1" lang="ja-JP" altLang="en-US" dirty="0" smtClean="0"/>
              <a:t>、∠</a:t>
            </a:r>
            <a:r>
              <a:rPr kumimoji="1" lang="ja-JP" altLang="en-US" dirty="0" err="1" smtClean="0"/>
              <a:t>ｙ</a:t>
            </a:r>
            <a:r>
              <a:rPr kumimoji="1" lang="ja-JP" altLang="en-US" dirty="0" smtClean="0"/>
              <a:t>の角度を求めよう。</a:t>
            </a:r>
            <a:endParaRPr kumimoji="1" lang="ja-JP" altLang="en-US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5461652" y="5204741"/>
            <a:ext cx="7938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62°</a:t>
            </a:r>
            <a:endParaRPr kumimoji="1" lang="ja-JP" altLang="en-US" sz="3200" dirty="0">
              <a:solidFill>
                <a:srgbClr val="FF0000"/>
              </a:solidFill>
              <a:latin typeface="Cambria Math" panose="02040503050406030204" pitchFamily="18" charset="0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1671865" y="1968591"/>
            <a:ext cx="7938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45°</a:t>
            </a:r>
            <a:endParaRPr kumimoji="1" lang="ja-JP" altLang="en-US" sz="3200" dirty="0">
              <a:solidFill>
                <a:srgbClr val="FF0000"/>
              </a:solidFill>
              <a:latin typeface="Cambria Math" panose="02040503050406030204" pitchFamily="18" charset="0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2559676" y="2030147"/>
            <a:ext cx="7938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22°</a:t>
            </a:r>
            <a:endParaRPr kumimoji="1" lang="ja-JP" altLang="en-US" sz="3200" dirty="0">
              <a:solidFill>
                <a:srgbClr val="FF0000"/>
              </a:solidFill>
              <a:latin typeface="Cambria Math" panose="02040503050406030204" pitchFamily="18" charset="0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1588091" y="5082077"/>
            <a:ext cx="7938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22°</a:t>
            </a:r>
            <a:endParaRPr kumimoji="1" lang="ja-JP" altLang="en-US" sz="3200" dirty="0">
              <a:solidFill>
                <a:srgbClr val="FF0000"/>
              </a:solidFill>
              <a:latin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139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31" grpId="0"/>
      <p:bldP spid="32" grpId="0"/>
      <p:bldP spid="33" grpId="0"/>
      <p:bldP spid="3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634082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円周角の定理の逆</a:t>
            </a:r>
            <a:endParaRPr kumimoji="1" lang="ja-JP" altLang="en-US" dirty="0"/>
          </a:p>
        </p:txBody>
      </p:sp>
      <p:sp>
        <p:nvSpPr>
          <p:cNvPr id="3" name="直角三角形 2"/>
          <p:cNvSpPr/>
          <p:nvPr/>
        </p:nvSpPr>
        <p:spPr>
          <a:xfrm rot="9396835">
            <a:off x="667491" y="2830787"/>
            <a:ext cx="4876072" cy="2136966"/>
          </a:xfrm>
          <a:prstGeom prst="rt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 rot="20104185">
            <a:off x="4778398" y="1982905"/>
            <a:ext cx="195087" cy="1943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-27938" y="3574766"/>
            <a:ext cx="471604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A</a:t>
            </a:r>
            <a:endParaRPr kumimoji="1" lang="ja-JP" altLang="en-US" sz="3600" dirty="0">
              <a:latin typeface="Cambria Math" panose="02040503050406030204" pitchFamily="18" charset="0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649496" y="3574766"/>
            <a:ext cx="466794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B</a:t>
            </a:r>
            <a:endParaRPr kumimoji="1" lang="ja-JP" altLang="en-US" sz="3600" dirty="0">
              <a:latin typeface="Cambria Math" panose="02040503050406030204" pitchFamily="18" charset="0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883951" y="1499659"/>
            <a:ext cx="447558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P</a:t>
            </a:r>
            <a:endParaRPr kumimoji="1" lang="ja-JP" altLang="en-US" sz="3600" dirty="0">
              <a:latin typeface="Cambria Math" panose="02040503050406030204" pitchFamily="18" charset="0"/>
            </a:endParaRPr>
          </a:p>
        </p:txBody>
      </p:sp>
      <p:sp>
        <p:nvSpPr>
          <p:cNvPr id="9" name="円/楕円 8"/>
          <p:cNvSpPr/>
          <p:nvPr/>
        </p:nvSpPr>
        <p:spPr>
          <a:xfrm flipH="1" flipV="1">
            <a:off x="3095756" y="3866543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801161" y="3866543"/>
            <a:ext cx="4908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O</a:t>
            </a:r>
            <a:endParaRPr kumimoji="1" lang="ja-JP" altLang="en-US" sz="3600" dirty="0">
              <a:solidFill>
                <a:srgbClr val="FF0000"/>
              </a:solidFill>
              <a:latin typeface="Cambria Math" panose="02040503050406030204" pitchFamily="18" charset="0"/>
            </a:endParaRPr>
          </a:p>
        </p:txBody>
      </p:sp>
      <p:sp>
        <p:nvSpPr>
          <p:cNvPr id="5" name="円/楕円 4"/>
          <p:cNvSpPr/>
          <p:nvPr/>
        </p:nvSpPr>
        <p:spPr>
          <a:xfrm>
            <a:off x="443666" y="1247208"/>
            <a:ext cx="5323723" cy="514147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5980827" y="1247208"/>
            <a:ext cx="3040226" cy="2062103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ja-JP" altLang="en-US" sz="3200" dirty="0" smtClean="0"/>
              <a:t>∠</a:t>
            </a:r>
            <a:r>
              <a:rPr lang="en-US" altLang="ja-JP" sz="3200" dirty="0" smtClean="0"/>
              <a:t>APB=90°</a:t>
            </a:r>
            <a:r>
              <a:rPr lang="ja-JP" altLang="en-US" sz="3200" dirty="0" smtClean="0"/>
              <a:t>のとき、点</a:t>
            </a:r>
            <a:r>
              <a:rPr lang="en-US" altLang="ja-JP" sz="3200" dirty="0" smtClean="0"/>
              <a:t>P</a:t>
            </a:r>
            <a:r>
              <a:rPr lang="ja-JP" altLang="en-US" sz="3200" dirty="0" smtClean="0"/>
              <a:t>は</a:t>
            </a:r>
            <a:r>
              <a:rPr lang="en-US" altLang="ja-JP" sz="3200" dirty="0" smtClean="0"/>
              <a:t>AB</a:t>
            </a:r>
            <a:r>
              <a:rPr lang="ja-JP" altLang="en-US" sz="3200" dirty="0" smtClean="0"/>
              <a:t>を直径とする円周上にある。</a:t>
            </a:r>
            <a:endParaRPr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277179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  <p:bldP spid="5" grpId="0" animBg="1"/>
      <p:bldP spid="1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9354" y="321937"/>
            <a:ext cx="8640959" cy="597502"/>
          </a:xfrm>
        </p:spPr>
        <p:txBody>
          <a:bodyPr>
            <a:noAutofit/>
          </a:bodyPr>
          <a:lstStyle/>
          <a:p>
            <a:pPr algn="l"/>
            <a:r>
              <a:rPr kumimoji="1" lang="ja-JP" altLang="en-US" sz="3200" dirty="0" smtClean="0"/>
              <a:t>円に内接する四角形の対角が</a:t>
            </a:r>
            <a:r>
              <a:rPr kumimoji="1" lang="en-US" altLang="ja-JP" sz="3200" dirty="0" smtClean="0"/>
              <a:t>180°</a:t>
            </a:r>
            <a:r>
              <a:rPr kumimoji="1" lang="ja-JP" altLang="en-US" sz="3200" dirty="0" smtClean="0"/>
              <a:t>になることを証明しよう。</a:t>
            </a:r>
            <a:endParaRPr kumimoji="1" lang="ja-JP" altLang="en-US" sz="3200" dirty="0"/>
          </a:p>
        </p:txBody>
      </p:sp>
      <p:sp>
        <p:nvSpPr>
          <p:cNvPr id="3" name="円/楕円 2"/>
          <p:cNvSpPr/>
          <p:nvPr/>
        </p:nvSpPr>
        <p:spPr>
          <a:xfrm>
            <a:off x="539552" y="1075599"/>
            <a:ext cx="5760640" cy="5472608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 w="12700">
                <a:solidFill>
                  <a:schemeClr val="tx1"/>
                </a:solidFill>
              </a:ln>
            </a:endParaRPr>
          </a:p>
        </p:txBody>
      </p:sp>
      <p:sp>
        <p:nvSpPr>
          <p:cNvPr id="5" name="円/楕円 4"/>
          <p:cNvSpPr/>
          <p:nvPr/>
        </p:nvSpPr>
        <p:spPr>
          <a:xfrm flipH="1" flipV="1">
            <a:off x="3397012" y="3789043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067126" y="3765978"/>
            <a:ext cx="4908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O</a:t>
            </a:r>
            <a:endParaRPr kumimoji="1" lang="ja-JP" altLang="en-US" sz="3600" dirty="0">
              <a:latin typeface="Cambria Math" panose="02040503050406030204" pitchFamily="18" charset="0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35156" y="5157192"/>
            <a:ext cx="4667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B</a:t>
            </a:r>
            <a:endParaRPr kumimoji="1" lang="ja-JP" altLang="en-US" sz="3600" dirty="0">
              <a:latin typeface="Cambria Math" panose="02040503050406030204" pitchFamily="18" charset="0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99354" y="2574540"/>
            <a:ext cx="4716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>
                <a:latin typeface="Cambria Math" panose="02040503050406030204" pitchFamily="18" charset="0"/>
              </a:rPr>
              <a:t>A</a:t>
            </a:r>
            <a:endParaRPr kumimoji="1" lang="ja-JP" altLang="en-US" sz="3600" dirty="0">
              <a:latin typeface="Cambria Math" panose="02040503050406030204" pitchFamily="18" charset="0"/>
            </a:endParaRPr>
          </a:p>
        </p:txBody>
      </p:sp>
      <p:sp>
        <p:nvSpPr>
          <p:cNvPr id="12" name="フリーフォーム 11"/>
          <p:cNvSpPr/>
          <p:nvPr/>
        </p:nvSpPr>
        <p:spPr>
          <a:xfrm>
            <a:off x="682388" y="1146412"/>
            <a:ext cx="5199797" cy="4148919"/>
          </a:xfrm>
          <a:custGeom>
            <a:avLst/>
            <a:gdLst>
              <a:gd name="connsiteX0" fmla="*/ 0 w 5199797"/>
              <a:gd name="connsiteY0" fmla="*/ 1842448 h 4148919"/>
              <a:gd name="connsiteX1" fmla="*/ 3370997 w 5199797"/>
              <a:gd name="connsiteY1" fmla="*/ 0 h 4148919"/>
              <a:gd name="connsiteX2" fmla="*/ 5199797 w 5199797"/>
              <a:gd name="connsiteY2" fmla="*/ 4121624 h 4148919"/>
              <a:gd name="connsiteX3" fmla="*/ 313899 w 5199797"/>
              <a:gd name="connsiteY3" fmla="*/ 4148919 h 4148919"/>
              <a:gd name="connsiteX4" fmla="*/ 0 w 5199797"/>
              <a:gd name="connsiteY4" fmla="*/ 1842448 h 4148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99797" h="4148919">
                <a:moveTo>
                  <a:pt x="0" y="1842448"/>
                </a:moveTo>
                <a:lnTo>
                  <a:pt x="3370997" y="0"/>
                </a:lnTo>
                <a:lnTo>
                  <a:pt x="5199797" y="4121624"/>
                </a:lnTo>
                <a:lnTo>
                  <a:pt x="313899" y="4148919"/>
                </a:lnTo>
                <a:lnTo>
                  <a:pt x="0" y="1842448"/>
                </a:ln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noFill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885657" y="4986426"/>
            <a:ext cx="4443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C</a:t>
            </a:r>
            <a:endParaRPr kumimoji="1" lang="ja-JP" altLang="en-US" sz="3600" dirty="0">
              <a:latin typeface="Cambria Math" panose="02040503050406030204" pitchFamily="18" charset="0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995936" y="620688"/>
            <a:ext cx="4908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D</a:t>
            </a:r>
            <a:endParaRPr kumimoji="1" lang="ja-JP" altLang="en-US" sz="3600" dirty="0">
              <a:latin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2271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5472608"/>
          </a:xfrm>
        </p:spPr>
        <p:txBody>
          <a:bodyPr/>
          <a:lstStyle/>
          <a:p>
            <a:endParaRPr kumimoji="1" lang="ja-JP" altLang="en-US" dirty="0"/>
          </a:p>
        </p:txBody>
      </p:sp>
      <p:pic>
        <p:nvPicPr>
          <p:cNvPr id="1026" name="Picture 2" descr="https://encrypted-tbn0.gstatic.com/images?q=tbn:ANd9GcTKwuvOlPvpS4DeH83ifKGe9CwaEL3FhJQ-7nL5Be6K56FP_IUb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354" b="20852"/>
          <a:stretch/>
        </p:blipFill>
        <p:spPr bwMode="auto">
          <a:xfrm>
            <a:off x="-8967" y="764704"/>
            <a:ext cx="9219994" cy="6093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1053052" y="1988840"/>
            <a:ext cx="7579832" cy="374441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200" dirty="0" smtClean="0">
                <a:ea typeface="ＤＦ平成明朝体W7" panose="02010609000101010101" pitchFamily="1" charset="-128"/>
              </a:rPr>
              <a:t>　　宝のありか</a:t>
            </a:r>
            <a:endParaRPr kumimoji="1" lang="en-US" altLang="ja-JP" sz="3200" dirty="0" smtClean="0">
              <a:ea typeface="ＤＦ平成明朝体W7" panose="02010609000101010101" pitchFamily="1" charset="-128"/>
            </a:endParaRPr>
          </a:p>
          <a:p>
            <a:r>
              <a:rPr kumimoji="1" lang="ja-JP" altLang="en-US" sz="3200" dirty="0" err="1" smtClean="0">
                <a:ea typeface="ＤＦ平成明朝体W7" panose="02010609000101010101" pitchFamily="1" charset="-128"/>
              </a:rPr>
              <a:t>つちのこ</a:t>
            </a:r>
            <a:r>
              <a:rPr kumimoji="1" lang="ja-JP" altLang="en-US" sz="3200" dirty="0" smtClean="0">
                <a:ea typeface="ＤＦ平成明朝体W7" panose="02010609000101010101" pitchFamily="1" charset="-128"/>
              </a:rPr>
              <a:t>森から山に向かってまっすぐ歩く。しばらく歩くと真横はるか遠くに湖が見える場所がある。ここから直角に曲がり、湖に向かって歩く。しばらく歩くと、山とその場所とつちのこ森をつなぐ角度が</a:t>
            </a:r>
            <a:r>
              <a:rPr kumimoji="1" lang="en-US" altLang="ja-JP" sz="3200" dirty="0" smtClean="0">
                <a:ea typeface="ＤＦ平成明朝体W7" panose="02010609000101010101" pitchFamily="1" charset="-128"/>
              </a:rPr>
              <a:t>45</a:t>
            </a:r>
            <a:r>
              <a:rPr kumimoji="1" lang="ja-JP" altLang="en-US" sz="3200" dirty="0" smtClean="0">
                <a:ea typeface="ＤＦ平成明朝体W7" panose="02010609000101010101" pitchFamily="1" charset="-128"/>
              </a:rPr>
              <a:t>度になる場所がある。宝はここにある。</a:t>
            </a:r>
            <a:endParaRPr kumimoji="1" lang="ja-JP" altLang="en-US" sz="3200" dirty="0">
              <a:ea typeface="ＤＦ平成明朝体W7" panose="02010609000101010101" pitchFamily="1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86230" y="332656"/>
            <a:ext cx="8229600" cy="562074"/>
          </a:xfrm>
        </p:spPr>
        <p:txBody>
          <a:bodyPr>
            <a:noAutofit/>
          </a:bodyPr>
          <a:lstStyle/>
          <a:p>
            <a:r>
              <a:rPr kumimoji="1" lang="ja-JP" altLang="en-US" sz="4800" dirty="0" smtClean="0"/>
              <a:t>宝物を探せ</a:t>
            </a:r>
            <a:endParaRPr kumimoji="1" lang="ja-JP" altLang="en-US" sz="4800" dirty="0"/>
          </a:p>
        </p:txBody>
      </p:sp>
    </p:spTree>
    <p:extLst>
      <p:ext uri="{BB962C8B-B14F-4D97-AF65-F5344CB8AC3E}">
        <p14:creationId xmlns:p14="http://schemas.microsoft.com/office/powerpoint/2010/main" val="3893536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2050" name="Picture 2" descr="http://www.auncle.com/illust/img/1/m7.jpg">
            <a:hlinkClick r:id="rId2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9042" y="-860311"/>
            <a:ext cx="10369152" cy="8002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円/楕円 4"/>
          <p:cNvSpPr/>
          <p:nvPr/>
        </p:nvSpPr>
        <p:spPr>
          <a:xfrm flipH="1" flipV="1">
            <a:off x="2123728" y="3429544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6" name="円/楕円 5"/>
          <p:cNvSpPr/>
          <p:nvPr/>
        </p:nvSpPr>
        <p:spPr>
          <a:xfrm flipH="1" flipV="1">
            <a:off x="5796136" y="1052736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7" name="円/楕円 6"/>
          <p:cNvSpPr/>
          <p:nvPr/>
        </p:nvSpPr>
        <p:spPr>
          <a:xfrm flipH="1" flipV="1">
            <a:off x="6832359" y="3284984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8" name="円/楕円 7"/>
          <p:cNvSpPr/>
          <p:nvPr/>
        </p:nvSpPr>
        <p:spPr>
          <a:xfrm flipH="1" flipV="1">
            <a:off x="2965203" y="2253721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9" name="円/楕円 8"/>
          <p:cNvSpPr/>
          <p:nvPr/>
        </p:nvSpPr>
        <p:spPr>
          <a:xfrm flipH="1" flipV="1">
            <a:off x="2771800" y="5445224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871053" y="639271"/>
            <a:ext cx="415498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山</a:t>
            </a:r>
            <a:endParaRPr kumimoji="1" lang="ja-JP" altLang="en-US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811815" y="2771636"/>
            <a:ext cx="1249060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dirty="0" err="1" smtClean="0"/>
              <a:t>つちのこ</a:t>
            </a:r>
            <a:r>
              <a:rPr kumimoji="1" lang="ja-JP" altLang="en-US" dirty="0" smtClean="0"/>
              <a:t>森</a:t>
            </a:r>
            <a:endParaRPr kumimoji="1" lang="ja-JP" altLang="en-US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491132" y="3475263"/>
            <a:ext cx="415498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湖</a:t>
            </a:r>
            <a:endParaRPr kumimoji="1" lang="ja-JP" altLang="en-US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497141" y="1810957"/>
            <a:ext cx="595035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Ｂ町</a:t>
            </a:r>
            <a:endParaRPr kumimoji="1" lang="ja-JP" altLang="en-US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960963" y="5260558"/>
            <a:ext cx="580608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Ａ町</a:t>
            </a:r>
            <a:endParaRPr kumimoji="1" lang="ja-JP" altLang="en-US" dirty="0"/>
          </a:p>
        </p:txBody>
      </p:sp>
      <p:sp>
        <p:nvSpPr>
          <p:cNvPr id="4" name="円/楕円 3"/>
          <p:cNvSpPr/>
          <p:nvPr/>
        </p:nvSpPr>
        <p:spPr>
          <a:xfrm>
            <a:off x="3276222" y="907628"/>
            <a:ext cx="3680771" cy="3624933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noFill/>
            </a:endParaRPr>
          </a:p>
        </p:txBody>
      </p:sp>
      <p:cxnSp>
        <p:nvCxnSpPr>
          <p:cNvPr id="20" name="直線コネクタ 19"/>
          <p:cNvCxnSpPr>
            <a:stCxn id="7" idx="4"/>
          </p:cNvCxnSpPr>
          <p:nvPr/>
        </p:nvCxnSpPr>
        <p:spPr>
          <a:xfrm flipH="1" flipV="1">
            <a:off x="5179299" y="-315416"/>
            <a:ext cx="1675919" cy="3600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>
            <a:endCxn id="5" idx="6"/>
          </p:cNvCxnSpPr>
          <p:nvPr/>
        </p:nvCxnSpPr>
        <p:spPr>
          <a:xfrm flipH="1">
            <a:off x="2123728" y="548680"/>
            <a:ext cx="5937147" cy="290372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 flipV="1">
            <a:off x="2339752" y="1075715"/>
            <a:ext cx="3479244" cy="174322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/>
          <p:cNvCxnSpPr/>
          <p:nvPr/>
        </p:nvCxnSpPr>
        <p:spPr>
          <a:xfrm flipH="1" flipV="1">
            <a:off x="3312510" y="2331384"/>
            <a:ext cx="3542708" cy="97646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1" name="円弧 2060"/>
          <p:cNvSpPr/>
          <p:nvPr/>
        </p:nvSpPr>
        <p:spPr>
          <a:xfrm rot="1171202">
            <a:off x="2149478" y="271936"/>
            <a:ext cx="4234976" cy="4228578"/>
          </a:xfrm>
          <a:prstGeom prst="arc">
            <a:avLst>
              <a:gd name="adj1" fmla="val 16663659"/>
              <a:gd name="adj2" fmla="val 2074588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円弧 47"/>
          <p:cNvSpPr/>
          <p:nvPr/>
        </p:nvSpPr>
        <p:spPr>
          <a:xfrm rot="20934781">
            <a:off x="4362992" y="490217"/>
            <a:ext cx="4234976" cy="4228578"/>
          </a:xfrm>
          <a:prstGeom prst="arc">
            <a:avLst>
              <a:gd name="adj1" fmla="val 17724352"/>
              <a:gd name="adj2" fmla="val 1967154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円弧 48"/>
          <p:cNvSpPr/>
          <p:nvPr/>
        </p:nvSpPr>
        <p:spPr>
          <a:xfrm rot="3812022">
            <a:off x="3346704" y="-1551210"/>
            <a:ext cx="4234976" cy="4228578"/>
          </a:xfrm>
          <a:prstGeom prst="arc">
            <a:avLst>
              <a:gd name="adj1" fmla="val 17724352"/>
              <a:gd name="adj2" fmla="val 1907166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62" name="円弧 2061"/>
          <p:cNvSpPr/>
          <p:nvPr/>
        </p:nvSpPr>
        <p:spPr>
          <a:xfrm rot="14546744">
            <a:off x="5338936" y="640510"/>
            <a:ext cx="914400" cy="914400"/>
          </a:xfrm>
          <a:prstGeom prst="arc">
            <a:avLst>
              <a:gd name="adj1" fmla="val 9629690"/>
              <a:gd name="adj2" fmla="val 155167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円弧 52"/>
          <p:cNvSpPr/>
          <p:nvPr/>
        </p:nvSpPr>
        <p:spPr>
          <a:xfrm rot="14546744">
            <a:off x="4388334" y="1257347"/>
            <a:ext cx="914400" cy="914400"/>
          </a:xfrm>
          <a:prstGeom prst="arc">
            <a:avLst>
              <a:gd name="adj1" fmla="val 14975405"/>
              <a:gd name="adj2" fmla="val 1981132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円弧 53"/>
          <p:cNvSpPr/>
          <p:nvPr/>
        </p:nvSpPr>
        <p:spPr>
          <a:xfrm rot="12076971">
            <a:off x="4174176" y="958708"/>
            <a:ext cx="914400" cy="914400"/>
          </a:xfrm>
          <a:prstGeom prst="arc">
            <a:avLst>
              <a:gd name="adj1" fmla="val 14975405"/>
              <a:gd name="adj2" fmla="val 1981132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円弧 57"/>
          <p:cNvSpPr/>
          <p:nvPr/>
        </p:nvSpPr>
        <p:spPr>
          <a:xfrm rot="14546744">
            <a:off x="3112767" y="1987154"/>
            <a:ext cx="934374" cy="526923"/>
          </a:xfrm>
          <a:prstGeom prst="arc">
            <a:avLst>
              <a:gd name="adj1" fmla="val 14301562"/>
              <a:gd name="adj2" fmla="val 18855462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円弧 58"/>
          <p:cNvSpPr/>
          <p:nvPr/>
        </p:nvSpPr>
        <p:spPr>
          <a:xfrm rot="3850687">
            <a:off x="1094650" y="319275"/>
            <a:ext cx="4234976" cy="4228578"/>
          </a:xfrm>
          <a:prstGeom prst="arc">
            <a:avLst>
              <a:gd name="adj1" fmla="val 16663659"/>
              <a:gd name="adj2" fmla="val 2074588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円弧 59"/>
          <p:cNvSpPr/>
          <p:nvPr/>
        </p:nvSpPr>
        <p:spPr>
          <a:xfrm rot="14269623">
            <a:off x="4885657" y="1267728"/>
            <a:ext cx="4234976" cy="4228578"/>
          </a:xfrm>
          <a:prstGeom prst="arc">
            <a:avLst>
              <a:gd name="adj1" fmla="val 16663659"/>
              <a:gd name="adj2" fmla="val 2074588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1" name="直線コネクタ 60"/>
          <p:cNvCxnSpPr/>
          <p:nvPr/>
        </p:nvCxnSpPr>
        <p:spPr>
          <a:xfrm flipV="1">
            <a:off x="4783882" y="1695424"/>
            <a:ext cx="616837" cy="252028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コネクタ 66"/>
          <p:cNvCxnSpPr/>
          <p:nvPr/>
        </p:nvCxnSpPr>
        <p:spPr>
          <a:xfrm>
            <a:off x="4716016" y="1487448"/>
            <a:ext cx="72008" cy="235829"/>
          </a:xfrm>
          <a:prstGeom prst="line">
            <a:avLst/>
          </a:prstGeom>
          <a:ln w="76200" cmpd="dbl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線コネクタ 67"/>
          <p:cNvCxnSpPr/>
          <p:nvPr/>
        </p:nvCxnSpPr>
        <p:spPr>
          <a:xfrm flipH="1">
            <a:off x="6085699" y="1947329"/>
            <a:ext cx="238874" cy="64720"/>
          </a:xfrm>
          <a:prstGeom prst="line">
            <a:avLst/>
          </a:prstGeom>
          <a:ln w="76200" cmpd="dbl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74" name="AutoShape 5" descr="data:image/jpeg;base64,/9j/4AAQSkZJRgABAQAAAQABAAD/2wCEAAkGBhQSERUUExQWFBUVFxQXFxcYFxcVFxgVGBQXFBQYFRcXHCYeFxojGhQUHy8gIycpLCwsFR4xNTAqNScrLCkBCQoKDgwOGg8PGSokHyQwLzAsKSwsLykvLiosNTUsLi0vLSksLyouLCk0LSkqLiwsLCosNSwsKSkqLywsNCkpLP/AABEIAOEA4QMBIgACEQEDEQH/xAAcAAACAgMBAQAAAAAAAAAAAAABAgADBAUGBwj/xABHEAABAwEEBgUIBwYFBQEAAAABAAIRAwQSITEFE0FRYXEGIoGRoQcycrGywdHwFDRCUpKz4SNic4Ki8TNDRHSTFSRTY4MW/8QAGgEBAAMBAQEAAAAAAAAAAAAAAAIDBAUBBv/EADERAAIBAgMHAgUDBQAAAAAAAAABAgMRBCExEjJBUXHB8GHRExSBkaEiQrEFM3Lh8f/aAAwDAQACEQMRAD8A9rf35fBGMNnYnDAiAgKxj4bI5ommclYkfUhAG5nxRDYQc5I55+ceSAshGVU7Lt24Sh/bfmEBYHhA1MJS44DJHVe/uQBc+Ci04lDV78VNWEBWRjHP4pnCdnzmFYApeCAVo4eKdLf5oX8f1QBNPEHciQkvThz8EC7idnw7UBbKUuwlJJnHco1h70A7ilY+fepBIhHV/FAIMePbHBWhDVhEBAB7J2wq6NKFbKhcgFbT45IimEA+ctyXWe7ZKAshRCeaiAW/hPHwQp9vf7kxpo6sIBlTWpnPwVyBcgEFPDxxR1amsU1mUIAhnyUQEmsxj5lFh37ygGLkpf8APiq2t8Pdgmc2dm5AWNKjigwchyTIDGY8yYCsJzHzknuYymQFQbwJy28EXMJ3Ji5EFALq0QxElVMrb0BcgXBVnI7wgDBOzHdjvQFl9C/uSkHZPuRDEBC8+KgfieSIppi1AVCYg9nrTEzlwKsSufCAVlOERT4ol2CV1RAG5xKiW/x8CogGJxwSlxnvyTavKMIU1aAVwy9+KAE/OGBlWhqKArxJ3KCngOCa+JjaoXcEBLnipcCU1OzmsDT+lfo1mrV7rnilSfUutGLi1pMcBhnsxKA57pz5RBYnChQYK9reLwZMMps+/WcMhuaMTwwnze2dNNJgmq+3imRjdbRpCi0bocJcOJMrWaP07QqNrVatoJtdaKpIDQ11QiSxweLzWt80CQA0CDmpo14q1BWeOq3/AAmHL+K4H7R+zuGOZw5lbFTUnbJL8/c3UqULZ5v8Hb9G/KdpJzb1exNrU8IfTd9HqOH3m0qx63e3gupsvlSsRIbWdUsjjstNN1If8mNP+pef1tPimwvcTA2DEknABo2kkgAcVqrWatoafpDzdP8AkMcRTaN1Qtxqu3z1dw2qunjpt3klYk8LF5ReZ73Y7cysy/Tex7T9pjg5vYWkhMHd2B+e0L5qsmiS6qfoV6i9ph1anUfRawjZLMXuG4DmQvQtF6Q0jQa27b21yBiLRRDmnk9jhUHaXLZ85SW87eehneHnwzPVDn87R+isYefauCs3lFtFPC0WEuG19lqNqj/iqXHjslbjR/lJsFVwb9IFF/8A464dZ38oqhoPYSr4VYT3WmUyhKOqOmISNpwZUZXBEjEHIjEHkVL85KwiNcCKrvnDI5oXsD85oC0lB74SY90HsRInYgCX5xsSg880zaf6qCnzQDqqs0nkrVEBSxmGeacsnPcmLkC9AS6d/gEEL/BRAE1Pf4IOefBAsk/O6Pgm1fz2QgIw8+6E6UN4lMgMd7TIVl04bU5KF8IBRTO/f4qPpAiDjz3bQeCa9igHzPagPm/p30Y+h2t9GAaR61MOaHC44ksicREOYYObJ2rSU6pb5pe30XXh+CpMdhXuflZ6OC0WPXNHXoS4kZ6oxf8AwkNf/Id68L55jA8xmubiE4v0NVN3RazSsvbfcx4Ze6smi685l1rutLSQHEjHMjctlprpIat3qChLbjnspBjQzAl0sLm3sIGOF4mVxukfPf8A/P4fBbsCDIkciR6lVOEIqLt54yam2zo7PpulSoywjVsEANIPICMyT3krct0W82R9ptFrfZyGueyjSuwwAEjWOIJqO3jAbFwD6YJkta45yRddIyIcyDKttFoe9lx1SpdkG66KrTBkA5PjhJVHwlfJ9bkpTk8jvdEaZc6jTdUweWMLtnWLQThsxV2lNOUwwCowVrxuspFrXF7oyAdgBGJJwAXEUdN1Bm1r/QdDvwVIPcSs3Q2laOuNS0lwzY2mXal4pxILXOgGXySA4SGt3QavgNO7X2L/AIitZF1GhWpP1lGq6xn/AMdlc5jP5w4lrz/KBwW86P8AlG0rfDaZpW2mDDn1GCiBGzWsIa48muO9c5XritUNOTqmk3zIJcJltK83A4ReI4Ccyugs2kA0ANgACABgANwAyWj5qpTVr5kXShPRHdWXyllv1qxV6ePn0btqp8zq4qD8C32iOm9htRijaaTnfcLrlT/jfD/BeSWvTtRztVRN1wAL6hAIpg+aGg4OqGDAOAAk7AtFpax0GNL6w1hOb6k1KjjsEuxncBHYtFLGyeU1n6FMsKnnF5ep9KShfG9fMmiNM22k4fRa9ag0wG0g415JMAat95oOPmgHNetdAfKQ61VPotqa2naIdcc0Frat0dcXTiyo2CS2SCASMoW+NSMsjLKlKOp6CX9qGsQa096LWe9WFYC/A84Qv5HccU4YPejCArqY5cfiPUiGGI+ZTXlC6EBMVENZwPcogC2pJhAvOOGSq1ZnE57VbdM4IBb/AMwo4Y/rEJhT4o6sICsH494RImfgrUAUAurxw7lG08t6JqBC/wDMoAOoAiCJBBBBxEHAgjcvnDpr0eNitlSl9iZYd9N0mme4Fh40zvX0e5+O753rgfK70d19l17fOoXrx/8AS4guP8hDX8mv3qmtDbiThKzPnir1qp41GjsbE+ordLVWKzEVbrs2Xi70iY+K2q59bVI0Q5kUUWzsvRq0PF4U7rTkXkUweV8gnsVBM1ZE5ogkCASBuzH4TI8FlW/RdSiQKjS2cQcC1w/dcJBWISvU3wAraQGIAad7CaR7m9U9yvp22o3KpPCo2f66fvaq1F65X3lcLLQ2mhekGoDr9nbWL7990Nrt6xkENwcyGhrcjIaFg2N30o1qz6jadOy03FgfILjgBDZm84kATMDec8dzAcwg6yX3tccjg8Rm9glh7Rj/ACwrIuOb0YzMmy2+s17atItplpvMLgXOyIBIybnxKll0k9pFVsitQeKoxn9o03wZ2h2I5OIVrlVZbM59pY1gk1GvESAOoNZJLiAAG3zJ3KNOreV35YtklxPp+wW9tWlTqN82oxj2+i9t5vgVfrFynkxrmpomxndSDOym91MeDV1dzZyhdk5gGPnarEjWcU6Ax6057lZBwnEz4JyFJQC3ju9Sia8ogClvhK1wEjj+qUU/nt+CAZ1T57EzHJSwnw8EwCALljtmTslZKEIBDtwz+CAp8tisQvIAFvFa7Tmk6VGmRUF81AWikAC6oIhwg4BsHFxhonErmbd0hrNrEh+DSQBsjiFSwB73VKmNR8Eg44ZtBnYJkN80TMSSsEsdHNJZk9g860t5OLRSLXgMGtBusLzehrnXBeLQHO1dzOCc4zATQPRlwqP+k0HQGS2SQ0vvAASww6QTgDsXqttstZ9AjY0mAeqQCCDdnCJGW6VzQpC4YeDLmxAd5w+7IE4e7esFWcttLZavzJTq7FNy5Gwo9E9SA5rGBsAk0mtaZP2b2LzEZzjs3pukWgqZDKlF0EsALajgCSMJDnHrE92GCz7Bbf2bqb2uuubdIxECPvbCsRzadIyC4udHmw5x2S50THCYGQAVlV01Gy/4UUXOT2np6nOt6OvrjUPbDahEPwIY/wCy+QewjaDvhZ1r0W2wHUUgyAAXOLWOdUJxl8gwMYDdgC6ElrrpJyIOIxGOwgyFzdvs7mm9VNxuV50kGB1Q0iZJAw4BZWpySpUk3JvKxrT5nL9LNGUzRFoYxtNweKdRrRDHXmuc17W5NPVIIGGRXIr07S/R99qsjm0hcFEiqS89Ws4gtgOGAIGQJEbc5Hm7rE8Ouljr0gXYMyZgRnsPctk8NWoJKss/ORKM1LQpTU84yvQJ3OBlh78O1NaLK+mbr2uY7c5pae44qoiVWnZkzKDpE+G47R3rGrNmpS5v/Ld+iuY+cfvZ+mPO7xDu9Y9WpFSfuU3uPbAHsuXtONp2Lb3R9BeSdsaJss7RUI5Or1HDwK601AtF0NsWp0fZaZEFlCjPpXGl08ZJW7gxC7ZzBr/eldUwBRFPfw71BT8EBA7HmEjxj3fAqzVhSRlggKtRy8UU+sCiAZRrpyQfMYKmk0zG5AW6xAVOQ9al05cUQw7/AAQC3t892CAO/wCTKfVougDxQFRynIA7+GcrQW/TxqD/ALd0scI1gIbMGOoXYEYHEZ5jYVwWlvKcy3EsaRSpSQynVcKIqwYvVHGbzc4YMPvTk3o7PbWujAtEAA4EEDLI4dkhYMVXlFWh9y1QyuY9SyOlxIDnQSGh2Z3YGd+XJXWEXjec0AzMic+IJgjhgsfSJDsRedG4XRPFzsuwE8E7NLGXS0GSSDMHHYcveuRpK5PgbivpSoyyhrG03uxkC+2BhkMyRjkdy1Nkq0n1C4ANdGHdsA808hBzV9K1SMG3nAzdbjjhEnsG5aduiajnyTTptE43nF14+b1m9UGdm6VfUxVWqkmlYgoo2X/QaWuD6jh1zMGrhO6CRHIGeAXT6QpWdtIFxZdi61sAtJEuwAxnPauWOhyS11R5qNYB1OtBMRJk5be5bCpbXMpFrIa2IgARw57Oa1UsRRpxtsu544tswrRpRjWXgCRAMw4NMgTG/EjAkHHIBZVmstWtZ9Y1pMtJDbrWkxk0xjBAkcHNzxWL9Ka6mdawG8IN0SHAGZjB0SN6y9GdJw8GhTcAWsOx0wBdBMtEES3EnGBO9V4acHV23ly4ZnslkLVD22bUXmvqMJv3RDet1qYk3ZNwtmN6xNE2FzbLUovY1msxY4Xy8GftEFsCCYAIzMzJnVU6NWi8m8HkExDy15GAjEXXYNGEzhC3DKtR7A5pa0uEgEOaRiRDnMdgZB2FbK/9XqVITotRs3r47fgiqdmmc1pLosHM1T6hfBmmQ269pObW3iWuB+6SMYgznyZ6NB8ijVvvxIY6mWEwJhpBcJ4GF39qtpFWmx7A2qbpJEubvLmyA0xBxxxGW7ZV9HihNazj9kcalMZs23mzm3ftHLLHhsPKrfOyR0cPRdXV25er5HidPOPvRHpjze/FvaFm9GtGstdUUiX6yvaaNEMAwFBoLrQ55Izuh8ARnxXYaYsFmrMqVyIlzjeu3Bni+9LMsySSJ3kgJvIjohlS12m1HE0w1jAWkNJqgl1UA4tlrIjc4rTRppvXQy1G45HtrQNiZKwoubIhdAyiMqznghJxM5So2jjwTmmgKwOWe0qE/GI96suBMgFhRMogIgqw+ZHOESZb2IB7yXWbgkaNvzjjgjq8ct/j8lAWBV2o9R3I+pWNCWt5p5H1ID5wsFz/AKeGvY9zzjTeHSwNvEOY9hMZhxmCcc8F1XRuwN+hWciWE0aZJa4tk3BiQMD2hcrYfqVL0Xe25dl0Y+pWb+DS9gL56tJpOz/cdeMErdCx1Oo0yHB3pC478dOPZWq//YNDnCrRqANe9l8AVWyw3XHqEVO9q3tRcfSq3W2oaunUFStXbLsHMc2q665jgCRnlhlmo0qjlvZnlSmnojs9GdIaVSmPo5ZjJkG8SZMksN1wMzmDyWbTrio0Mqm9x2HrE+bgWkYZDYuE6M0g6yU7wDsauYB/zX5blmdGqNxlvgu1NlOtkY3bzHVatMby0tmP317PZd4pae9jNOmkkzqra9jIunLKA4Hsc4tA5ysmlUNRjTeIvScA07SPOLcThnAXF6J05X1YNZrX3+sGggXGuxazFt1xA24YlZmj+ndnaJc2pQbLhLmO1ZuuLT1m3mZg5wnwm9x/Yi6bSOhraJp1Gy038T1r7705HrGROAEEbFl2ayCm1okEAAFxIknbeMznsWqo2sPF+g5jmuxlrrue5zQWrFdWrh4vF4a7qk3GOwd1f8QScJnsUWmt5WIWZlabtrKRkO6+yMxxbObtxOAzxyTaD04x7IdDXCTwxM907dhJnYtlZbGxreoxsbCAHTxvGS7tK02k7FenqBrocabgAx5eBIDSIvTtzgY4KHr2PdS7Slqhr3PaYYLzTGRJaIBOBDt22Atc7S1SnT1loeaTDlSaSKlSfvOzx3COMBYtqtrLIwawirW85rBAa12V7AYn949m9cXpK216obaarf2VSo6kx5P2mgk3W7GS1wmcSCtdOdRQ2b5cvP4NUaklD4beROlGm32i6D1WB9MNpjzQL4AnYT4DZtn1DyN1mPq2806YpsmyhrcyA2k9suO1xiSd5Xj1syb6dP2wvWPIicbdzs3sVFswubv17FFeKsesISknET+iDZz2H5C6BjHLsJS6zGPmFGzEQoKXuQALjO3bkrGpdX8+CYNhAFRRRAKGKQBuVb+/L4I93YgHDwgH8MEufhsjmiaZyQENTPYcUlofgY3H1K0Mz4parYaeR9SA+cbD9Spei723LsujH1GzfwaXsBcbYfqVL0Xe25dl0Y+o2b+DS9gL5yvuv/J9ztR/b09jMqLjdlb/AHFo/MK7KouN2Vv9xaPzCqqXsS4mX0VP/aU/SqfnPWs0dbn030rOSWijUrmuL11tajWdOscJGsaWyDnBC2XRb6oznV/NerdJaKpVrutY190yJ9WGY4HBW7ezUlfm+/uZ5U9uKNd0fqTQABvNY57GO+9Ta4tY7uAHYk0ZUY2zPv0tZf1wY4OuupvFeriMYgyJ5ZELa3QIAEAYADAAcAtPY/qw9Ot+fUSMtpt82u5YoftfL2MfQbYs9IjB1wYtlp7xBW3oaer08ql7g8Xv6hDu8larQv1al6AV1RJTkpuz4kUk4o3Nl6evDnh1CWtuX3MqNB60x1XXZy+8Stfprp6TTqiyUnNe1ri+o9hljQAcoknEZ9USDJkLH0DXNOvVqNDXFmqN14lpBZUaQd2BzWhtlrc0W4NhjavnNaMA0ND2saTk2YkRjdGQC1Ukm9Fw7FE4WzSMi32sw973SYJJO07PcszS+k2VNHWSz5No06T3R967ed3lzu9aTSzjepdUlt+XRvA6s8J9SudTvROW7L1/p7zCMf0qTfG5KX6pWMCzUS2jTB++wxuBqAgdy9l8hwxt3pWf2Ki8ltuTf4lP2wvWvIb51t9KzexUW3DS2nfqV1laFuh6rCKpGPHtjgrWreYiOMBBr5EoPbO2ElGlCAa8eGKjMd6LafgiKYQFF3j61FkqIBQxEBJeMTx8MkKfb3+5AWpX1I7UyprUzn4ICxzlVXebp5HjsMJxTww54pazOq6dx8AgPnCw1R9DpCRN12EifOdsXa9GPqVm/g0vYC4fR2mw2wiz32AVIeWvaWvDplrqZdEy0Nyn3LuOjP1KzfwaXsBfO4hWi+p16cm7dDMqLjdlb/cWj8wrsqi40AltoIa4hlorl5DSWtBqmLxAhuW1U0fYtuk8zK6LfVGc6v5r1nvWB0W+qM51fzXrPevKv9yXVkY7qMd601j+rD06359Rbl601j+rD06359RWU9Pqu56t76exToX6tS9AK6oqdC/VqXoBXVF5U331IR3UJorz7Ryo+y9aDSH+q7fygt/orz7Ryo+y9aDSH+q7fygtuH3n0XY8nuL69zOKRydyRyyIGJbcm/xKftheteRCnjbZBGNlIkEYGm8gidhBmdsryTSEXROAv055XxK9c8ielHWh9vqk3i59mxi6IFN7RdGxoAAHJdTCX/nsZMQ8rHqerCICQvPioH4nkugYx5ULlVjEHsTEz4IAh85bv7JdZ7tkospwiKfFAGeaiFziVEBCzxR1YQLscEpcZ78kBZKhcq3DL34oAT84YGQgH1iSu6WGMZBHeE2JO5TV4DggPBLDaKTaNKz2iGVG0qbHUq7TTdeaxrXC7VAvYjZKpqiz0XRTrmznMinULWicr7DNNs/vASvfbVYKdVpZVY2o05te0Pb3OBCq0foahQZq6NKnSYcS1jGtaTvIAx7VzvkFtNqTtyN3zjas4o8TpaRtIEtqUbQ3e4at346UsP4QtSNI1aQrXmVqWtfVLyyKrCx7i4BxaCZF443Rmva9I+TqwViXGztpvP26JNB87yaRbe7ZXKab8mVWkw1LJWfXu46ircLnDaKdZobDt18GciRmq3g5R0s/x/oksRCW8mvyvc4zoja2OszGNe0uBqS2ReE1HkS3MYEHFbWotE8UK+Dmsc8ZtcAKjCMw5p6zCDsS/Q3M/wAOtUZ+6461vdUkjsIWCcFKTej9fOxqSaWWfnnE271pLI8fRhwfWnOBNeoBJyEnKc1Z9Prt85lOqN7Cabvwvlv9QWNYdPmhQfTJdR1msbUbUYSxzXVHub1h1ZAfv7FKFOSXPNdyLk0/cOhfq1L0Arqix9BuBs1KDMNAznvWRUVdTffUR3UJorz7Ryo+y9aDSH+q7fyguh0LSc+rXYxrnucKMNaJJhtQnwWktFjc9tucIApNl943YlraYbETeLiRH7pyhbaGUn9OxCpJbC+vcyHKi0VwwS4/EncBtKlqtV03QLzzk0bt7j9kcVm9Fuh1o0hWLaUG7hUrOB1VEZlrR9p8fZGJ2kBQo0XM8nNRNBaKt4/tCGjMMJ45vPOOHNe0+QvRFWnRtFZ7HMZXdSNIuEF7WNcC4NON3rCDt2YLseivQqzWCjq6bbzn/wCJUeAX1T+8fujGGjAd5O+c6PncutTpKBhnV2siCmmLUpfnGxKDzz2K4pLUr3wmVVZpPJAOXYJXVOxKxmGeacsnPcgBf4+CCa6d/gFEBNXlGEKasKGp70HPPggHDQikYefdCdALfExtUL+CpeDI4qy6cNqAhqdnNQzx7FBT444+KYs+f7ICsn3eBxRzOEZKwNUlAarSvRizWoDX0KVX02NLh6LvOb2FcxbvJBZzjQrV7Odjb2up/hrS7ucF3esCIKjKKlqiSk46M8e0j5MrfSk0zRtLf3SaFT8D7zP6wsSx+TrSNUE6mlQGwVqvWdwii14bzJ7F7XUdAVdKrOBVPy1O97F3zFS1rnz3pboLaaJLqtiqt/8AZQ/aDnNA3wPSaFpKdV0xTr3iM2VAHEc4uvHavp8AQN8++Ctbpfo1ZrW0ttFFlXAiXMF5uyWvi807iCCFGWGi/LnqxD4rsfPFg0jUove9zHBx1Za+i4EtLQ4TDoOIdlj2rV1arq764F46xwL3vBbmwTLcJdiYwgSu+095MbbZnuFKm61URi17XM1t3dUpki84b2zOcDJanox0Btdsr1KZpVLPSvN1tWqx1MtbcaHNptcJdUIB4DMnKao0XFuyLnUg0nf3MvoJ5Naltio4upWUmTU/zbQRnqyfNb++f5RtHuGjNG0rPRFGgwU6bMGtaIic+JJMkk4nNZNlsbKbGMY0NYxoa0DINaLrQOQACuhbYwUVkY5TcnmV490HsRInYrEusCkQFbT/AFRFPmiX9qBqIB1FWX4HnCF/I7jigLC6EC9I/HLj8fcpcMRv9aAbWcFEcVEAhpyfndHwTav57FGvkwoXnHDJAEM4lMqr8/oFHDH9YhAWEoXxvVYPx7wiQTPwhAPexQD5ntU1e5QU0BCer2Skae4e/FWCmEQEBVdx27cu8etWNTISgIQgxkTxQv4E7kXOwQBhQlVsdjj/AHKUdnbwKAuQecEWlB7JzQCsqyOKEmBjn71KVKEwpoBWdnfigN3ZlkOasDQigEa0otpx4+KJehrEAQwe9GEjHzt8FYgBeCDnQqa057lZBw24oA3+BURvHd6lEBTqzOJz2q26ZwTShrB8+CAAp8UTTCV1T57EzCgCoCo4rHbMnZKAvNQIX/mUDtwzQFPlsQBc/Hd2e9Cdh3n9ExZxRuBAVn1RtTQZ34JwIQLxvQCtpx70QwxBKdJVfAQBuIwq9ZI4xKjx4g+GKAsvJdYEo7OQUgnf279iAa/uCGs/uoWJmsjuhAIXYDf8FL+IPMFWBqiAre2fmNv6o3NncnlA1AgA1nFOlv570rqmAKAchRKHY8wkfn3fAoC28oqdTy8UUA9PLv8AWqmZjs9RRUQBqZ93vVqKiABVZ8/sUUQFiKiiAiiiiArq+4qU9vNRRAWLHtOxRRASjkeSZmfYiogHp5IqKIAqKKICJamRUUQFFHLtCup5d/rUUQFb8+0eoKfdUUQCvyH83rVlHJRRAWKKKID/2Q=="/>
          <p:cNvSpPr>
            <a:spLocks noChangeAspect="1" noChangeArrowheads="1"/>
          </p:cNvSpPr>
          <p:nvPr/>
        </p:nvSpPr>
        <p:spPr bwMode="auto">
          <a:xfrm>
            <a:off x="63500" y="-3841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pic>
        <p:nvPicPr>
          <p:cNvPr id="2076" name="Picture 7" descr="C:\Users\teacher\AppData\Local\Microsoft\Windows\Temporary Internet Files\Content.IE5\P3FATBQR\MC900336189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1524" y="2608039"/>
            <a:ext cx="449395" cy="4218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8643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061" grpId="0" animBg="1"/>
      <p:bldP spid="48" grpId="0" animBg="1"/>
      <p:bldP spid="49" grpId="0" animBg="1"/>
      <p:bldP spid="2062" grpId="0" animBg="1"/>
      <p:bldP spid="53" grpId="0" animBg="1"/>
      <p:bldP spid="54" grpId="0" animBg="1"/>
      <p:bldP spid="58" grpId="0" animBg="1"/>
      <p:bldP spid="59" grpId="0" animBg="1"/>
      <p:bldP spid="6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円弧 21"/>
          <p:cNvSpPr/>
          <p:nvPr/>
        </p:nvSpPr>
        <p:spPr>
          <a:xfrm rot="7643025">
            <a:off x="1333820" y="863346"/>
            <a:ext cx="1022562" cy="1009002"/>
          </a:xfrm>
          <a:prstGeom prst="arc">
            <a:avLst>
              <a:gd name="adj1" fmla="val 16925758"/>
              <a:gd name="adj2" fmla="val 20205667"/>
            </a:avLst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円弧 22"/>
          <p:cNvSpPr/>
          <p:nvPr/>
        </p:nvSpPr>
        <p:spPr>
          <a:xfrm rot="9970458">
            <a:off x="4847701" y="1618287"/>
            <a:ext cx="1022562" cy="1009002"/>
          </a:xfrm>
          <a:prstGeom prst="arc">
            <a:avLst>
              <a:gd name="adj1" fmla="val 17174844"/>
              <a:gd name="adj2" fmla="val 20205667"/>
            </a:avLst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円弧 23"/>
          <p:cNvSpPr/>
          <p:nvPr/>
        </p:nvSpPr>
        <p:spPr>
          <a:xfrm rot="11213007">
            <a:off x="5450715" y="3388910"/>
            <a:ext cx="1022562" cy="1009002"/>
          </a:xfrm>
          <a:prstGeom prst="arc">
            <a:avLst>
              <a:gd name="adj1" fmla="val 17174844"/>
              <a:gd name="adj2" fmla="val 20160154"/>
            </a:avLst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432048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同じ弧に対する円周角</a:t>
            </a:r>
            <a:endParaRPr kumimoji="1" lang="ja-JP" altLang="en-US" dirty="0"/>
          </a:p>
        </p:txBody>
      </p:sp>
      <p:sp>
        <p:nvSpPr>
          <p:cNvPr id="7" name="円/楕円 6"/>
          <p:cNvSpPr/>
          <p:nvPr/>
        </p:nvSpPr>
        <p:spPr>
          <a:xfrm>
            <a:off x="216742" y="1052738"/>
            <a:ext cx="5760640" cy="5472608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 w="12700">
                <a:solidFill>
                  <a:schemeClr val="tx1"/>
                </a:solidFill>
              </a:ln>
            </a:endParaRPr>
          </a:p>
        </p:txBody>
      </p:sp>
      <p:sp>
        <p:nvSpPr>
          <p:cNvPr id="8" name="フリーフォーム 7"/>
          <p:cNvSpPr/>
          <p:nvPr/>
        </p:nvSpPr>
        <p:spPr>
          <a:xfrm>
            <a:off x="839800" y="1336433"/>
            <a:ext cx="4375052" cy="4304714"/>
          </a:xfrm>
          <a:custGeom>
            <a:avLst/>
            <a:gdLst>
              <a:gd name="connsiteX0" fmla="*/ 0 w 4375052"/>
              <a:gd name="connsiteY0" fmla="*/ 4149969 h 4304714"/>
              <a:gd name="connsiteX1" fmla="*/ 998806 w 4375052"/>
              <a:gd name="connsiteY1" fmla="*/ 0 h 4304714"/>
              <a:gd name="connsiteX2" fmla="*/ 4375052 w 4375052"/>
              <a:gd name="connsiteY2" fmla="*/ 4304714 h 4304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375052" h="4304714">
                <a:moveTo>
                  <a:pt x="0" y="4149969"/>
                </a:moveTo>
                <a:lnTo>
                  <a:pt x="998806" y="0"/>
                </a:lnTo>
                <a:lnTo>
                  <a:pt x="4375052" y="4304714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円弧 8"/>
          <p:cNvSpPr/>
          <p:nvPr/>
        </p:nvSpPr>
        <p:spPr>
          <a:xfrm rot="10800000">
            <a:off x="216742" y="1052736"/>
            <a:ext cx="5760640" cy="5472607"/>
          </a:xfrm>
          <a:prstGeom prst="arc">
            <a:avLst>
              <a:gd name="adj1" fmla="val 13297493"/>
              <a:gd name="adj2" fmla="val 19361795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円/楕円 9"/>
          <p:cNvSpPr/>
          <p:nvPr/>
        </p:nvSpPr>
        <p:spPr>
          <a:xfrm flipH="1" flipV="1">
            <a:off x="3074202" y="3766182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828782" y="3737156"/>
            <a:ext cx="4908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O</a:t>
            </a:r>
            <a:endParaRPr kumimoji="1" lang="ja-JP" altLang="en-US" sz="3600" dirty="0">
              <a:latin typeface="Cambria Math" panose="02040503050406030204" pitchFamily="18" charset="0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074597" y="5581637"/>
            <a:ext cx="4667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B</a:t>
            </a:r>
            <a:endParaRPr kumimoji="1" lang="ja-JP" altLang="en-US" sz="3600" dirty="0">
              <a:latin typeface="Cambria Math" panose="02040503050406030204" pitchFamily="18" charset="0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73852" y="5449590"/>
            <a:ext cx="4716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A</a:t>
            </a:r>
            <a:endParaRPr kumimoji="1" lang="ja-JP" altLang="en-US" sz="3600" dirty="0">
              <a:latin typeface="Cambria Math" panose="02040503050406030204" pitchFamily="18" charset="0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513391" y="763893"/>
            <a:ext cx="4475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P</a:t>
            </a:r>
            <a:endParaRPr kumimoji="1" lang="ja-JP" altLang="en-US" sz="3600" dirty="0">
              <a:latin typeface="Cambria Math" panose="02040503050406030204" pitchFamily="18" charset="0"/>
            </a:endParaRPr>
          </a:p>
        </p:txBody>
      </p:sp>
      <p:sp>
        <p:nvSpPr>
          <p:cNvPr id="3" name="フリーフォーム 2"/>
          <p:cNvSpPr/>
          <p:nvPr/>
        </p:nvSpPr>
        <p:spPr>
          <a:xfrm>
            <a:off x="831009" y="3794938"/>
            <a:ext cx="4375052" cy="1842868"/>
          </a:xfrm>
          <a:custGeom>
            <a:avLst/>
            <a:gdLst>
              <a:gd name="connsiteX0" fmla="*/ 0 w 4375052"/>
              <a:gd name="connsiteY0" fmla="*/ 1716258 h 1842868"/>
              <a:gd name="connsiteX1" fmla="*/ 2264898 w 4375052"/>
              <a:gd name="connsiteY1" fmla="*/ 0 h 1842868"/>
              <a:gd name="connsiteX2" fmla="*/ 4375052 w 4375052"/>
              <a:gd name="connsiteY2" fmla="*/ 1842868 h 1842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375052" h="1842868">
                <a:moveTo>
                  <a:pt x="0" y="1716258"/>
                </a:moveTo>
                <a:lnTo>
                  <a:pt x="2264898" y="0"/>
                </a:lnTo>
                <a:lnTo>
                  <a:pt x="4375052" y="1842868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289372" y="4404980"/>
            <a:ext cx="15696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中心角</a:t>
            </a:r>
            <a:endParaRPr kumimoji="1" lang="ja-JP" altLang="en-US" sz="3600" dirty="0">
              <a:latin typeface="Cambria Math" panose="02040503050406030204" pitchFamily="18" charset="0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448875" y="2348880"/>
            <a:ext cx="15696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円周角</a:t>
            </a:r>
            <a:endParaRPr kumimoji="1" lang="ja-JP" altLang="en-US" sz="3600" dirty="0">
              <a:latin typeface="Cambria Math" panose="02040503050406030204" pitchFamily="18" charset="0"/>
            </a:endParaRPr>
          </a:p>
        </p:txBody>
      </p:sp>
      <p:sp>
        <p:nvSpPr>
          <p:cNvPr id="5" name="フリーフォーム 4"/>
          <p:cNvSpPr/>
          <p:nvPr/>
        </p:nvSpPr>
        <p:spPr>
          <a:xfrm>
            <a:off x="845076" y="2092747"/>
            <a:ext cx="4529797" cy="3545059"/>
          </a:xfrm>
          <a:custGeom>
            <a:avLst/>
            <a:gdLst>
              <a:gd name="connsiteX0" fmla="*/ 0 w 4529797"/>
              <a:gd name="connsiteY0" fmla="*/ 3404382 h 3545059"/>
              <a:gd name="connsiteX1" fmla="*/ 4529797 w 4529797"/>
              <a:gd name="connsiteY1" fmla="*/ 0 h 3545059"/>
              <a:gd name="connsiteX2" fmla="*/ 4360985 w 4529797"/>
              <a:gd name="connsiteY2" fmla="*/ 3545059 h 35450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529797" h="3545059">
                <a:moveTo>
                  <a:pt x="0" y="3404382"/>
                </a:moveTo>
                <a:lnTo>
                  <a:pt x="4529797" y="0"/>
                </a:lnTo>
                <a:lnTo>
                  <a:pt x="4360985" y="3545059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380513" y="1541673"/>
            <a:ext cx="4475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P</a:t>
            </a:r>
            <a:endParaRPr kumimoji="1" lang="ja-JP" altLang="en-US" sz="3600" dirty="0">
              <a:latin typeface="Cambria Math" panose="02040503050406030204" pitchFamily="18" charset="0"/>
            </a:endParaRPr>
          </a:p>
        </p:txBody>
      </p:sp>
      <p:sp>
        <p:nvSpPr>
          <p:cNvPr id="6" name="フリーフォーム 5"/>
          <p:cNvSpPr/>
          <p:nvPr/>
        </p:nvSpPr>
        <p:spPr>
          <a:xfrm>
            <a:off x="845076" y="3893412"/>
            <a:ext cx="5134708" cy="1744394"/>
          </a:xfrm>
          <a:custGeom>
            <a:avLst/>
            <a:gdLst>
              <a:gd name="connsiteX0" fmla="*/ 0 w 5134708"/>
              <a:gd name="connsiteY0" fmla="*/ 1603717 h 1744394"/>
              <a:gd name="connsiteX1" fmla="*/ 5134708 w 5134708"/>
              <a:gd name="connsiteY1" fmla="*/ 0 h 1744394"/>
              <a:gd name="connsiteX2" fmla="*/ 4389120 w 5134708"/>
              <a:gd name="connsiteY2" fmla="*/ 1744394 h 17443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134708" h="1744394">
                <a:moveTo>
                  <a:pt x="0" y="1603717"/>
                </a:moveTo>
                <a:lnTo>
                  <a:pt x="5134708" y="0"/>
                </a:lnTo>
                <a:lnTo>
                  <a:pt x="4389120" y="1744394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980471" y="3465876"/>
            <a:ext cx="4475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P</a:t>
            </a:r>
            <a:endParaRPr kumimoji="1" lang="ja-JP" altLang="en-US" sz="3600" dirty="0">
              <a:latin typeface="Cambria Math" panose="02040503050406030204" pitchFamily="18" charset="0"/>
            </a:endParaRPr>
          </a:p>
        </p:txBody>
      </p:sp>
      <p:sp>
        <p:nvSpPr>
          <p:cNvPr id="20" name="円/楕円 19"/>
          <p:cNvSpPr/>
          <p:nvPr/>
        </p:nvSpPr>
        <p:spPr>
          <a:xfrm>
            <a:off x="1799383" y="1322128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4763678" y="829274"/>
            <a:ext cx="43396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rgbClr val="FF0000"/>
                </a:solidFill>
                <a:latin typeface="Cambria Math" panose="02040503050406030204" pitchFamily="18" charset="0"/>
              </a:rPr>
              <a:t>弧</a:t>
            </a:r>
            <a:r>
              <a:rPr kumimoji="1" lang="en-US" altLang="ja-JP" sz="3600" dirty="0" smtClean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AB</a:t>
            </a:r>
            <a:r>
              <a:rPr kumimoji="1" lang="ja-JP" altLang="en-US" sz="3600" dirty="0" smtClean="0">
                <a:solidFill>
                  <a:srgbClr val="FF0000"/>
                </a:solidFill>
                <a:latin typeface="Cambria Math" panose="02040503050406030204" pitchFamily="18" charset="0"/>
              </a:rPr>
              <a:t>に対する円周角</a:t>
            </a:r>
            <a:endParaRPr kumimoji="1" lang="ja-JP" altLang="en-US" sz="3600" dirty="0">
              <a:solidFill>
                <a:srgbClr val="FF0000"/>
              </a:solidFill>
              <a:latin typeface="Cambria Math" panose="02040503050406030204" pitchFamily="18" charset="0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6032368" y="1745427"/>
            <a:ext cx="3040226" cy="156966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ja-JP" altLang="en-US" sz="3200" dirty="0"/>
              <a:t>同じ弧に対する円周角の大きさは等しい</a:t>
            </a:r>
          </a:p>
        </p:txBody>
      </p:sp>
      <p:sp>
        <p:nvSpPr>
          <p:cNvPr id="26" name="正方形/長方形 25"/>
          <p:cNvSpPr/>
          <p:nvPr/>
        </p:nvSpPr>
        <p:spPr>
          <a:xfrm>
            <a:off x="6063102" y="4112207"/>
            <a:ext cx="3040226" cy="2062103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ja-JP" altLang="en-US" sz="3200" dirty="0" smtClean="0"/>
              <a:t>一つの弧</a:t>
            </a:r>
            <a:r>
              <a:rPr lang="ja-JP" altLang="en-US" sz="3200" dirty="0"/>
              <a:t>に対する円周角の大きさ</a:t>
            </a:r>
            <a:r>
              <a:rPr lang="ja-JP" altLang="en-US" sz="3200" dirty="0" smtClean="0"/>
              <a:t>は中心角の半分</a:t>
            </a:r>
            <a:endParaRPr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921857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4" grpId="0" animBg="1"/>
      <p:bldP spid="8" grpId="0" animBg="1"/>
      <p:bldP spid="9" grpId="0" animBg="1"/>
      <p:bldP spid="12" grpId="0"/>
      <p:bldP spid="13" grpId="0"/>
      <p:bldP spid="14" grpId="0"/>
      <p:bldP spid="3" grpId="0" animBg="1"/>
      <p:bldP spid="15" grpId="0"/>
      <p:bldP spid="17" grpId="0"/>
      <p:bldP spid="5" grpId="0" animBg="1"/>
      <p:bldP spid="18" grpId="0"/>
      <p:bldP spid="6" grpId="0" animBg="1"/>
      <p:bldP spid="19" grpId="0"/>
      <p:bldP spid="20" grpId="0" animBg="1"/>
      <p:bldP spid="21" grpId="0"/>
      <p:bldP spid="25" grpId="0"/>
      <p:bldP spid="2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1520" y="188641"/>
            <a:ext cx="8784976" cy="576064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証明してみよう</a:t>
            </a:r>
            <a:endParaRPr kumimoji="1" lang="ja-JP" altLang="en-US" dirty="0"/>
          </a:p>
        </p:txBody>
      </p:sp>
      <p:sp>
        <p:nvSpPr>
          <p:cNvPr id="7" name="円/楕円 6"/>
          <p:cNvSpPr/>
          <p:nvPr/>
        </p:nvSpPr>
        <p:spPr>
          <a:xfrm>
            <a:off x="778435" y="1196754"/>
            <a:ext cx="5760640" cy="5472608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 w="12700">
                <a:solidFill>
                  <a:schemeClr val="tx1"/>
                </a:solidFill>
              </a:ln>
            </a:endParaRPr>
          </a:p>
        </p:txBody>
      </p:sp>
      <p:sp>
        <p:nvSpPr>
          <p:cNvPr id="8" name="フリーフォーム 7"/>
          <p:cNvSpPr/>
          <p:nvPr/>
        </p:nvSpPr>
        <p:spPr>
          <a:xfrm>
            <a:off x="1401493" y="1480449"/>
            <a:ext cx="4375052" cy="4304714"/>
          </a:xfrm>
          <a:custGeom>
            <a:avLst/>
            <a:gdLst>
              <a:gd name="connsiteX0" fmla="*/ 0 w 4375052"/>
              <a:gd name="connsiteY0" fmla="*/ 4149969 h 4304714"/>
              <a:gd name="connsiteX1" fmla="*/ 998806 w 4375052"/>
              <a:gd name="connsiteY1" fmla="*/ 0 h 4304714"/>
              <a:gd name="connsiteX2" fmla="*/ 4375052 w 4375052"/>
              <a:gd name="connsiteY2" fmla="*/ 4304714 h 4304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375052" h="4304714">
                <a:moveTo>
                  <a:pt x="0" y="4149969"/>
                </a:moveTo>
                <a:lnTo>
                  <a:pt x="998806" y="0"/>
                </a:lnTo>
                <a:lnTo>
                  <a:pt x="4375052" y="4304714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円弧 8"/>
          <p:cNvSpPr/>
          <p:nvPr/>
        </p:nvSpPr>
        <p:spPr>
          <a:xfrm rot="10800000">
            <a:off x="778435" y="1196752"/>
            <a:ext cx="5760640" cy="5472607"/>
          </a:xfrm>
          <a:prstGeom prst="arc">
            <a:avLst>
              <a:gd name="adj1" fmla="val 13297493"/>
              <a:gd name="adj2" fmla="val 19361795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円/楕円 9"/>
          <p:cNvSpPr/>
          <p:nvPr/>
        </p:nvSpPr>
        <p:spPr>
          <a:xfrm flipH="1" flipV="1">
            <a:off x="3635895" y="3910198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390475" y="3881172"/>
            <a:ext cx="4908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O</a:t>
            </a:r>
            <a:endParaRPr kumimoji="1" lang="ja-JP" altLang="en-US" sz="3600" dirty="0">
              <a:latin typeface="Cambria Math" panose="02040503050406030204" pitchFamily="18" charset="0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636290" y="5725653"/>
            <a:ext cx="4667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B</a:t>
            </a:r>
            <a:endParaRPr kumimoji="1" lang="ja-JP" altLang="en-US" sz="3600" dirty="0">
              <a:latin typeface="Cambria Math" panose="02040503050406030204" pitchFamily="18" charset="0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135545" y="5593606"/>
            <a:ext cx="4716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A</a:t>
            </a:r>
            <a:endParaRPr kumimoji="1" lang="ja-JP" altLang="en-US" sz="3600" dirty="0">
              <a:latin typeface="Cambria Math" panose="02040503050406030204" pitchFamily="18" charset="0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075084" y="907909"/>
            <a:ext cx="4475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P</a:t>
            </a:r>
            <a:endParaRPr kumimoji="1" lang="ja-JP" altLang="en-US" sz="3600" dirty="0">
              <a:latin typeface="Cambria Math" panose="02040503050406030204" pitchFamily="18" charset="0"/>
            </a:endParaRPr>
          </a:p>
        </p:txBody>
      </p:sp>
      <p:sp>
        <p:nvSpPr>
          <p:cNvPr id="3" name="フリーフォーム 2"/>
          <p:cNvSpPr/>
          <p:nvPr/>
        </p:nvSpPr>
        <p:spPr>
          <a:xfrm>
            <a:off x="1392702" y="3938954"/>
            <a:ext cx="4375052" cy="1842868"/>
          </a:xfrm>
          <a:custGeom>
            <a:avLst/>
            <a:gdLst>
              <a:gd name="connsiteX0" fmla="*/ 0 w 4375052"/>
              <a:gd name="connsiteY0" fmla="*/ 1716258 h 1842868"/>
              <a:gd name="connsiteX1" fmla="*/ 2264898 w 4375052"/>
              <a:gd name="connsiteY1" fmla="*/ 0 h 1842868"/>
              <a:gd name="connsiteX2" fmla="*/ 4375052 w 4375052"/>
              <a:gd name="connsiteY2" fmla="*/ 1842868 h 1842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375052" h="1842868">
                <a:moveTo>
                  <a:pt x="0" y="1716258"/>
                </a:moveTo>
                <a:lnTo>
                  <a:pt x="2264898" y="0"/>
                </a:lnTo>
                <a:lnTo>
                  <a:pt x="4375052" y="1842868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円/楕円 19"/>
          <p:cNvSpPr/>
          <p:nvPr/>
        </p:nvSpPr>
        <p:spPr>
          <a:xfrm>
            <a:off x="2361076" y="1449034"/>
            <a:ext cx="45719" cy="6282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6" name="直線コネクタ 15"/>
          <p:cNvCxnSpPr>
            <a:stCxn id="20" idx="1"/>
          </p:cNvCxnSpPr>
          <p:nvPr/>
        </p:nvCxnSpPr>
        <p:spPr>
          <a:xfrm>
            <a:off x="2367771" y="1458235"/>
            <a:ext cx="2564269" cy="4913749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/>
        </p:nvCxnSpPr>
        <p:spPr>
          <a:xfrm>
            <a:off x="2699792" y="4516331"/>
            <a:ext cx="144016" cy="208813"/>
          </a:xfrm>
          <a:prstGeom prst="line">
            <a:avLst/>
          </a:prstGeom>
          <a:ln w="76200" cmpd="dbl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/>
        </p:nvCxnSpPr>
        <p:spPr>
          <a:xfrm flipH="1">
            <a:off x="4333473" y="4516331"/>
            <a:ext cx="166520" cy="208813"/>
          </a:xfrm>
          <a:prstGeom prst="line">
            <a:avLst/>
          </a:prstGeom>
          <a:ln w="76200" cmpd="dbl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/>
          <p:cNvCxnSpPr/>
          <p:nvPr/>
        </p:nvCxnSpPr>
        <p:spPr>
          <a:xfrm flipH="1">
            <a:off x="3207020" y="3140968"/>
            <a:ext cx="166520" cy="104406"/>
          </a:xfrm>
          <a:prstGeom prst="line">
            <a:avLst/>
          </a:prstGeom>
          <a:ln w="76200" cmpd="dbl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円/楕円 40"/>
          <p:cNvSpPr/>
          <p:nvPr/>
        </p:nvSpPr>
        <p:spPr>
          <a:xfrm>
            <a:off x="2843808" y="2204864"/>
            <a:ext cx="121157" cy="12231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円/楕円 41"/>
          <p:cNvSpPr/>
          <p:nvPr/>
        </p:nvSpPr>
        <p:spPr>
          <a:xfrm>
            <a:off x="4189101" y="4498425"/>
            <a:ext cx="121157" cy="12231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円/楕円 42"/>
          <p:cNvSpPr/>
          <p:nvPr/>
        </p:nvSpPr>
        <p:spPr>
          <a:xfrm>
            <a:off x="4067944" y="4603102"/>
            <a:ext cx="121157" cy="12231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円/楕円 43"/>
          <p:cNvSpPr/>
          <p:nvPr/>
        </p:nvSpPr>
        <p:spPr>
          <a:xfrm>
            <a:off x="4935756" y="4868543"/>
            <a:ext cx="121157" cy="12231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円/楕円 44"/>
          <p:cNvSpPr/>
          <p:nvPr/>
        </p:nvSpPr>
        <p:spPr>
          <a:xfrm>
            <a:off x="2383549" y="1844824"/>
            <a:ext cx="121157" cy="12231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円/楕円 45"/>
          <p:cNvSpPr/>
          <p:nvPr/>
        </p:nvSpPr>
        <p:spPr>
          <a:xfrm>
            <a:off x="1546570" y="5229200"/>
            <a:ext cx="121157" cy="12231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円/楕円 46"/>
          <p:cNvSpPr/>
          <p:nvPr/>
        </p:nvSpPr>
        <p:spPr>
          <a:xfrm>
            <a:off x="3635895" y="4458182"/>
            <a:ext cx="121157" cy="12231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円/楕円 47"/>
          <p:cNvSpPr/>
          <p:nvPr/>
        </p:nvSpPr>
        <p:spPr>
          <a:xfrm>
            <a:off x="3252383" y="4361853"/>
            <a:ext cx="121157" cy="12231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2523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1520" y="188641"/>
            <a:ext cx="8784976" cy="576064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証明してみよう</a:t>
            </a:r>
            <a:endParaRPr kumimoji="1" lang="ja-JP" altLang="en-US" dirty="0"/>
          </a:p>
        </p:txBody>
      </p:sp>
      <p:sp>
        <p:nvSpPr>
          <p:cNvPr id="7" name="円/楕円 6"/>
          <p:cNvSpPr/>
          <p:nvPr/>
        </p:nvSpPr>
        <p:spPr>
          <a:xfrm>
            <a:off x="778435" y="1196754"/>
            <a:ext cx="5760640" cy="5472608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 w="12700">
                <a:solidFill>
                  <a:schemeClr val="tx1"/>
                </a:solidFill>
              </a:ln>
            </a:endParaRPr>
          </a:p>
        </p:txBody>
      </p:sp>
      <p:sp>
        <p:nvSpPr>
          <p:cNvPr id="8" name="フリーフォーム 7"/>
          <p:cNvSpPr/>
          <p:nvPr/>
        </p:nvSpPr>
        <p:spPr>
          <a:xfrm>
            <a:off x="1401493" y="1480449"/>
            <a:ext cx="4375052" cy="4304714"/>
          </a:xfrm>
          <a:custGeom>
            <a:avLst/>
            <a:gdLst>
              <a:gd name="connsiteX0" fmla="*/ 0 w 4375052"/>
              <a:gd name="connsiteY0" fmla="*/ 4149969 h 4304714"/>
              <a:gd name="connsiteX1" fmla="*/ 998806 w 4375052"/>
              <a:gd name="connsiteY1" fmla="*/ 0 h 4304714"/>
              <a:gd name="connsiteX2" fmla="*/ 4375052 w 4375052"/>
              <a:gd name="connsiteY2" fmla="*/ 4304714 h 4304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375052" h="4304714">
                <a:moveTo>
                  <a:pt x="0" y="4149969"/>
                </a:moveTo>
                <a:lnTo>
                  <a:pt x="998806" y="0"/>
                </a:lnTo>
                <a:lnTo>
                  <a:pt x="4375052" y="4304714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円弧 8"/>
          <p:cNvSpPr/>
          <p:nvPr/>
        </p:nvSpPr>
        <p:spPr>
          <a:xfrm rot="10800000">
            <a:off x="778435" y="1196752"/>
            <a:ext cx="5760640" cy="5472607"/>
          </a:xfrm>
          <a:prstGeom prst="arc">
            <a:avLst>
              <a:gd name="adj1" fmla="val 13297493"/>
              <a:gd name="adj2" fmla="val 19361795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円/楕円 9"/>
          <p:cNvSpPr/>
          <p:nvPr/>
        </p:nvSpPr>
        <p:spPr>
          <a:xfrm flipH="1" flipV="1">
            <a:off x="3635895" y="3910198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390475" y="3881172"/>
            <a:ext cx="4908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O</a:t>
            </a:r>
            <a:endParaRPr kumimoji="1" lang="ja-JP" altLang="en-US" sz="3600" dirty="0">
              <a:latin typeface="Cambria Math" panose="02040503050406030204" pitchFamily="18" charset="0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636290" y="5725653"/>
            <a:ext cx="4667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B</a:t>
            </a:r>
            <a:endParaRPr kumimoji="1" lang="ja-JP" altLang="en-US" sz="3600" dirty="0">
              <a:latin typeface="Cambria Math" panose="02040503050406030204" pitchFamily="18" charset="0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135545" y="5593606"/>
            <a:ext cx="4716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A</a:t>
            </a:r>
            <a:endParaRPr kumimoji="1" lang="ja-JP" altLang="en-US" sz="3600" dirty="0">
              <a:latin typeface="Cambria Math" panose="02040503050406030204" pitchFamily="18" charset="0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075084" y="907909"/>
            <a:ext cx="4475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P</a:t>
            </a:r>
            <a:endParaRPr kumimoji="1" lang="ja-JP" altLang="en-US" sz="3600" dirty="0">
              <a:latin typeface="Cambria Math" panose="02040503050406030204" pitchFamily="18" charset="0"/>
            </a:endParaRPr>
          </a:p>
        </p:txBody>
      </p:sp>
      <p:sp>
        <p:nvSpPr>
          <p:cNvPr id="3" name="フリーフォーム 2"/>
          <p:cNvSpPr/>
          <p:nvPr/>
        </p:nvSpPr>
        <p:spPr>
          <a:xfrm>
            <a:off x="1392702" y="3938954"/>
            <a:ext cx="4375052" cy="1842868"/>
          </a:xfrm>
          <a:custGeom>
            <a:avLst/>
            <a:gdLst>
              <a:gd name="connsiteX0" fmla="*/ 0 w 4375052"/>
              <a:gd name="connsiteY0" fmla="*/ 1716258 h 1842868"/>
              <a:gd name="connsiteX1" fmla="*/ 2264898 w 4375052"/>
              <a:gd name="connsiteY1" fmla="*/ 0 h 1842868"/>
              <a:gd name="connsiteX2" fmla="*/ 4375052 w 4375052"/>
              <a:gd name="connsiteY2" fmla="*/ 1842868 h 1842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375052" h="1842868">
                <a:moveTo>
                  <a:pt x="0" y="1716258"/>
                </a:moveTo>
                <a:lnTo>
                  <a:pt x="2264898" y="0"/>
                </a:lnTo>
                <a:lnTo>
                  <a:pt x="4375052" y="1842868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円/楕円 19"/>
          <p:cNvSpPr/>
          <p:nvPr/>
        </p:nvSpPr>
        <p:spPr>
          <a:xfrm>
            <a:off x="2361076" y="1449034"/>
            <a:ext cx="45719" cy="6282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6" name="直線コネクタ 15"/>
          <p:cNvCxnSpPr>
            <a:stCxn id="20" idx="1"/>
            <a:endCxn id="3" idx="1"/>
          </p:cNvCxnSpPr>
          <p:nvPr/>
        </p:nvCxnSpPr>
        <p:spPr>
          <a:xfrm>
            <a:off x="2367771" y="1458235"/>
            <a:ext cx="1289829" cy="2480719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/>
        </p:nvCxnSpPr>
        <p:spPr>
          <a:xfrm>
            <a:off x="2699792" y="4516331"/>
            <a:ext cx="144016" cy="208813"/>
          </a:xfrm>
          <a:prstGeom prst="line">
            <a:avLst/>
          </a:prstGeom>
          <a:ln w="76200" cmpd="dbl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/>
        </p:nvCxnSpPr>
        <p:spPr>
          <a:xfrm flipH="1">
            <a:off x="4333473" y="4516331"/>
            <a:ext cx="166520" cy="208813"/>
          </a:xfrm>
          <a:prstGeom prst="line">
            <a:avLst/>
          </a:prstGeom>
          <a:ln w="76200" cmpd="dbl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/>
          <p:cNvCxnSpPr/>
          <p:nvPr/>
        </p:nvCxnSpPr>
        <p:spPr>
          <a:xfrm flipH="1">
            <a:off x="3207020" y="3140968"/>
            <a:ext cx="166520" cy="104406"/>
          </a:xfrm>
          <a:prstGeom prst="line">
            <a:avLst/>
          </a:prstGeom>
          <a:ln w="76200" cmpd="dbl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円/楕円 40"/>
          <p:cNvSpPr/>
          <p:nvPr/>
        </p:nvSpPr>
        <p:spPr>
          <a:xfrm>
            <a:off x="2843808" y="2204864"/>
            <a:ext cx="121157" cy="12231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円/楕円 41"/>
          <p:cNvSpPr/>
          <p:nvPr/>
        </p:nvSpPr>
        <p:spPr>
          <a:xfrm>
            <a:off x="3881315" y="4309878"/>
            <a:ext cx="121157" cy="12231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円/楕円 42"/>
          <p:cNvSpPr/>
          <p:nvPr/>
        </p:nvSpPr>
        <p:spPr>
          <a:xfrm>
            <a:off x="3730655" y="4477949"/>
            <a:ext cx="121157" cy="12231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円/楕円 43"/>
          <p:cNvSpPr/>
          <p:nvPr/>
        </p:nvSpPr>
        <p:spPr>
          <a:xfrm>
            <a:off x="4935756" y="4868543"/>
            <a:ext cx="121157" cy="12231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円/楕円 44"/>
          <p:cNvSpPr/>
          <p:nvPr/>
        </p:nvSpPr>
        <p:spPr>
          <a:xfrm>
            <a:off x="2383549" y="1844824"/>
            <a:ext cx="121157" cy="12231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円/楕円 45"/>
          <p:cNvSpPr/>
          <p:nvPr/>
        </p:nvSpPr>
        <p:spPr>
          <a:xfrm>
            <a:off x="1546570" y="5229200"/>
            <a:ext cx="121157" cy="12231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円/楕円 46"/>
          <p:cNvSpPr/>
          <p:nvPr/>
        </p:nvSpPr>
        <p:spPr>
          <a:xfrm>
            <a:off x="3459071" y="4445530"/>
            <a:ext cx="121157" cy="12231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円/楕円 47"/>
          <p:cNvSpPr/>
          <p:nvPr/>
        </p:nvSpPr>
        <p:spPr>
          <a:xfrm>
            <a:off x="3290280" y="4281603"/>
            <a:ext cx="121157" cy="12231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7325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20080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AP</a:t>
            </a:r>
            <a:r>
              <a:rPr kumimoji="1" lang="ja-JP" altLang="en-US" dirty="0" smtClean="0"/>
              <a:t>が円の中心を通る場合</a:t>
            </a:r>
            <a:endParaRPr kumimoji="1" lang="ja-JP" altLang="en-US" dirty="0"/>
          </a:p>
        </p:txBody>
      </p:sp>
      <p:sp>
        <p:nvSpPr>
          <p:cNvPr id="7" name="円/楕円 6"/>
          <p:cNvSpPr/>
          <p:nvPr/>
        </p:nvSpPr>
        <p:spPr>
          <a:xfrm>
            <a:off x="778435" y="1196754"/>
            <a:ext cx="5760640" cy="5472608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 w="12700">
                <a:solidFill>
                  <a:schemeClr val="tx1"/>
                </a:solidFill>
              </a:ln>
            </a:endParaRPr>
          </a:p>
        </p:txBody>
      </p:sp>
      <p:sp>
        <p:nvSpPr>
          <p:cNvPr id="9" name="円弧 8"/>
          <p:cNvSpPr/>
          <p:nvPr/>
        </p:nvSpPr>
        <p:spPr>
          <a:xfrm rot="10800000">
            <a:off x="778435" y="1196752"/>
            <a:ext cx="5760640" cy="5472607"/>
          </a:xfrm>
          <a:prstGeom prst="arc">
            <a:avLst>
              <a:gd name="adj1" fmla="val 13297493"/>
              <a:gd name="adj2" fmla="val 19361795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円/楕円 9"/>
          <p:cNvSpPr/>
          <p:nvPr/>
        </p:nvSpPr>
        <p:spPr>
          <a:xfrm flipH="1" flipV="1">
            <a:off x="3635895" y="3910198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390475" y="3881172"/>
            <a:ext cx="4908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O</a:t>
            </a:r>
            <a:endParaRPr kumimoji="1" lang="ja-JP" altLang="en-US" sz="3600" dirty="0">
              <a:latin typeface="Cambria Math" panose="02040503050406030204" pitchFamily="18" charset="0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636290" y="5725653"/>
            <a:ext cx="4667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B</a:t>
            </a:r>
            <a:endParaRPr kumimoji="1" lang="ja-JP" altLang="en-US" sz="3600" dirty="0">
              <a:latin typeface="Cambria Math" panose="02040503050406030204" pitchFamily="18" charset="0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135545" y="5593606"/>
            <a:ext cx="4716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A</a:t>
            </a:r>
            <a:endParaRPr kumimoji="1" lang="ja-JP" altLang="en-US" sz="3600" dirty="0">
              <a:latin typeface="Cambria Math" panose="02040503050406030204" pitchFamily="18" charset="0"/>
            </a:endParaRPr>
          </a:p>
        </p:txBody>
      </p:sp>
      <p:sp>
        <p:nvSpPr>
          <p:cNvPr id="3" name="フリーフォーム 2"/>
          <p:cNvSpPr/>
          <p:nvPr/>
        </p:nvSpPr>
        <p:spPr>
          <a:xfrm>
            <a:off x="1392702" y="3938954"/>
            <a:ext cx="4375052" cy="1842868"/>
          </a:xfrm>
          <a:custGeom>
            <a:avLst/>
            <a:gdLst>
              <a:gd name="connsiteX0" fmla="*/ 0 w 4375052"/>
              <a:gd name="connsiteY0" fmla="*/ 1716258 h 1842868"/>
              <a:gd name="connsiteX1" fmla="*/ 2264898 w 4375052"/>
              <a:gd name="connsiteY1" fmla="*/ 0 h 1842868"/>
              <a:gd name="connsiteX2" fmla="*/ 4375052 w 4375052"/>
              <a:gd name="connsiteY2" fmla="*/ 1842868 h 1842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375052" h="1842868">
                <a:moveTo>
                  <a:pt x="0" y="1716258"/>
                </a:moveTo>
                <a:lnTo>
                  <a:pt x="2264898" y="0"/>
                </a:lnTo>
                <a:lnTo>
                  <a:pt x="4375052" y="1842868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フリーフォーム 4"/>
          <p:cNvSpPr/>
          <p:nvPr/>
        </p:nvSpPr>
        <p:spPr>
          <a:xfrm>
            <a:off x="1406769" y="2236763"/>
            <a:ext cx="4529797" cy="3545059"/>
          </a:xfrm>
          <a:custGeom>
            <a:avLst/>
            <a:gdLst>
              <a:gd name="connsiteX0" fmla="*/ 0 w 4529797"/>
              <a:gd name="connsiteY0" fmla="*/ 3404382 h 3545059"/>
              <a:gd name="connsiteX1" fmla="*/ 4529797 w 4529797"/>
              <a:gd name="connsiteY1" fmla="*/ 0 h 3545059"/>
              <a:gd name="connsiteX2" fmla="*/ 4360985 w 4529797"/>
              <a:gd name="connsiteY2" fmla="*/ 3545059 h 35450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529797" h="3545059">
                <a:moveTo>
                  <a:pt x="0" y="3404382"/>
                </a:moveTo>
                <a:lnTo>
                  <a:pt x="4529797" y="0"/>
                </a:lnTo>
                <a:lnTo>
                  <a:pt x="4360985" y="3545059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942206" y="1685689"/>
            <a:ext cx="4475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P</a:t>
            </a:r>
            <a:endParaRPr kumimoji="1" lang="ja-JP" altLang="en-US" sz="3600" dirty="0">
              <a:latin typeface="Cambria Math" panose="02040503050406030204" pitchFamily="18" charset="0"/>
            </a:endParaRPr>
          </a:p>
        </p:txBody>
      </p:sp>
      <p:cxnSp>
        <p:nvCxnSpPr>
          <p:cNvPr id="21" name="直線コネクタ 20"/>
          <p:cNvCxnSpPr/>
          <p:nvPr/>
        </p:nvCxnSpPr>
        <p:spPr>
          <a:xfrm>
            <a:off x="2699792" y="4516331"/>
            <a:ext cx="144016" cy="208813"/>
          </a:xfrm>
          <a:prstGeom prst="line">
            <a:avLst/>
          </a:prstGeom>
          <a:ln w="76200" cmpd="dbl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/>
          <p:nvPr/>
        </p:nvCxnSpPr>
        <p:spPr>
          <a:xfrm flipH="1">
            <a:off x="4333473" y="4516331"/>
            <a:ext cx="166520" cy="208813"/>
          </a:xfrm>
          <a:prstGeom prst="line">
            <a:avLst/>
          </a:prstGeom>
          <a:ln w="76200" cmpd="dbl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>
            <a:off x="4499993" y="3121163"/>
            <a:ext cx="216023" cy="235829"/>
          </a:xfrm>
          <a:prstGeom prst="line">
            <a:avLst/>
          </a:prstGeom>
          <a:ln w="76200" cmpd="dbl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円/楕円 33"/>
          <p:cNvSpPr/>
          <p:nvPr/>
        </p:nvSpPr>
        <p:spPr>
          <a:xfrm>
            <a:off x="5748530" y="2564904"/>
            <a:ext cx="121157" cy="12231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円/楕円 34"/>
          <p:cNvSpPr/>
          <p:nvPr/>
        </p:nvSpPr>
        <p:spPr>
          <a:xfrm>
            <a:off x="5575711" y="5410138"/>
            <a:ext cx="121157" cy="12231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円/楕円 35"/>
          <p:cNvSpPr/>
          <p:nvPr/>
        </p:nvSpPr>
        <p:spPr>
          <a:xfrm>
            <a:off x="3450617" y="4405191"/>
            <a:ext cx="121157" cy="12231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円/楕円 36"/>
          <p:cNvSpPr/>
          <p:nvPr/>
        </p:nvSpPr>
        <p:spPr>
          <a:xfrm>
            <a:off x="3820736" y="4394019"/>
            <a:ext cx="121157" cy="12231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2523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36" grpId="0" animBg="1"/>
      <p:bldP spid="3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円弧 37"/>
          <p:cNvSpPr/>
          <p:nvPr/>
        </p:nvSpPr>
        <p:spPr>
          <a:xfrm rot="7076858">
            <a:off x="3124614" y="3408733"/>
            <a:ext cx="1022562" cy="1009002"/>
          </a:xfrm>
          <a:prstGeom prst="arc">
            <a:avLst>
              <a:gd name="adj1" fmla="val 16894886"/>
              <a:gd name="adj2" fmla="val 3809252"/>
            </a:avLst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720080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AP</a:t>
            </a:r>
            <a:r>
              <a:rPr kumimoji="1" lang="ja-JP" altLang="en-US" dirty="0" smtClean="0"/>
              <a:t>が中心角の半径に交わっている場合</a:t>
            </a:r>
            <a:endParaRPr kumimoji="1" lang="ja-JP" altLang="en-US" dirty="0"/>
          </a:p>
        </p:txBody>
      </p:sp>
      <p:sp>
        <p:nvSpPr>
          <p:cNvPr id="7" name="円/楕円 6"/>
          <p:cNvSpPr/>
          <p:nvPr/>
        </p:nvSpPr>
        <p:spPr>
          <a:xfrm>
            <a:off x="778435" y="1196754"/>
            <a:ext cx="5760640" cy="5472608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 w="12700">
                <a:solidFill>
                  <a:schemeClr val="tx1"/>
                </a:solidFill>
              </a:ln>
            </a:endParaRPr>
          </a:p>
        </p:txBody>
      </p:sp>
      <p:sp>
        <p:nvSpPr>
          <p:cNvPr id="9" name="円弧 8"/>
          <p:cNvSpPr/>
          <p:nvPr/>
        </p:nvSpPr>
        <p:spPr>
          <a:xfrm rot="10800000">
            <a:off x="778435" y="1196752"/>
            <a:ext cx="5760640" cy="5472607"/>
          </a:xfrm>
          <a:prstGeom prst="arc">
            <a:avLst>
              <a:gd name="adj1" fmla="val 13297493"/>
              <a:gd name="adj2" fmla="val 19361795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円/楕円 9"/>
          <p:cNvSpPr/>
          <p:nvPr/>
        </p:nvSpPr>
        <p:spPr>
          <a:xfrm flipH="1" flipV="1">
            <a:off x="3635895" y="3910198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390475" y="3881172"/>
            <a:ext cx="4908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O</a:t>
            </a:r>
            <a:endParaRPr kumimoji="1" lang="ja-JP" altLang="en-US" sz="3600" dirty="0">
              <a:latin typeface="Cambria Math" panose="02040503050406030204" pitchFamily="18" charset="0"/>
            </a:endParaRPr>
          </a:p>
        </p:txBody>
      </p:sp>
      <p:sp>
        <p:nvSpPr>
          <p:cNvPr id="28" name="円弧 27"/>
          <p:cNvSpPr/>
          <p:nvPr/>
        </p:nvSpPr>
        <p:spPr>
          <a:xfrm rot="17738164">
            <a:off x="5275059" y="5283771"/>
            <a:ext cx="1022562" cy="1009002"/>
          </a:xfrm>
          <a:prstGeom prst="arc">
            <a:avLst>
              <a:gd name="adj1" fmla="val 17174844"/>
              <a:gd name="adj2" fmla="val 21411010"/>
            </a:avLst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636290" y="5725653"/>
            <a:ext cx="4667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B</a:t>
            </a:r>
            <a:endParaRPr kumimoji="1" lang="ja-JP" altLang="en-US" sz="3600" dirty="0">
              <a:latin typeface="Cambria Math" panose="02040503050406030204" pitchFamily="18" charset="0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135545" y="5593606"/>
            <a:ext cx="4716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A</a:t>
            </a:r>
            <a:endParaRPr kumimoji="1" lang="ja-JP" altLang="en-US" sz="3600" dirty="0">
              <a:latin typeface="Cambria Math" panose="02040503050406030204" pitchFamily="18" charset="0"/>
            </a:endParaRPr>
          </a:p>
        </p:txBody>
      </p:sp>
      <p:sp>
        <p:nvSpPr>
          <p:cNvPr id="27" name="円弧 26"/>
          <p:cNvSpPr/>
          <p:nvPr/>
        </p:nvSpPr>
        <p:spPr>
          <a:xfrm rot="11383714">
            <a:off x="6030882" y="3532927"/>
            <a:ext cx="1022562" cy="1009002"/>
          </a:xfrm>
          <a:prstGeom prst="arc">
            <a:avLst>
              <a:gd name="adj1" fmla="val 16945622"/>
              <a:gd name="adj2" fmla="val 21153405"/>
            </a:avLst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フリーフォーム 2"/>
          <p:cNvSpPr/>
          <p:nvPr/>
        </p:nvSpPr>
        <p:spPr>
          <a:xfrm>
            <a:off x="1392702" y="3938954"/>
            <a:ext cx="4375052" cy="1842868"/>
          </a:xfrm>
          <a:custGeom>
            <a:avLst/>
            <a:gdLst>
              <a:gd name="connsiteX0" fmla="*/ 0 w 4375052"/>
              <a:gd name="connsiteY0" fmla="*/ 1716258 h 1842868"/>
              <a:gd name="connsiteX1" fmla="*/ 2264898 w 4375052"/>
              <a:gd name="connsiteY1" fmla="*/ 0 h 1842868"/>
              <a:gd name="connsiteX2" fmla="*/ 4375052 w 4375052"/>
              <a:gd name="connsiteY2" fmla="*/ 1842868 h 1842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375052" h="1842868">
                <a:moveTo>
                  <a:pt x="0" y="1716258"/>
                </a:moveTo>
                <a:lnTo>
                  <a:pt x="2264898" y="0"/>
                </a:lnTo>
                <a:lnTo>
                  <a:pt x="4375052" y="1842868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フリーフォーム 5"/>
          <p:cNvSpPr/>
          <p:nvPr/>
        </p:nvSpPr>
        <p:spPr>
          <a:xfrm>
            <a:off x="1406769" y="4037428"/>
            <a:ext cx="5134708" cy="1744394"/>
          </a:xfrm>
          <a:custGeom>
            <a:avLst/>
            <a:gdLst>
              <a:gd name="connsiteX0" fmla="*/ 0 w 5134708"/>
              <a:gd name="connsiteY0" fmla="*/ 1603717 h 1744394"/>
              <a:gd name="connsiteX1" fmla="*/ 5134708 w 5134708"/>
              <a:gd name="connsiteY1" fmla="*/ 0 h 1744394"/>
              <a:gd name="connsiteX2" fmla="*/ 4389120 w 5134708"/>
              <a:gd name="connsiteY2" fmla="*/ 1744394 h 17443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134708" h="1744394">
                <a:moveTo>
                  <a:pt x="0" y="1603717"/>
                </a:moveTo>
                <a:lnTo>
                  <a:pt x="5134708" y="0"/>
                </a:lnTo>
                <a:lnTo>
                  <a:pt x="4389120" y="1744394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542164" y="3609892"/>
            <a:ext cx="4475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P</a:t>
            </a:r>
            <a:endParaRPr kumimoji="1" lang="ja-JP" altLang="en-US" sz="3600" dirty="0">
              <a:latin typeface="Cambria Math" panose="02040503050406030204" pitchFamily="18" charset="0"/>
            </a:endParaRPr>
          </a:p>
        </p:txBody>
      </p:sp>
      <p:cxnSp>
        <p:nvCxnSpPr>
          <p:cNvPr id="21" name="直線コネクタ 20"/>
          <p:cNvCxnSpPr/>
          <p:nvPr/>
        </p:nvCxnSpPr>
        <p:spPr>
          <a:xfrm flipH="1" flipV="1">
            <a:off x="778435" y="3789040"/>
            <a:ext cx="5763729" cy="24838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円/楕円 24"/>
          <p:cNvSpPr/>
          <p:nvPr/>
        </p:nvSpPr>
        <p:spPr>
          <a:xfrm>
            <a:off x="2051720" y="5229200"/>
            <a:ext cx="121157" cy="12231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円/楕円 25"/>
          <p:cNvSpPr/>
          <p:nvPr/>
        </p:nvSpPr>
        <p:spPr>
          <a:xfrm>
            <a:off x="5768258" y="4046717"/>
            <a:ext cx="121157" cy="12231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9" name="直線コネクタ 28"/>
          <p:cNvCxnSpPr/>
          <p:nvPr/>
        </p:nvCxnSpPr>
        <p:spPr>
          <a:xfrm>
            <a:off x="2699792" y="4516331"/>
            <a:ext cx="144016" cy="208813"/>
          </a:xfrm>
          <a:prstGeom prst="line">
            <a:avLst/>
          </a:prstGeom>
          <a:ln w="76200" cmpd="dbl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/>
        </p:nvCxnSpPr>
        <p:spPr>
          <a:xfrm flipH="1">
            <a:off x="4333473" y="4516331"/>
            <a:ext cx="166520" cy="208813"/>
          </a:xfrm>
          <a:prstGeom prst="line">
            <a:avLst/>
          </a:prstGeom>
          <a:ln w="76200" cmpd="dbl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/>
        </p:nvCxnSpPr>
        <p:spPr>
          <a:xfrm>
            <a:off x="4667614" y="3789040"/>
            <a:ext cx="0" cy="235829"/>
          </a:xfrm>
          <a:prstGeom prst="line">
            <a:avLst/>
          </a:prstGeom>
          <a:ln w="76200" cmpd="dbl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円/楕円 35"/>
          <p:cNvSpPr/>
          <p:nvPr/>
        </p:nvSpPr>
        <p:spPr>
          <a:xfrm>
            <a:off x="3092074" y="4082025"/>
            <a:ext cx="121157" cy="12231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円/楕円 36"/>
          <p:cNvSpPr/>
          <p:nvPr/>
        </p:nvSpPr>
        <p:spPr>
          <a:xfrm>
            <a:off x="3059832" y="3915686"/>
            <a:ext cx="121157" cy="12231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2523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28" grpId="0" animBg="1"/>
      <p:bldP spid="27" grpId="0" animBg="1"/>
      <p:bldP spid="25" grpId="0" animBg="1"/>
      <p:bldP spid="26" grpId="0" animBg="1"/>
      <p:bldP spid="36" grpId="0" animBg="1"/>
      <p:bldP spid="3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95736" y="123259"/>
            <a:ext cx="4959146" cy="64063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kumimoji="1" lang="ja-JP" altLang="en-US" dirty="0" smtClean="0"/>
              <a:t>円周角の定理</a:t>
            </a:r>
            <a:endParaRPr kumimoji="1" lang="ja-JP" altLang="en-US" dirty="0"/>
          </a:p>
        </p:txBody>
      </p:sp>
      <p:sp>
        <p:nvSpPr>
          <p:cNvPr id="7" name="円/楕円 6"/>
          <p:cNvSpPr/>
          <p:nvPr/>
        </p:nvSpPr>
        <p:spPr>
          <a:xfrm>
            <a:off x="216742" y="1052738"/>
            <a:ext cx="5760640" cy="5472608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 w="12700">
                <a:solidFill>
                  <a:schemeClr val="tx1"/>
                </a:solidFill>
              </a:ln>
            </a:endParaRPr>
          </a:p>
        </p:txBody>
      </p:sp>
      <p:sp>
        <p:nvSpPr>
          <p:cNvPr id="8" name="フリーフォーム 7"/>
          <p:cNvSpPr/>
          <p:nvPr/>
        </p:nvSpPr>
        <p:spPr>
          <a:xfrm>
            <a:off x="839800" y="1336433"/>
            <a:ext cx="4375052" cy="4304714"/>
          </a:xfrm>
          <a:custGeom>
            <a:avLst/>
            <a:gdLst>
              <a:gd name="connsiteX0" fmla="*/ 0 w 4375052"/>
              <a:gd name="connsiteY0" fmla="*/ 4149969 h 4304714"/>
              <a:gd name="connsiteX1" fmla="*/ 998806 w 4375052"/>
              <a:gd name="connsiteY1" fmla="*/ 0 h 4304714"/>
              <a:gd name="connsiteX2" fmla="*/ 4375052 w 4375052"/>
              <a:gd name="connsiteY2" fmla="*/ 4304714 h 4304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375052" h="4304714">
                <a:moveTo>
                  <a:pt x="0" y="4149969"/>
                </a:moveTo>
                <a:lnTo>
                  <a:pt x="998806" y="0"/>
                </a:lnTo>
                <a:lnTo>
                  <a:pt x="4375052" y="4304714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円弧 8"/>
          <p:cNvSpPr/>
          <p:nvPr/>
        </p:nvSpPr>
        <p:spPr>
          <a:xfrm rot="10800000">
            <a:off x="216742" y="1052736"/>
            <a:ext cx="5760640" cy="5472607"/>
          </a:xfrm>
          <a:prstGeom prst="arc">
            <a:avLst>
              <a:gd name="adj1" fmla="val 13297493"/>
              <a:gd name="adj2" fmla="val 19361795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円/楕円 9"/>
          <p:cNvSpPr/>
          <p:nvPr/>
        </p:nvSpPr>
        <p:spPr>
          <a:xfrm flipH="1" flipV="1">
            <a:off x="3074202" y="3766182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493822" y="3452081"/>
            <a:ext cx="4908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O</a:t>
            </a:r>
            <a:endParaRPr kumimoji="1" lang="ja-JP" altLang="en-US" sz="3600" dirty="0">
              <a:latin typeface="Cambria Math" panose="02040503050406030204" pitchFamily="18" charset="0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074597" y="5581637"/>
            <a:ext cx="4667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B</a:t>
            </a:r>
            <a:endParaRPr kumimoji="1" lang="ja-JP" altLang="en-US" sz="3600" dirty="0">
              <a:latin typeface="Cambria Math" panose="02040503050406030204" pitchFamily="18" charset="0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73852" y="5449590"/>
            <a:ext cx="4716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A</a:t>
            </a:r>
            <a:endParaRPr kumimoji="1" lang="ja-JP" altLang="en-US" sz="3600" dirty="0">
              <a:latin typeface="Cambria Math" panose="02040503050406030204" pitchFamily="18" charset="0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513391" y="763893"/>
            <a:ext cx="4475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P</a:t>
            </a:r>
            <a:endParaRPr kumimoji="1" lang="ja-JP" altLang="en-US" sz="3600" dirty="0">
              <a:latin typeface="Cambria Math" panose="02040503050406030204" pitchFamily="18" charset="0"/>
            </a:endParaRPr>
          </a:p>
        </p:txBody>
      </p:sp>
      <p:sp>
        <p:nvSpPr>
          <p:cNvPr id="3" name="フリーフォーム 2"/>
          <p:cNvSpPr/>
          <p:nvPr/>
        </p:nvSpPr>
        <p:spPr>
          <a:xfrm>
            <a:off x="831009" y="3794938"/>
            <a:ext cx="4375052" cy="1842868"/>
          </a:xfrm>
          <a:custGeom>
            <a:avLst/>
            <a:gdLst>
              <a:gd name="connsiteX0" fmla="*/ 0 w 4375052"/>
              <a:gd name="connsiteY0" fmla="*/ 1716258 h 1842868"/>
              <a:gd name="connsiteX1" fmla="*/ 2264898 w 4375052"/>
              <a:gd name="connsiteY1" fmla="*/ 0 h 1842868"/>
              <a:gd name="connsiteX2" fmla="*/ 4375052 w 4375052"/>
              <a:gd name="connsiteY2" fmla="*/ 1842868 h 1842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375052" h="1842868">
                <a:moveTo>
                  <a:pt x="0" y="1716258"/>
                </a:moveTo>
                <a:lnTo>
                  <a:pt x="2264898" y="0"/>
                </a:lnTo>
                <a:lnTo>
                  <a:pt x="4375052" y="1842868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フリーフォーム 5"/>
          <p:cNvSpPr/>
          <p:nvPr/>
        </p:nvSpPr>
        <p:spPr>
          <a:xfrm>
            <a:off x="845076" y="3893412"/>
            <a:ext cx="5134708" cy="1744394"/>
          </a:xfrm>
          <a:custGeom>
            <a:avLst/>
            <a:gdLst>
              <a:gd name="connsiteX0" fmla="*/ 0 w 5134708"/>
              <a:gd name="connsiteY0" fmla="*/ 1603717 h 1744394"/>
              <a:gd name="connsiteX1" fmla="*/ 5134708 w 5134708"/>
              <a:gd name="connsiteY1" fmla="*/ 0 h 1744394"/>
              <a:gd name="connsiteX2" fmla="*/ 4389120 w 5134708"/>
              <a:gd name="connsiteY2" fmla="*/ 1744394 h 17443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134708" h="1744394">
                <a:moveTo>
                  <a:pt x="0" y="1603717"/>
                </a:moveTo>
                <a:lnTo>
                  <a:pt x="5134708" y="0"/>
                </a:lnTo>
                <a:lnTo>
                  <a:pt x="4389120" y="1744394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980471" y="3465876"/>
            <a:ext cx="4475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P</a:t>
            </a:r>
            <a:endParaRPr kumimoji="1" lang="ja-JP" altLang="en-US" sz="3600" dirty="0">
              <a:latin typeface="Cambria Math" panose="02040503050406030204" pitchFamily="18" charset="0"/>
            </a:endParaRPr>
          </a:p>
        </p:txBody>
      </p:sp>
      <p:sp>
        <p:nvSpPr>
          <p:cNvPr id="20" name="円/楕円 19"/>
          <p:cNvSpPr/>
          <p:nvPr/>
        </p:nvSpPr>
        <p:spPr>
          <a:xfrm>
            <a:off x="1799383" y="1322128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正方形/長方形 24"/>
          <p:cNvSpPr/>
          <p:nvPr/>
        </p:nvSpPr>
        <p:spPr>
          <a:xfrm>
            <a:off x="5953069" y="1087058"/>
            <a:ext cx="3040226" cy="1569660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ja-JP" altLang="en-US" sz="3200" dirty="0"/>
              <a:t>同じ弧に対する円周角の大きさは等しい</a:t>
            </a:r>
          </a:p>
        </p:txBody>
      </p:sp>
      <p:sp>
        <p:nvSpPr>
          <p:cNvPr id="26" name="正方形/長方形 25"/>
          <p:cNvSpPr/>
          <p:nvPr/>
        </p:nvSpPr>
        <p:spPr>
          <a:xfrm>
            <a:off x="5980471" y="4165865"/>
            <a:ext cx="3040226" cy="2062103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ja-JP" altLang="en-US" sz="3200" dirty="0" smtClean="0"/>
              <a:t>一つの弧</a:t>
            </a:r>
            <a:r>
              <a:rPr lang="ja-JP" altLang="en-US" sz="3200" dirty="0"/>
              <a:t>に対する円周角の大きさ</a:t>
            </a:r>
            <a:r>
              <a:rPr lang="ja-JP" altLang="en-US" sz="3200" dirty="0" smtClean="0"/>
              <a:t>は中心角の半分</a:t>
            </a:r>
            <a:endParaRPr lang="ja-JP" altLang="en-US" sz="3200" dirty="0"/>
          </a:p>
        </p:txBody>
      </p:sp>
      <p:sp>
        <p:nvSpPr>
          <p:cNvPr id="27" name="円/楕円 26"/>
          <p:cNvSpPr/>
          <p:nvPr/>
        </p:nvSpPr>
        <p:spPr>
          <a:xfrm>
            <a:off x="5707679" y="4037256"/>
            <a:ext cx="121157" cy="12231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円/楕円 27"/>
          <p:cNvSpPr/>
          <p:nvPr/>
        </p:nvSpPr>
        <p:spPr>
          <a:xfrm>
            <a:off x="1839792" y="1623012"/>
            <a:ext cx="121157" cy="12231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円/楕円 28"/>
          <p:cNvSpPr/>
          <p:nvPr/>
        </p:nvSpPr>
        <p:spPr>
          <a:xfrm>
            <a:off x="3119921" y="3965008"/>
            <a:ext cx="121157" cy="12231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円/楕円 29"/>
          <p:cNvSpPr/>
          <p:nvPr/>
        </p:nvSpPr>
        <p:spPr>
          <a:xfrm>
            <a:off x="2913048" y="3976100"/>
            <a:ext cx="121157" cy="12231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3936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問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　次の角の大きさを求めなさい。</a:t>
            </a:r>
            <a:endParaRPr kumimoji="1" lang="ja-JP" altLang="en-US" dirty="0"/>
          </a:p>
        </p:txBody>
      </p:sp>
      <p:sp>
        <p:nvSpPr>
          <p:cNvPr id="4" name="円/楕円 3"/>
          <p:cNvSpPr/>
          <p:nvPr/>
        </p:nvSpPr>
        <p:spPr>
          <a:xfrm>
            <a:off x="107504" y="1575073"/>
            <a:ext cx="2857461" cy="2788188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 w="12700">
                <a:solidFill>
                  <a:schemeClr val="tx1"/>
                </a:solidFill>
              </a:ln>
            </a:endParaRPr>
          </a:p>
        </p:txBody>
      </p:sp>
      <p:sp>
        <p:nvSpPr>
          <p:cNvPr id="5" name="円/楕円 4"/>
          <p:cNvSpPr/>
          <p:nvPr/>
        </p:nvSpPr>
        <p:spPr>
          <a:xfrm>
            <a:off x="6156176" y="1488194"/>
            <a:ext cx="2857461" cy="2788188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 w="12700">
                <a:solidFill>
                  <a:schemeClr val="tx1"/>
                </a:solidFill>
              </a:ln>
            </a:endParaRPr>
          </a:p>
        </p:txBody>
      </p:sp>
      <p:sp>
        <p:nvSpPr>
          <p:cNvPr id="6" name="円/楕円 5"/>
          <p:cNvSpPr/>
          <p:nvPr/>
        </p:nvSpPr>
        <p:spPr>
          <a:xfrm>
            <a:off x="3131840" y="1547724"/>
            <a:ext cx="2857461" cy="2788188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 w="12700">
                <a:solidFill>
                  <a:schemeClr val="tx1"/>
                </a:solidFill>
              </a:ln>
            </a:endParaRPr>
          </a:p>
        </p:txBody>
      </p:sp>
      <p:sp>
        <p:nvSpPr>
          <p:cNvPr id="7" name="円/楕円 6"/>
          <p:cNvSpPr/>
          <p:nvPr/>
        </p:nvSpPr>
        <p:spPr>
          <a:xfrm>
            <a:off x="7562046" y="2896098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円/楕円 7"/>
          <p:cNvSpPr/>
          <p:nvPr/>
        </p:nvSpPr>
        <p:spPr>
          <a:xfrm>
            <a:off x="1513374" y="2941817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円/楕円 8"/>
          <p:cNvSpPr/>
          <p:nvPr/>
        </p:nvSpPr>
        <p:spPr>
          <a:xfrm>
            <a:off x="4537710" y="2941818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326882" y="2464317"/>
            <a:ext cx="4187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O</a:t>
            </a:r>
            <a:endParaRPr kumimoji="1" lang="ja-JP" altLang="en-US" sz="2800" dirty="0">
              <a:latin typeface="Cambria Math" panose="02040503050406030204" pitchFamily="18" charset="0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374077" y="2464316"/>
            <a:ext cx="4187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O</a:t>
            </a:r>
            <a:endParaRPr kumimoji="1" lang="ja-JP" altLang="en-US" sz="2800" dirty="0">
              <a:latin typeface="Cambria Math" panose="02040503050406030204" pitchFamily="18" charset="0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375553" y="2418598"/>
            <a:ext cx="4187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O</a:t>
            </a:r>
            <a:endParaRPr kumimoji="1" lang="ja-JP" altLang="en-US" sz="2800" dirty="0">
              <a:latin typeface="Cambria Math" panose="02040503050406030204" pitchFamily="18" charset="0"/>
            </a:endParaRPr>
          </a:p>
        </p:txBody>
      </p:sp>
      <p:sp>
        <p:nvSpPr>
          <p:cNvPr id="13" name="フリーフォーム 12"/>
          <p:cNvSpPr/>
          <p:nvPr/>
        </p:nvSpPr>
        <p:spPr>
          <a:xfrm>
            <a:off x="559558" y="1610436"/>
            <a:ext cx="1951630" cy="2402006"/>
          </a:xfrm>
          <a:custGeom>
            <a:avLst/>
            <a:gdLst>
              <a:gd name="connsiteX0" fmla="*/ 0 w 1951630"/>
              <a:gd name="connsiteY0" fmla="*/ 2374710 h 2402006"/>
              <a:gd name="connsiteX1" fmla="*/ 668741 w 1951630"/>
              <a:gd name="connsiteY1" fmla="*/ 0 h 2402006"/>
              <a:gd name="connsiteX2" fmla="*/ 1951630 w 1951630"/>
              <a:gd name="connsiteY2" fmla="*/ 2402006 h 2402006"/>
              <a:gd name="connsiteX3" fmla="*/ 968991 w 1951630"/>
              <a:gd name="connsiteY3" fmla="*/ 1351128 h 2402006"/>
              <a:gd name="connsiteX4" fmla="*/ 0 w 1951630"/>
              <a:gd name="connsiteY4" fmla="*/ 2374710 h 24020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51630" h="2402006">
                <a:moveTo>
                  <a:pt x="0" y="2374710"/>
                </a:moveTo>
                <a:lnTo>
                  <a:pt x="668741" y="0"/>
                </a:lnTo>
                <a:lnTo>
                  <a:pt x="1951630" y="2402006"/>
                </a:lnTo>
                <a:lnTo>
                  <a:pt x="968991" y="1351128"/>
                </a:lnTo>
                <a:lnTo>
                  <a:pt x="0" y="237471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フリーフォーム 13"/>
          <p:cNvSpPr/>
          <p:nvPr/>
        </p:nvSpPr>
        <p:spPr>
          <a:xfrm>
            <a:off x="3425588" y="2838734"/>
            <a:ext cx="2565779" cy="968991"/>
          </a:xfrm>
          <a:custGeom>
            <a:avLst/>
            <a:gdLst>
              <a:gd name="connsiteX0" fmla="*/ 0 w 2565779"/>
              <a:gd name="connsiteY0" fmla="*/ 968991 h 968991"/>
              <a:gd name="connsiteX1" fmla="*/ 1132764 w 2565779"/>
              <a:gd name="connsiteY1" fmla="*/ 136478 h 968991"/>
              <a:gd name="connsiteX2" fmla="*/ 2265528 w 2565779"/>
              <a:gd name="connsiteY2" fmla="*/ 968991 h 968991"/>
              <a:gd name="connsiteX3" fmla="*/ 2565779 w 2565779"/>
              <a:gd name="connsiteY3" fmla="*/ 0 h 968991"/>
              <a:gd name="connsiteX4" fmla="*/ 0 w 2565779"/>
              <a:gd name="connsiteY4" fmla="*/ 968991 h 9689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65779" h="968991">
                <a:moveTo>
                  <a:pt x="0" y="968991"/>
                </a:moveTo>
                <a:lnTo>
                  <a:pt x="1132764" y="136478"/>
                </a:lnTo>
                <a:lnTo>
                  <a:pt x="2265528" y="968991"/>
                </a:lnTo>
                <a:lnTo>
                  <a:pt x="2565779" y="0"/>
                </a:lnTo>
                <a:lnTo>
                  <a:pt x="0" y="968991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フリーフォーム 14"/>
          <p:cNvSpPr/>
          <p:nvPr/>
        </p:nvSpPr>
        <p:spPr>
          <a:xfrm>
            <a:off x="6400800" y="2088107"/>
            <a:ext cx="2552131" cy="1978926"/>
          </a:xfrm>
          <a:custGeom>
            <a:avLst/>
            <a:gdLst>
              <a:gd name="connsiteX0" fmla="*/ 0 w 2552131"/>
              <a:gd name="connsiteY0" fmla="*/ 0 h 1978926"/>
              <a:gd name="connsiteX1" fmla="*/ 2552131 w 2552131"/>
              <a:gd name="connsiteY1" fmla="*/ 382138 h 1978926"/>
              <a:gd name="connsiteX2" fmla="*/ 68239 w 2552131"/>
              <a:gd name="connsiteY2" fmla="*/ 1678675 h 1978926"/>
              <a:gd name="connsiteX3" fmla="*/ 1937982 w 2552131"/>
              <a:gd name="connsiteY3" fmla="*/ 1978926 h 1978926"/>
              <a:gd name="connsiteX4" fmla="*/ 0 w 2552131"/>
              <a:gd name="connsiteY4" fmla="*/ 0 h 1978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52131" h="1978926">
                <a:moveTo>
                  <a:pt x="0" y="0"/>
                </a:moveTo>
                <a:lnTo>
                  <a:pt x="2552131" y="382138"/>
                </a:lnTo>
                <a:lnTo>
                  <a:pt x="68239" y="1678675"/>
                </a:lnTo>
                <a:lnTo>
                  <a:pt x="1937982" y="1978926"/>
                </a:lnTo>
                <a:lnTo>
                  <a:pt x="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239133" y="3092396"/>
            <a:ext cx="6399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76°</a:t>
            </a:r>
            <a:endParaRPr kumimoji="1" lang="ja-JP" altLang="en-US" sz="2400" dirty="0">
              <a:latin typeface="Cambria Math" panose="02040503050406030204" pitchFamily="18" charset="0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7676865" y="3576892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ｗ</a:t>
            </a:r>
            <a:endParaRPr kumimoji="1" lang="ja-JP" altLang="en-US" sz="2400" dirty="0">
              <a:latin typeface="Cambria Math" panose="02040503050406030204" pitchFamily="18" charset="0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6642516" y="3485594"/>
            <a:ext cx="6399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40°</a:t>
            </a:r>
            <a:endParaRPr kumimoji="1" lang="ja-JP" altLang="en-US" sz="2400" dirty="0">
              <a:latin typeface="Cambria Math" panose="02040503050406030204" pitchFamily="18" charset="0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8172400" y="2349687"/>
            <a:ext cx="6399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35°</a:t>
            </a:r>
            <a:endParaRPr kumimoji="1" lang="ja-JP" altLang="en-US" sz="2400" dirty="0">
              <a:latin typeface="Cambria Math" panose="02040503050406030204" pitchFamily="18" charset="0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6502394" y="1992456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ｚ</a:t>
            </a:r>
            <a:endParaRPr kumimoji="1" lang="ja-JP" altLang="en-US" sz="2400" dirty="0">
              <a:latin typeface="Cambria Math" panose="02040503050406030204" pitchFamily="18" charset="0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5496858" y="2818987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ｙ</a:t>
            </a:r>
            <a:endParaRPr kumimoji="1" lang="ja-JP" altLang="en-US" sz="2400" dirty="0">
              <a:latin typeface="Cambria Math" panose="02040503050406030204" pitchFamily="18" charset="0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217750" y="2987537"/>
            <a:ext cx="809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110°</a:t>
            </a:r>
            <a:endParaRPr kumimoji="1" lang="ja-JP" altLang="en-US" sz="2400" dirty="0">
              <a:latin typeface="Cambria Math" panose="02040503050406030204" pitchFamily="18" charset="0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128332" y="1720113"/>
            <a:ext cx="344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>
                <a:latin typeface="Cambria Math" panose="02040503050406030204" pitchFamily="18" charset="0"/>
              </a:rPr>
              <a:t>ｘ</a:t>
            </a:r>
            <a:endParaRPr kumimoji="1" lang="ja-JP" altLang="en-US" sz="2400" dirty="0">
              <a:latin typeface="Cambria Math" panose="02040503050406030204" pitchFamily="18" charset="0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577860" y="4653136"/>
            <a:ext cx="17908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ｘ＝</a:t>
            </a:r>
            <a:r>
              <a:rPr kumimoji="1" lang="en-US" altLang="ja-JP" sz="3600" dirty="0" smtClean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38°</a:t>
            </a:r>
            <a:endParaRPr kumimoji="1" lang="ja-JP" altLang="en-US" sz="3600" dirty="0">
              <a:solidFill>
                <a:srgbClr val="FF0000"/>
              </a:solidFill>
              <a:latin typeface="Cambria Math" panose="02040503050406030204" pitchFamily="18" charset="0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3897343" y="4666031"/>
            <a:ext cx="17908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ｙ＝</a:t>
            </a:r>
            <a:r>
              <a:rPr kumimoji="1" lang="en-US" altLang="ja-JP" sz="3600" dirty="0" smtClean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55°</a:t>
            </a:r>
            <a:endParaRPr kumimoji="1" lang="ja-JP" altLang="en-US" sz="3600" dirty="0">
              <a:solidFill>
                <a:srgbClr val="FF0000"/>
              </a:solidFill>
              <a:latin typeface="Cambria Math" panose="02040503050406030204" pitchFamily="18" charset="0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6844520" y="4642871"/>
            <a:ext cx="17908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ｚ＝</a:t>
            </a:r>
            <a:r>
              <a:rPr kumimoji="1" lang="en-US" altLang="ja-JP" sz="3600" dirty="0" smtClean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40°</a:t>
            </a:r>
            <a:endParaRPr kumimoji="1" lang="ja-JP" altLang="en-US" sz="3600" dirty="0">
              <a:solidFill>
                <a:srgbClr val="FF0000"/>
              </a:solidFill>
              <a:latin typeface="Cambria Math" panose="02040503050406030204" pitchFamily="18" charset="0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6866054" y="5475306"/>
            <a:ext cx="17908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ｗ＝</a:t>
            </a:r>
            <a:r>
              <a:rPr kumimoji="1" lang="en-US" altLang="ja-JP" sz="3600" dirty="0" smtClean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35°</a:t>
            </a:r>
            <a:endParaRPr kumimoji="1" lang="ja-JP" altLang="en-US" sz="3600" dirty="0">
              <a:solidFill>
                <a:srgbClr val="FF0000"/>
              </a:solidFill>
              <a:latin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2817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6" grpId="0"/>
      <p:bldP spid="2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11880" y="123259"/>
            <a:ext cx="6444496" cy="64063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kumimoji="1" lang="ja-JP" altLang="en-US" dirty="0" smtClean="0"/>
              <a:t>半円の弧に対する円周角</a:t>
            </a:r>
            <a:endParaRPr kumimoji="1" lang="ja-JP" altLang="en-US" dirty="0"/>
          </a:p>
        </p:txBody>
      </p:sp>
      <p:sp>
        <p:nvSpPr>
          <p:cNvPr id="7" name="円/楕円 6"/>
          <p:cNvSpPr/>
          <p:nvPr/>
        </p:nvSpPr>
        <p:spPr>
          <a:xfrm>
            <a:off x="539552" y="1075599"/>
            <a:ext cx="5760640" cy="5472608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 w="12700">
                <a:solidFill>
                  <a:schemeClr val="tx1"/>
                </a:solidFill>
              </a:ln>
            </a:endParaRPr>
          </a:p>
        </p:txBody>
      </p:sp>
      <p:sp>
        <p:nvSpPr>
          <p:cNvPr id="9" name="円弧 8"/>
          <p:cNvSpPr/>
          <p:nvPr/>
        </p:nvSpPr>
        <p:spPr>
          <a:xfrm rot="10800000">
            <a:off x="539552" y="1075597"/>
            <a:ext cx="5760640" cy="5472607"/>
          </a:xfrm>
          <a:prstGeom prst="arc">
            <a:avLst>
              <a:gd name="adj1" fmla="val 10815023"/>
              <a:gd name="adj2" fmla="val 26195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円/楕円 9"/>
          <p:cNvSpPr/>
          <p:nvPr/>
        </p:nvSpPr>
        <p:spPr>
          <a:xfrm flipH="1" flipV="1">
            <a:off x="3397012" y="3789043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067126" y="3765978"/>
            <a:ext cx="4908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O</a:t>
            </a:r>
            <a:endParaRPr kumimoji="1" lang="ja-JP" altLang="en-US" sz="3600" dirty="0">
              <a:latin typeface="Cambria Math" panose="02040503050406030204" pitchFamily="18" charset="0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300192" y="3765977"/>
            <a:ext cx="4667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B</a:t>
            </a:r>
            <a:endParaRPr kumimoji="1" lang="ja-JP" altLang="en-US" sz="3600" dirty="0">
              <a:latin typeface="Cambria Math" panose="02040503050406030204" pitchFamily="18" charset="0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7947" y="3741182"/>
            <a:ext cx="4716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A</a:t>
            </a:r>
            <a:endParaRPr kumimoji="1" lang="ja-JP" altLang="en-US" sz="3600" dirty="0">
              <a:latin typeface="Cambria Math" panose="02040503050406030204" pitchFamily="18" charset="0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473901" y="872140"/>
            <a:ext cx="4475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P</a:t>
            </a:r>
            <a:endParaRPr kumimoji="1" lang="ja-JP" altLang="en-US" sz="3600" dirty="0">
              <a:latin typeface="Cambria Math" panose="02040503050406030204" pitchFamily="18" charset="0"/>
            </a:endParaRPr>
          </a:p>
        </p:txBody>
      </p:sp>
      <p:sp>
        <p:nvSpPr>
          <p:cNvPr id="20" name="円/楕円 19"/>
          <p:cNvSpPr/>
          <p:nvPr/>
        </p:nvSpPr>
        <p:spPr>
          <a:xfrm>
            <a:off x="1834690" y="1518471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正方形/長方形 24"/>
          <p:cNvSpPr/>
          <p:nvPr/>
        </p:nvSpPr>
        <p:spPr>
          <a:xfrm>
            <a:off x="5940152" y="1075597"/>
            <a:ext cx="3040226" cy="1077218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ja-JP" altLang="en-US" sz="3200" dirty="0" smtClean="0"/>
              <a:t>半円の弧に対する円周角は直角</a:t>
            </a:r>
            <a:endParaRPr lang="ja-JP" altLang="en-US" sz="3200" dirty="0"/>
          </a:p>
        </p:txBody>
      </p:sp>
      <p:cxnSp>
        <p:nvCxnSpPr>
          <p:cNvPr id="21" name="直線コネクタ 20"/>
          <p:cNvCxnSpPr>
            <a:endCxn id="7" idx="2"/>
          </p:cNvCxnSpPr>
          <p:nvPr/>
        </p:nvCxnSpPr>
        <p:spPr>
          <a:xfrm flipH="1">
            <a:off x="539552" y="3811903"/>
            <a:ext cx="576372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フリーフォーム 16"/>
          <p:cNvSpPr/>
          <p:nvPr/>
        </p:nvSpPr>
        <p:spPr>
          <a:xfrm>
            <a:off x="541174" y="1518471"/>
            <a:ext cx="5773003" cy="2298468"/>
          </a:xfrm>
          <a:custGeom>
            <a:avLst/>
            <a:gdLst>
              <a:gd name="connsiteX0" fmla="*/ 0 w 5773003"/>
              <a:gd name="connsiteY0" fmla="*/ 2279176 h 2292824"/>
              <a:gd name="connsiteX1" fmla="*/ 1323833 w 5773003"/>
              <a:gd name="connsiteY1" fmla="*/ 0 h 2292824"/>
              <a:gd name="connsiteX2" fmla="*/ 5773003 w 5773003"/>
              <a:gd name="connsiteY2" fmla="*/ 2292824 h 2292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773003" h="2292824">
                <a:moveTo>
                  <a:pt x="0" y="2279176"/>
                </a:moveTo>
                <a:lnTo>
                  <a:pt x="1323833" y="0"/>
                </a:lnTo>
                <a:lnTo>
                  <a:pt x="5773003" y="2292824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フリーフォーム 4"/>
          <p:cNvSpPr/>
          <p:nvPr/>
        </p:nvSpPr>
        <p:spPr>
          <a:xfrm>
            <a:off x="1665027" y="1678675"/>
            <a:ext cx="518615" cy="341194"/>
          </a:xfrm>
          <a:custGeom>
            <a:avLst/>
            <a:gdLst>
              <a:gd name="connsiteX0" fmla="*/ 0 w 518615"/>
              <a:gd name="connsiteY0" fmla="*/ 163773 h 341194"/>
              <a:gd name="connsiteX1" fmla="*/ 327546 w 518615"/>
              <a:gd name="connsiteY1" fmla="*/ 341194 h 341194"/>
              <a:gd name="connsiteX2" fmla="*/ 518615 w 518615"/>
              <a:gd name="connsiteY2" fmla="*/ 0 h 341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18615" h="341194">
                <a:moveTo>
                  <a:pt x="0" y="163773"/>
                </a:moveTo>
                <a:lnTo>
                  <a:pt x="327546" y="341194"/>
                </a:lnTo>
                <a:lnTo>
                  <a:pt x="518615" y="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8998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/>
      <p:bldP spid="13" grpId="0"/>
      <p:bldP spid="14" grpId="0"/>
      <p:bldP spid="20" grpId="0" animBg="1"/>
      <p:bldP spid="25" grpId="0" animBg="1"/>
      <p:bldP spid="17" grpId="0" animBg="1"/>
      <p:bldP spid="5" grpId="0" animBg="1"/>
    </p:bld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927</TotalTime>
  <Words>404</Words>
  <Application>Microsoft Office PowerPoint</Application>
  <PresentationFormat>画面に合わせる (4:3)</PresentationFormat>
  <Paragraphs>126</Paragraphs>
  <Slides>17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17</vt:i4>
      </vt:variant>
    </vt:vector>
  </HeadingPairs>
  <TitlesOfParts>
    <vt:vector size="18" baseType="lpstr">
      <vt:lpstr>Office ​​テーマ</vt:lpstr>
      <vt:lpstr>６章　円の性質 円周角と中心角</vt:lpstr>
      <vt:lpstr>同じ弧に対する円周角</vt:lpstr>
      <vt:lpstr>証明してみよう</vt:lpstr>
      <vt:lpstr>証明してみよう</vt:lpstr>
      <vt:lpstr>APが円の中心を通る場合</vt:lpstr>
      <vt:lpstr>APが中心角の半径に交わっている場合</vt:lpstr>
      <vt:lpstr>円周角の定理</vt:lpstr>
      <vt:lpstr>問2　次の角の大きさを求めなさい。</vt:lpstr>
      <vt:lpstr>半円の弧に対する円周角</vt:lpstr>
      <vt:lpstr>∠A＝100°のとき、∠Cは何度でしょう。</vt:lpstr>
      <vt:lpstr>等しい弧に対する円周角</vt:lpstr>
      <vt:lpstr>円周角の定理の逆</vt:lpstr>
      <vt:lpstr>∠ｘ、∠ｙの角度を求めよう。</vt:lpstr>
      <vt:lpstr>円周角の定理の逆</vt:lpstr>
      <vt:lpstr>円に内接する四角形の対角が180°になることを証明しよう。</vt:lpstr>
      <vt:lpstr>宝物を探せ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６章　円の性質 円周角と中心角</dc:title>
  <dc:creator>teacher</dc:creator>
  <cp:lastModifiedBy>teacher</cp:lastModifiedBy>
  <cp:revision>48</cp:revision>
  <dcterms:created xsi:type="dcterms:W3CDTF">2013-12-09T02:47:08Z</dcterms:created>
  <dcterms:modified xsi:type="dcterms:W3CDTF">2013-12-17T09:03:42Z</dcterms:modified>
</cp:coreProperties>
</file>