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6" r:id="rId10"/>
    <p:sldId id="265" r:id="rId11"/>
    <p:sldId id="268" r:id="rId12"/>
    <p:sldId id="269" r:id="rId13"/>
    <p:sldId id="271" r:id="rId14"/>
    <p:sldId id="267" r:id="rId15"/>
    <p:sldId id="273" r:id="rId16"/>
    <p:sldId id="270" r:id="rId17"/>
    <p:sldId id="274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B2CE7-01FA-4F20-B734-7386815F7803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E5A1-4F47-422F-937A-8970DD9D8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BE5A1-4F47-422F-937A-8970DD9D825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00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8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3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06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00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8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743-D6EF-4615-BC14-A92BA858440C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６章　円の性質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円周角と中心角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04856" cy="25922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「円周角と中心角の意味を理解し、二つの角の関係について、操作・実験を通して予測したことを確認し、定理としてまとめる。」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59" cy="59750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∠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100°</a:t>
            </a:r>
            <a:r>
              <a:rPr kumimoji="1" lang="ja-JP" altLang="en-US" dirty="0" smtClean="0"/>
              <a:t>のとき、∠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は何度でしょう。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539552" y="1075599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円/楕円 4"/>
          <p:cNvSpPr/>
          <p:nvPr/>
        </p:nvSpPr>
        <p:spPr>
          <a:xfrm flipH="1" flipV="1">
            <a:off x="3397012" y="37890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7126" y="376597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156" y="515719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354" y="257454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2388" y="1146412"/>
            <a:ext cx="5199797" cy="4148919"/>
          </a:xfrm>
          <a:custGeom>
            <a:avLst/>
            <a:gdLst>
              <a:gd name="connsiteX0" fmla="*/ 0 w 5199797"/>
              <a:gd name="connsiteY0" fmla="*/ 1842448 h 4148919"/>
              <a:gd name="connsiteX1" fmla="*/ 3370997 w 5199797"/>
              <a:gd name="connsiteY1" fmla="*/ 0 h 4148919"/>
              <a:gd name="connsiteX2" fmla="*/ 5199797 w 5199797"/>
              <a:gd name="connsiteY2" fmla="*/ 4121624 h 4148919"/>
              <a:gd name="connsiteX3" fmla="*/ 313899 w 5199797"/>
              <a:gd name="connsiteY3" fmla="*/ 4148919 h 4148919"/>
              <a:gd name="connsiteX4" fmla="*/ 0 w 5199797"/>
              <a:gd name="connsiteY4" fmla="*/ 1842448 h 414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797" h="4148919">
                <a:moveTo>
                  <a:pt x="0" y="1842448"/>
                </a:moveTo>
                <a:lnTo>
                  <a:pt x="3370997" y="0"/>
                </a:lnTo>
                <a:lnTo>
                  <a:pt x="5199797" y="4121624"/>
                </a:lnTo>
                <a:lnTo>
                  <a:pt x="313899" y="4148919"/>
                </a:lnTo>
                <a:lnTo>
                  <a:pt x="0" y="184244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85657" y="498642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95936" y="62068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2388" y="2780928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100°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60032" y="4684116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80°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4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2983" y="136525"/>
            <a:ext cx="6141542" cy="64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等しい弧に対する円周角</a:t>
            </a:r>
            <a:endParaRPr kumimoji="1" lang="ja-JP" altLang="en-US" dirty="0"/>
          </a:p>
        </p:txBody>
      </p:sp>
      <p:sp>
        <p:nvSpPr>
          <p:cNvPr id="9" name="円弧 8"/>
          <p:cNvSpPr/>
          <p:nvPr/>
        </p:nvSpPr>
        <p:spPr>
          <a:xfrm rot="10800000">
            <a:off x="216742" y="930424"/>
            <a:ext cx="5760640" cy="5472607"/>
          </a:xfrm>
          <a:prstGeom prst="arc">
            <a:avLst>
              <a:gd name="adj1" fmla="val 12832012"/>
              <a:gd name="adj2" fmla="val 154584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074202" y="364387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3822" y="3207457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53127" y="6307558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852" y="5327278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63888" y="6227831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</a:rPr>
              <a:t>C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953069" y="1087058"/>
            <a:ext cx="3040226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3200" dirty="0" smtClean="0"/>
              <a:t>1</a:t>
            </a:r>
            <a:r>
              <a:rPr lang="ja-JP" altLang="en-US" sz="3200" dirty="0" err="1" smtClean="0"/>
              <a:t>つの</a:t>
            </a:r>
            <a:r>
              <a:rPr lang="ja-JP" altLang="en-US" sz="3200" dirty="0" smtClean="0"/>
              <a:t>円で等しい弧に対する円周角の大きさは等しい</a:t>
            </a:r>
            <a:endParaRPr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5980471" y="4165865"/>
            <a:ext cx="3040226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3200" dirty="0" smtClean="0"/>
              <a:t>1</a:t>
            </a:r>
            <a:r>
              <a:rPr lang="ja-JP" altLang="en-US" sz="3200" dirty="0" err="1" smtClean="0"/>
              <a:t>つの</a:t>
            </a:r>
            <a:r>
              <a:rPr lang="ja-JP" altLang="en-US" sz="3200" dirty="0" smtClean="0"/>
              <a:t>円で等しい円周角に対する弧の長さは等しい。</a:t>
            </a:r>
            <a:endParaRPr lang="ja-JP" altLang="en-US" sz="3200" dirty="0"/>
          </a:p>
        </p:txBody>
      </p:sp>
      <p:sp>
        <p:nvSpPr>
          <p:cNvPr id="21" name="円/楕円 20"/>
          <p:cNvSpPr/>
          <p:nvPr/>
        </p:nvSpPr>
        <p:spPr>
          <a:xfrm>
            <a:off x="219831" y="930424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3" name="円弧 22"/>
          <p:cNvSpPr/>
          <p:nvPr/>
        </p:nvSpPr>
        <p:spPr>
          <a:xfrm rot="10800000">
            <a:off x="219831" y="916630"/>
            <a:ext cx="5760640" cy="5472607"/>
          </a:xfrm>
          <a:prstGeom prst="arc">
            <a:avLst>
              <a:gd name="adj1" fmla="val 16394568"/>
              <a:gd name="adj2" fmla="val 190136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92080" y="5217290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3098042" y="3671248"/>
            <a:ext cx="2347415" cy="2674961"/>
          </a:xfrm>
          <a:custGeom>
            <a:avLst/>
            <a:gdLst>
              <a:gd name="connsiteX0" fmla="*/ 600501 w 2347415"/>
              <a:gd name="connsiteY0" fmla="*/ 2674961 h 2674961"/>
              <a:gd name="connsiteX1" fmla="*/ 0 w 2347415"/>
              <a:gd name="connsiteY1" fmla="*/ 0 h 2674961"/>
              <a:gd name="connsiteX2" fmla="*/ 2347415 w 2347415"/>
              <a:gd name="connsiteY2" fmla="*/ 1569492 h 267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7415" h="2674961">
                <a:moveTo>
                  <a:pt x="600501" y="2674961"/>
                </a:moveTo>
                <a:lnTo>
                  <a:pt x="0" y="0"/>
                </a:lnTo>
                <a:lnTo>
                  <a:pt x="2347415" y="156949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1078173" y="3671248"/>
            <a:ext cx="2019869" cy="2729552"/>
          </a:xfrm>
          <a:custGeom>
            <a:avLst/>
            <a:gdLst>
              <a:gd name="connsiteX0" fmla="*/ 0 w 2019869"/>
              <a:gd name="connsiteY0" fmla="*/ 1924334 h 2729552"/>
              <a:gd name="connsiteX1" fmla="*/ 2019869 w 2019869"/>
              <a:gd name="connsiteY1" fmla="*/ 0 h 2729552"/>
              <a:gd name="connsiteX2" fmla="*/ 1883391 w 2019869"/>
              <a:gd name="connsiteY2" fmla="*/ 2729552 h 272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869" h="2729552">
                <a:moveTo>
                  <a:pt x="0" y="1924334"/>
                </a:moveTo>
                <a:lnTo>
                  <a:pt x="2019869" y="0"/>
                </a:lnTo>
                <a:lnTo>
                  <a:pt x="1883391" y="272955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1064525" y="1433015"/>
            <a:ext cx="1910687" cy="4967785"/>
          </a:xfrm>
          <a:custGeom>
            <a:avLst/>
            <a:gdLst>
              <a:gd name="connsiteX0" fmla="*/ 0 w 1910687"/>
              <a:gd name="connsiteY0" fmla="*/ 4162567 h 4967785"/>
              <a:gd name="connsiteX1" fmla="*/ 395785 w 1910687"/>
              <a:gd name="connsiteY1" fmla="*/ 0 h 4967785"/>
              <a:gd name="connsiteX2" fmla="*/ 1910687 w 1910687"/>
              <a:gd name="connsiteY2" fmla="*/ 4967785 h 49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87" h="4967785">
                <a:moveTo>
                  <a:pt x="0" y="4162567"/>
                </a:moveTo>
                <a:lnTo>
                  <a:pt x="395785" y="0"/>
                </a:lnTo>
                <a:lnTo>
                  <a:pt x="1910687" y="496778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3698543" y="1705970"/>
            <a:ext cx="1760561" cy="4640239"/>
          </a:xfrm>
          <a:custGeom>
            <a:avLst/>
            <a:gdLst>
              <a:gd name="connsiteX0" fmla="*/ 0 w 1760561"/>
              <a:gd name="connsiteY0" fmla="*/ 4640239 h 4640239"/>
              <a:gd name="connsiteX1" fmla="*/ 1405720 w 1760561"/>
              <a:gd name="connsiteY1" fmla="*/ 0 h 4640239"/>
              <a:gd name="connsiteX2" fmla="*/ 1760561 w 1760561"/>
              <a:gd name="connsiteY2" fmla="*/ 3562066 h 464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0561" h="4640239">
                <a:moveTo>
                  <a:pt x="0" y="4640239"/>
                </a:moveTo>
                <a:lnTo>
                  <a:pt x="1405720" y="0"/>
                </a:lnTo>
                <a:lnTo>
                  <a:pt x="1760561" y="35620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4788024" y="5745706"/>
            <a:ext cx="72008" cy="23582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1835696" y="6071729"/>
            <a:ext cx="107159" cy="15623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363099" y="4026089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40°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60323" y="875166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42048" y="1198332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</a:rPr>
              <a:t>Q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1447302" y="1916865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981469" y="2204864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9" grpId="0"/>
      <p:bldP spid="25" grpId="0" animBg="1"/>
      <p:bldP spid="26" grpId="0" animBg="1"/>
      <p:bldP spid="23" grpId="0" animBg="1"/>
      <p:bldP spid="31" grpId="0"/>
      <p:bldP spid="5" grpId="0" animBg="1"/>
      <p:bldP spid="15" grpId="0" animBg="1"/>
      <p:bldP spid="16" grpId="0" animBg="1"/>
      <p:bldP spid="17" grpId="0" animBg="1"/>
      <p:bldP spid="37" grpId="0"/>
      <p:bldP spid="39" grpId="0"/>
      <p:bldP spid="40" grpId="0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5736" y="123259"/>
            <a:ext cx="4959146" cy="64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円周角の定理の逆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16742" y="1052738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839800" y="1336433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4597" y="558163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852" y="544959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13391" y="763893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845076" y="3893412"/>
            <a:ext cx="5134708" cy="1744394"/>
          </a:xfrm>
          <a:custGeom>
            <a:avLst/>
            <a:gdLst>
              <a:gd name="connsiteX0" fmla="*/ 0 w 5134708"/>
              <a:gd name="connsiteY0" fmla="*/ 1603717 h 1744394"/>
              <a:gd name="connsiteX1" fmla="*/ 5134708 w 5134708"/>
              <a:gd name="connsiteY1" fmla="*/ 0 h 1744394"/>
              <a:gd name="connsiteX2" fmla="*/ 4389120 w 51347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708" h="1744394">
                <a:moveTo>
                  <a:pt x="0" y="1603717"/>
                </a:moveTo>
                <a:lnTo>
                  <a:pt x="5134708" y="0"/>
                </a:lnTo>
                <a:lnTo>
                  <a:pt x="4389120" y="174439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80471" y="3465876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982436" y="1087058"/>
            <a:ext cx="3040226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∠</a:t>
            </a:r>
            <a:r>
              <a:rPr lang="en-US" altLang="ja-JP" sz="3200" dirty="0" smtClean="0"/>
              <a:t>APB=</a:t>
            </a:r>
            <a:r>
              <a:rPr lang="ja-JP" altLang="en-US" sz="3200" dirty="0" smtClean="0"/>
              <a:t>∠</a:t>
            </a:r>
            <a:r>
              <a:rPr lang="en-US" altLang="ja-JP" sz="3200" dirty="0" smtClean="0"/>
              <a:t>ACB</a:t>
            </a:r>
            <a:r>
              <a:rPr lang="ja-JP" altLang="en-US" sz="3200" dirty="0" smtClean="0"/>
              <a:t>ならば、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点</a:t>
            </a:r>
            <a:r>
              <a:rPr lang="en-US" altLang="ja-JP" sz="3200" dirty="0" smtClean="0"/>
              <a:t>A,B,C,P</a:t>
            </a:r>
            <a:r>
              <a:rPr lang="ja-JP" altLang="en-US" sz="3200" dirty="0" smtClean="0"/>
              <a:t>は同じ円周上にある。</a:t>
            </a:r>
            <a:endParaRPr lang="ja-JP" altLang="en-US" sz="3200" dirty="0"/>
          </a:p>
        </p:txBody>
      </p:sp>
      <p:sp>
        <p:nvSpPr>
          <p:cNvPr id="27" name="円/楕円 26"/>
          <p:cNvSpPr/>
          <p:nvPr/>
        </p:nvSpPr>
        <p:spPr>
          <a:xfrm>
            <a:off x="5707679" y="4037256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839792" y="1623012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H="1" flipV="1">
            <a:off x="12026" y="5481019"/>
            <a:ext cx="6204251" cy="2060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5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2" grpId="0"/>
      <p:bldP spid="13" grpId="0"/>
      <p:bldP spid="14" grpId="0"/>
      <p:bldP spid="6" grpId="0" animBg="1"/>
      <p:bldP spid="19" grpId="0"/>
      <p:bldP spid="25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216742" y="1052738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839800" y="1336433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4597" y="5581637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852" y="5449590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13391" y="763893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845076" y="3893412"/>
            <a:ext cx="5134708" cy="1744394"/>
          </a:xfrm>
          <a:custGeom>
            <a:avLst/>
            <a:gdLst>
              <a:gd name="connsiteX0" fmla="*/ 0 w 5134708"/>
              <a:gd name="connsiteY0" fmla="*/ 1603717 h 1744394"/>
              <a:gd name="connsiteX1" fmla="*/ 5134708 w 5134708"/>
              <a:gd name="connsiteY1" fmla="*/ 0 h 1744394"/>
              <a:gd name="connsiteX2" fmla="*/ 4389120 w 51347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708" h="1744394">
                <a:moveTo>
                  <a:pt x="0" y="1603717"/>
                </a:moveTo>
                <a:lnTo>
                  <a:pt x="5134708" y="0"/>
                </a:lnTo>
                <a:lnTo>
                  <a:pt x="4389120" y="174439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80471" y="3465876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cxnSp>
        <p:nvCxnSpPr>
          <p:cNvPr id="21" name="直線コネクタ 20"/>
          <p:cNvCxnSpPr>
            <a:endCxn id="6" idx="0"/>
          </p:cNvCxnSpPr>
          <p:nvPr/>
        </p:nvCxnSpPr>
        <p:spPr>
          <a:xfrm flipH="1" flipV="1">
            <a:off x="845076" y="5497129"/>
            <a:ext cx="4369776" cy="144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6" idx="1"/>
            <a:endCxn id="8" idx="1"/>
          </p:cNvCxnSpPr>
          <p:nvPr/>
        </p:nvCxnSpPr>
        <p:spPr>
          <a:xfrm flipH="1" flipV="1">
            <a:off x="1838606" y="1336433"/>
            <a:ext cx="4141178" cy="25569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899869" y="3511048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51°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58462" y="5075869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51°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73568" y="4963856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Cambria Math" panose="02040503050406030204" pitchFamily="18" charset="0"/>
              </a:rPr>
              <a:t>ｘ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12932" y="4783481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62°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06739" y="1484784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Cambria Math" panose="02040503050406030204" pitchFamily="18" charset="0"/>
              </a:rPr>
              <a:t>ｙ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49173" y="3932236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45°</a:t>
            </a:r>
            <a:endParaRPr kumimoji="1" lang="ja-JP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925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∠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、∠</a:t>
            </a:r>
            <a:r>
              <a:rPr kumimoji="1" lang="ja-JP" altLang="en-US" dirty="0" err="1" smtClean="0"/>
              <a:t>ｙ</a:t>
            </a:r>
            <a:r>
              <a:rPr kumimoji="1" lang="ja-JP" altLang="en-US" dirty="0" smtClean="0"/>
              <a:t>の角度を求めよう。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61652" y="5204741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62°</a:t>
            </a:r>
            <a:endParaRPr kumimoji="1" lang="ja-JP" altLang="en-US" sz="32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671865" y="1968591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45°</a:t>
            </a:r>
            <a:endParaRPr kumimoji="1" lang="ja-JP" altLang="en-US" sz="32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59676" y="2030147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22°</a:t>
            </a:r>
            <a:endParaRPr kumimoji="1" lang="ja-JP" altLang="en-US" sz="32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88091" y="5082077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22°</a:t>
            </a:r>
            <a:endParaRPr kumimoji="1" lang="ja-JP" altLang="en-US" sz="32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円周角の定理の逆</a:t>
            </a:r>
            <a:endParaRPr kumimoji="1" lang="ja-JP" altLang="en-US" dirty="0"/>
          </a:p>
        </p:txBody>
      </p:sp>
      <p:sp>
        <p:nvSpPr>
          <p:cNvPr id="3" name="直角三角形 2"/>
          <p:cNvSpPr/>
          <p:nvPr/>
        </p:nvSpPr>
        <p:spPr>
          <a:xfrm rot="9396835">
            <a:off x="667491" y="2830787"/>
            <a:ext cx="4876072" cy="213696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 rot="20104185">
            <a:off x="4778398" y="1982905"/>
            <a:ext cx="195087" cy="194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7938" y="3574766"/>
            <a:ext cx="47160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49496" y="3574766"/>
            <a:ext cx="46679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83951" y="1499659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3095756" y="38665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01161" y="3866543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43666" y="1247208"/>
            <a:ext cx="5323723" cy="5141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980827" y="1247208"/>
            <a:ext cx="3040226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∠</a:t>
            </a:r>
            <a:r>
              <a:rPr lang="en-US" altLang="ja-JP" sz="3200" dirty="0" smtClean="0"/>
              <a:t>APB=90°</a:t>
            </a:r>
            <a:r>
              <a:rPr lang="ja-JP" altLang="en-US" sz="3200" dirty="0" smtClean="0"/>
              <a:t>のとき、点</a:t>
            </a:r>
            <a:r>
              <a:rPr lang="en-US" altLang="ja-JP" sz="3200" dirty="0" smtClean="0"/>
              <a:t>P</a:t>
            </a:r>
            <a:r>
              <a:rPr lang="ja-JP" altLang="en-US" sz="3200" dirty="0" smtClean="0"/>
              <a:t>は</a:t>
            </a:r>
            <a:r>
              <a:rPr lang="en-US" altLang="ja-JP" sz="3200" dirty="0" smtClean="0"/>
              <a:t>AB</a:t>
            </a:r>
            <a:r>
              <a:rPr lang="ja-JP" altLang="en-US" sz="3200" dirty="0" smtClean="0"/>
              <a:t>を直径とする円周上にある。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717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354" y="321937"/>
            <a:ext cx="8640959" cy="59750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円に内接する四角形の対角が</a:t>
            </a:r>
            <a:r>
              <a:rPr kumimoji="1" lang="en-US" altLang="ja-JP" sz="3200" dirty="0" smtClean="0"/>
              <a:t>180°</a:t>
            </a:r>
            <a:r>
              <a:rPr kumimoji="1" lang="ja-JP" altLang="en-US" sz="3200" dirty="0" smtClean="0"/>
              <a:t>になることを証明しよう。</a:t>
            </a:r>
            <a:endParaRPr kumimoji="1" lang="ja-JP" altLang="en-US" sz="3200" dirty="0"/>
          </a:p>
        </p:txBody>
      </p:sp>
      <p:sp>
        <p:nvSpPr>
          <p:cNvPr id="3" name="円/楕円 2"/>
          <p:cNvSpPr/>
          <p:nvPr/>
        </p:nvSpPr>
        <p:spPr>
          <a:xfrm>
            <a:off x="539552" y="1075599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円/楕円 4"/>
          <p:cNvSpPr/>
          <p:nvPr/>
        </p:nvSpPr>
        <p:spPr>
          <a:xfrm flipH="1" flipV="1">
            <a:off x="3397012" y="37890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7126" y="376597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5156" y="515719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354" y="257454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682388" y="1146412"/>
            <a:ext cx="5199797" cy="4148919"/>
          </a:xfrm>
          <a:custGeom>
            <a:avLst/>
            <a:gdLst>
              <a:gd name="connsiteX0" fmla="*/ 0 w 5199797"/>
              <a:gd name="connsiteY0" fmla="*/ 1842448 h 4148919"/>
              <a:gd name="connsiteX1" fmla="*/ 3370997 w 5199797"/>
              <a:gd name="connsiteY1" fmla="*/ 0 h 4148919"/>
              <a:gd name="connsiteX2" fmla="*/ 5199797 w 5199797"/>
              <a:gd name="connsiteY2" fmla="*/ 4121624 h 4148919"/>
              <a:gd name="connsiteX3" fmla="*/ 313899 w 5199797"/>
              <a:gd name="connsiteY3" fmla="*/ 4148919 h 4148919"/>
              <a:gd name="connsiteX4" fmla="*/ 0 w 5199797"/>
              <a:gd name="connsiteY4" fmla="*/ 1842448 h 414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797" h="4148919">
                <a:moveTo>
                  <a:pt x="0" y="1842448"/>
                </a:moveTo>
                <a:lnTo>
                  <a:pt x="3370997" y="0"/>
                </a:lnTo>
                <a:lnTo>
                  <a:pt x="5199797" y="4121624"/>
                </a:lnTo>
                <a:lnTo>
                  <a:pt x="313899" y="4148919"/>
                </a:lnTo>
                <a:lnTo>
                  <a:pt x="0" y="184244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85657" y="498642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95936" y="62068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https://encrypted-tbn0.gstatic.com/images?q=tbn:ANd9GcTKwuvOlPvpS4DeH83ifKGe9CwaEL3FhJQ-7nL5Be6K56FP_IU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54" b="20852"/>
          <a:stretch/>
        </p:blipFill>
        <p:spPr bwMode="auto">
          <a:xfrm>
            <a:off x="-8967" y="764704"/>
            <a:ext cx="9219994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53052" y="1988840"/>
            <a:ext cx="7579832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　　宝のありか</a:t>
            </a:r>
            <a:endParaRPr kumimoji="1" lang="en-US" altLang="ja-JP" sz="3200" dirty="0" smtClean="0">
              <a:ea typeface="ＤＦ平成明朝体W7" panose="02010609000101010101" pitchFamily="1" charset="-128"/>
            </a:endParaRPr>
          </a:p>
          <a:p>
            <a:r>
              <a:rPr kumimoji="1" lang="ja-JP" altLang="en-US" sz="3200" dirty="0" err="1" smtClean="0">
                <a:ea typeface="ＤＦ平成明朝体W7" panose="02010609000101010101" pitchFamily="1" charset="-128"/>
              </a:rPr>
              <a:t>つちのこ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森から山に向かってまっすぐ歩く。しばらく歩くと真横はるか遠くに湖が見える場所がある。ここから直角に曲がり、湖に向かって歩く。しばらく歩くと、山とその場所とつちのこ森をつなぐ角度が</a:t>
            </a:r>
            <a:r>
              <a:rPr kumimoji="1" lang="en-US" altLang="ja-JP" sz="3200" dirty="0" smtClean="0">
                <a:ea typeface="ＤＦ平成明朝体W7" panose="02010609000101010101" pitchFamily="1" charset="-128"/>
              </a:rPr>
              <a:t>45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度になる場所がある。宝はここにある。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230" y="332656"/>
            <a:ext cx="8229600" cy="562074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宝物を探せ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935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71053" y="639271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97141" y="1810957"/>
            <a:ext cx="5950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Ｂ町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5806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Ａ町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276222" y="907628"/>
            <a:ext cx="3680771" cy="362493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20" name="直線コネクタ 19"/>
          <p:cNvCxnSpPr>
            <a:stCxn id="7" idx="4"/>
          </p:cNvCxnSpPr>
          <p:nvPr/>
        </p:nvCxnSpPr>
        <p:spPr>
          <a:xfrm flipH="1" flipV="1">
            <a:off x="5179299" y="-315416"/>
            <a:ext cx="1675919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5" idx="6"/>
          </p:cNvCxnSpPr>
          <p:nvPr/>
        </p:nvCxnSpPr>
        <p:spPr>
          <a:xfrm flipH="1">
            <a:off x="2123728" y="548680"/>
            <a:ext cx="5937147" cy="2903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2339752" y="1075715"/>
            <a:ext cx="3479244" cy="1743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3312510" y="2331384"/>
            <a:ext cx="3542708" cy="9764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円弧 2060"/>
          <p:cNvSpPr/>
          <p:nvPr/>
        </p:nvSpPr>
        <p:spPr>
          <a:xfrm rot="1171202">
            <a:off x="2149478" y="271936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20934781">
            <a:off x="4362992" y="490217"/>
            <a:ext cx="4234976" cy="4228578"/>
          </a:xfrm>
          <a:prstGeom prst="arc">
            <a:avLst>
              <a:gd name="adj1" fmla="val 17724352"/>
              <a:gd name="adj2" fmla="val 196715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3812022">
            <a:off x="3346704" y="-1551210"/>
            <a:ext cx="4234976" cy="4228578"/>
          </a:xfrm>
          <a:prstGeom prst="arc">
            <a:avLst>
              <a:gd name="adj1" fmla="val 17724352"/>
              <a:gd name="adj2" fmla="val 190716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円弧 2061"/>
          <p:cNvSpPr/>
          <p:nvPr/>
        </p:nvSpPr>
        <p:spPr>
          <a:xfrm rot="14546744">
            <a:off x="5338936" y="640510"/>
            <a:ext cx="914400" cy="914400"/>
          </a:xfrm>
          <a:prstGeom prst="arc">
            <a:avLst>
              <a:gd name="adj1" fmla="val 9629690"/>
              <a:gd name="adj2" fmla="val 15516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14546744">
            <a:off x="4388334" y="1257347"/>
            <a:ext cx="914400" cy="914400"/>
          </a:xfrm>
          <a:prstGeom prst="arc">
            <a:avLst>
              <a:gd name="adj1" fmla="val 14975405"/>
              <a:gd name="adj2" fmla="val 198113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12076971">
            <a:off x="4174176" y="958708"/>
            <a:ext cx="914400" cy="914400"/>
          </a:xfrm>
          <a:prstGeom prst="arc">
            <a:avLst>
              <a:gd name="adj1" fmla="val 14975405"/>
              <a:gd name="adj2" fmla="val 198113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4546744">
            <a:off x="3112767" y="1987154"/>
            <a:ext cx="934374" cy="526923"/>
          </a:xfrm>
          <a:prstGeom prst="arc">
            <a:avLst>
              <a:gd name="adj1" fmla="val 14301562"/>
              <a:gd name="adj2" fmla="val 188554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3850687">
            <a:off x="1094650" y="319275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弧 59"/>
          <p:cNvSpPr/>
          <p:nvPr/>
        </p:nvSpPr>
        <p:spPr>
          <a:xfrm rot="14269623">
            <a:off x="4885657" y="1267728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 flipV="1">
            <a:off x="4783882" y="1695424"/>
            <a:ext cx="616837" cy="25202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716016" y="1487448"/>
            <a:ext cx="72008" cy="23582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6085699" y="1947329"/>
            <a:ext cx="238874" cy="6472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76" name="Picture 7" descr="C:\Users\teacher\AppData\Local\Microsoft\Windows\Temporary Internet Files\Content.IE5\P3FATBQR\MC9003361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24" y="2608039"/>
            <a:ext cx="449395" cy="42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6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61" grpId="0" animBg="1"/>
      <p:bldP spid="48" grpId="0" animBg="1"/>
      <p:bldP spid="49" grpId="0" animBg="1"/>
      <p:bldP spid="2062" grpId="0" animBg="1"/>
      <p:bldP spid="53" grpId="0" animBg="1"/>
      <p:bldP spid="54" grpId="0" animBg="1"/>
      <p:bldP spid="58" grpId="0" animBg="1"/>
      <p:bldP spid="59" grpId="0" animBg="1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円弧 21"/>
          <p:cNvSpPr/>
          <p:nvPr/>
        </p:nvSpPr>
        <p:spPr>
          <a:xfrm rot="7643025">
            <a:off x="1333820" y="863346"/>
            <a:ext cx="1022562" cy="1009002"/>
          </a:xfrm>
          <a:prstGeom prst="arc">
            <a:avLst>
              <a:gd name="adj1" fmla="val 16925758"/>
              <a:gd name="adj2" fmla="val 20205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9970458">
            <a:off x="4847701" y="1618287"/>
            <a:ext cx="1022562" cy="1009002"/>
          </a:xfrm>
          <a:prstGeom prst="arc">
            <a:avLst>
              <a:gd name="adj1" fmla="val 17174844"/>
              <a:gd name="adj2" fmla="val 20205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1213007">
            <a:off x="5450715" y="3388910"/>
            <a:ext cx="1022562" cy="1009002"/>
          </a:xfrm>
          <a:prstGeom prst="arc">
            <a:avLst>
              <a:gd name="adj1" fmla="val 17174844"/>
              <a:gd name="adj2" fmla="val 2016015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同じ弧に対する円周角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16742" y="1052738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839800" y="1336433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0800000">
            <a:off x="216742" y="1052736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074202" y="37661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28782" y="3737156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4597" y="558163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852" y="544959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13391" y="763893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831009" y="3794938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9372" y="440498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中心角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8875" y="234888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円周角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845076" y="2092747"/>
            <a:ext cx="4529797" cy="3545059"/>
          </a:xfrm>
          <a:custGeom>
            <a:avLst/>
            <a:gdLst>
              <a:gd name="connsiteX0" fmla="*/ 0 w 4529797"/>
              <a:gd name="connsiteY0" fmla="*/ 3404382 h 3545059"/>
              <a:gd name="connsiteX1" fmla="*/ 4529797 w 4529797"/>
              <a:gd name="connsiteY1" fmla="*/ 0 h 3545059"/>
              <a:gd name="connsiteX2" fmla="*/ 4360985 w 4529797"/>
              <a:gd name="connsiteY2" fmla="*/ 3545059 h 354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9797" h="3545059">
                <a:moveTo>
                  <a:pt x="0" y="3404382"/>
                </a:moveTo>
                <a:lnTo>
                  <a:pt x="4529797" y="0"/>
                </a:lnTo>
                <a:lnTo>
                  <a:pt x="4360985" y="354505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80513" y="1541673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845076" y="3893412"/>
            <a:ext cx="5134708" cy="1744394"/>
          </a:xfrm>
          <a:custGeom>
            <a:avLst/>
            <a:gdLst>
              <a:gd name="connsiteX0" fmla="*/ 0 w 5134708"/>
              <a:gd name="connsiteY0" fmla="*/ 1603717 h 1744394"/>
              <a:gd name="connsiteX1" fmla="*/ 5134708 w 5134708"/>
              <a:gd name="connsiteY1" fmla="*/ 0 h 1744394"/>
              <a:gd name="connsiteX2" fmla="*/ 4389120 w 51347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708" h="1744394">
                <a:moveTo>
                  <a:pt x="0" y="1603717"/>
                </a:moveTo>
                <a:lnTo>
                  <a:pt x="5134708" y="0"/>
                </a:lnTo>
                <a:lnTo>
                  <a:pt x="4389120" y="174439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80471" y="3465876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799383" y="13221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63678" y="82927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</a:rPr>
              <a:t>弧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</a:rPr>
              <a:t>に対する円周角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032368" y="1745427"/>
            <a:ext cx="3040226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/>
              <a:t>同じ弧に対する円周角の大きさは等しい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063102" y="4112207"/>
            <a:ext cx="3040226" cy="20621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一つの弧</a:t>
            </a:r>
            <a:r>
              <a:rPr lang="ja-JP" altLang="en-US" sz="3200" dirty="0"/>
              <a:t>に対する円周角の大きさ</a:t>
            </a:r>
            <a:r>
              <a:rPr lang="ja-JP" altLang="en-US" sz="3200" dirty="0" smtClean="0"/>
              <a:t>は中心角の半分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218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8" grpId="0" animBg="1"/>
      <p:bldP spid="9" grpId="0" animBg="1"/>
      <p:bldP spid="12" grpId="0"/>
      <p:bldP spid="13" grpId="0"/>
      <p:bldP spid="14" grpId="0"/>
      <p:bldP spid="3" grpId="0" animBg="1"/>
      <p:bldP spid="15" grpId="0"/>
      <p:bldP spid="17" grpId="0"/>
      <p:bldP spid="5" grpId="0" animBg="1"/>
      <p:bldP spid="18" grpId="0"/>
      <p:bldP spid="6" grpId="0" animBg="1"/>
      <p:bldP spid="19" grpId="0"/>
      <p:bldP spid="20" grpId="0" animBg="1"/>
      <p:bldP spid="21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84976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証明してみよう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78435" y="1196754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401493" y="1480449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0800000">
            <a:off x="778435" y="1196752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635895" y="39101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475" y="3881172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6290" y="572565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35545" y="559360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5084" y="907909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1392702" y="3938954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361076" y="1449034"/>
            <a:ext cx="45719" cy="6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20" idx="1"/>
          </p:cNvCxnSpPr>
          <p:nvPr/>
        </p:nvCxnSpPr>
        <p:spPr>
          <a:xfrm>
            <a:off x="2367771" y="1458235"/>
            <a:ext cx="2564269" cy="491374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699792" y="4516331"/>
            <a:ext cx="144016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333473" y="4516331"/>
            <a:ext cx="166520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207020" y="3140968"/>
            <a:ext cx="166520" cy="10440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2843808" y="2204864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189101" y="4498425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4067944" y="4603102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935756" y="4868543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383549" y="1844824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1546570" y="5229200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3635895" y="4458182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3252383" y="4361853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84976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証明してみよう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78435" y="1196754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401493" y="1480449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0800000">
            <a:off x="778435" y="1196752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635895" y="39101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475" y="3881172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6290" y="572565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35545" y="559360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5084" y="907909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1392702" y="3938954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361076" y="1449034"/>
            <a:ext cx="45719" cy="6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20" idx="1"/>
            <a:endCxn id="3" idx="1"/>
          </p:cNvCxnSpPr>
          <p:nvPr/>
        </p:nvCxnSpPr>
        <p:spPr>
          <a:xfrm>
            <a:off x="2367771" y="1458235"/>
            <a:ext cx="1289829" cy="24807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699792" y="4516331"/>
            <a:ext cx="144016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333473" y="4516331"/>
            <a:ext cx="166520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207020" y="3140968"/>
            <a:ext cx="166520" cy="10440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2843808" y="2204864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3881315" y="4309878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3730655" y="4477949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935756" y="4868543"/>
            <a:ext cx="121157" cy="122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383549" y="1844824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1546570" y="5229200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3459071" y="4445530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3290280" y="4281603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3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AP</a:t>
            </a:r>
            <a:r>
              <a:rPr kumimoji="1" lang="ja-JP" altLang="en-US" dirty="0" smtClean="0"/>
              <a:t>が円の中心を通る場合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78435" y="1196754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円弧 8"/>
          <p:cNvSpPr/>
          <p:nvPr/>
        </p:nvSpPr>
        <p:spPr>
          <a:xfrm rot="10800000">
            <a:off x="778435" y="1196752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635895" y="39101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475" y="3881172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6290" y="572565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35545" y="559360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1392702" y="3938954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406769" y="2236763"/>
            <a:ext cx="4529797" cy="3545059"/>
          </a:xfrm>
          <a:custGeom>
            <a:avLst/>
            <a:gdLst>
              <a:gd name="connsiteX0" fmla="*/ 0 w 4529797"/>
              <a:gd name="connsiteY0" fmla="*/ 3404382 h 3545059"/>
              <a:gd name="connsiteX1" fmla="*/ 4529797 w 4529797"/>
              <a:gd name="connsiteY1" fmla="*/ 0 h 3545059"/>
              <a:gd name="connsiteX2" fmla="*/ 4360985 w 4529797"/>
              <a:gd name="connsiteY2" fmla="*/ 3545059 h 354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9797" h="3545059">
                <a:moveTo>
                  <a:pt x="0" y="3404382"/>
                </a:moveTo>
                <a:lnTo>
                  <a:pt x="4529797" y="0"/>
                </a:lnTo>
                <a:lnTo>
                  <a:pt x="4360985" y="354505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2206" y="1685689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2699792" y="4516331"/>
            <a:ext cx="144016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4333473" y="4516331"/>
            <a:ext cx="166520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499993" y="3121163"/>
            <a:ext cx="216023" cy="23582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5748530" y="2564904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575711" y="5410138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3450617" y="4405191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820736" y="4394019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円弧 37"/>
          <p:cNvSpPr/>
          <p:nvPr/>
        </p:nvSpPr>
        <p:spPr>
          <a:xfrm rot="7076858">
            <a:off x="3124614" y="3408733"/>
            <a:ext cx="1022562" cy="1009002"/>
          </a:xfrm>
          <a:prstGeom prst="arc">
            <a:avLst>
              <a:gd name="adj1" fmla="val 16894886"/>
              <a:gd name="adj2" fmla="val 380925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AP</a:t>
            </a:r>
            <a:r>
              <a:rPr kumimoji="1" lang="ja-JP" altLang="en-US" dirty="0" smtClean="0"/>
              <a:t>が中心角の半径に交わっている場合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78435" y="1196754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円弧 8"/>
          <p:cNvSpPr/>
          <p:nvPr/>
        </p:nvSpPr>
        <p:spPr>
          <a:xfrm rot="10800000">
            <a:off x="778435" y="1196752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635895" y="39101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90475" y="3881172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8" name="円弧 27"/>
          <p:cNvSpPr/>
          <p:nvPr/>
        </p:nvSpPr>
        <p:spPr>
          <a:xfrm rot="17738164">
            <a:off x="5275059" y="5283771"/>
            <a:ext cx="1022562" cy="1009002"/>
          </a:xfrm>
          <a:prstGeom prst="arc">
            <a:avLst>
              <a:gd name="adj1" fmla="val 17174844"/>
              <a:gd name="adj2" fmla="val 214110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36290" y="572565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35545" y="559360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7" name="円弧 26"/>
          <p:cNvSpPr/>
          <p:nvPr/>
        </p:nvSpPr>
        <p:spPr>
          <a:xfrm rot="11383714">
            <a:off x="6030882" y="3532927"/>
            <a:ext cx="1022562" cy="1009002"/>
          </a:xfrm>
          <a:prstGeom prst="arc">
            <a:avLst>
              <a:gd name="adj1" fmla="val 16945622"/>
              <a:gd name="adj2" fmla="val 2115340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1392702" y="3938954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406769" y="4037428"/>
            <a:ext cx="5134708" cy="1744394"/>
          </a:xfrm>
          <a:custGeom>
            <a:avLst/>
            <a:gdLst>
              <a:gd name="connsiteX0" fmla="*/ 0 w 5134708"/>
              <a:gd name="connsiteY0" fmla="*/ 1603717 h 1744394"/>
              <a:gd name="connsiteX1" fmla="*/ 5134708 w 5134708"/>
              <a:gd name="connsiteY1" fmla="*/ 0 h 1744394"/>
              <a:gd name="connsiteX2" fmla="*/ 4389120 w 51347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708" h="1744394">
                <a:moveTo>
                  <a:pt x="0" y="1603717"/>
                </a:moveTo>
                <a:lnTo>
                  <a:pt x="5134708" y="0"/>
                </a:lnTo>
                <a:lnTo>
                  <a:pt x="4389120" y="174439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42164" y="3609892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H="1" flipV="1">
            <a:off x="778435" y="3789040"/>
            <a:ext cx="5763729" cy="2483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2051720" y="5229200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5768258" y="4046717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>
            <a:off x="2699792" y="4516331"/>
            <a:ext cx="144016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333473" y="4516331"/>
            <a:ext cx="166520" cy="20881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667614" y="3789040"/>
            <a:ext cx="0" cy="23582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3092074" y="4082025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059832" y="3915686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8" grpId="0" animBg="1"/>
      <p:bldP spid="27" grpId="0" animBg="1"/>
      <p:bldP spid="25" grpId="0" animBg="1"/>
      <p:bldP spid="26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5736" y="123259"/>
            <a:ext cx="4959146" cy="64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円周角の定理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16742" y="1052738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839800" y="1336433"/>
            <a:ext cx="4375052" cy="4304714"/>
          </a:xfrm>
          <a:custGeom>
            <a:avLst/>
            <a:gdLst>
              <a:gd name="connsiteX0" fmla="*/ 0 w 4375052"/>
              <a:gd name="connsiteY0" fmla="*/ 4149969 h 4304714"/>
              <a:gd name="connsiteX1" fmla="*/ 998806 w 4375052"/>
              <a:gd name="connsiteY1" fmla="*/ 0 h 4304714"/>
              <a:gd name="connsiteX2" fmla="*/ 4375052 w 4375052"/>
              <a:gd name="connsiteY2" fmla="*/ 4304714 h 430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4304714">
                <a:moveTo>
                  <a:pt x="0" y="4149969"/>
                </a:moveTo>
                <a:lnTo>
                  <a:pt x="998806" y="0"/>
                </a:lnTo>
                <a:lnTo>
                  <a:pt x="4375052" y="430471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0800000">
            <a:off x="216742" y="1052736"/>
            <a:ext cx="5760640" cy="5472607"/>
          </a:xfrm>
          <a:prstGeom prst="arc">
            <a:avLst>
              <a:gd name="adj1" fmla="val 13297493"/>
              <a:gd name="adj2" fmla="val 193617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074202" y="37661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3822" y="3452081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4597" y="558163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3852" y="544959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13391" y="763893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831009" y="3794938"/>
            <a:ext cx="4375052" cy="1842868"/>
          </a:xfrm>
          <a:custGeom>
            <a:avLst/>
            <a:gdLst>
              <a:gd name="connsiteX0" fmla="*/ 0 w 4375052"/>
              <a:gd name="connsiteY0" fmla="*/ 1716258 h 1842868"/>
              <a:gd name="connsiteX1" fmla="*/ 2264898 w 4375052"/>
              <a:gd name="connsiteY1" fmla="*/ 0 h 1842868"/>
              <a:gd name="connsiteX2" fmla="*/ 4375052 w 4375052"/>
              <a:gd name="connsiteY2" fmla="*/ 1842868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5052" h="1842868">
                <a:moveTo>
                  <a:pt x="0" y="1716258"/>
                </a:moveTo>
                <a:lnTo>
                  <a:pt x="2264898" y="0"/>
                </a:lnTo>
                <a:lnTo>
                  <a:pt x="4375052" y="18428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845076" y="3893412"/>
            <a:ext cx="5134708" cy="1744394"/>
          </a:xfrm>
          <a:custGeom>
            <a:avLst/>
            <a:gdLst>
              <a:gd name="connsiteX0" fmla="*/ 0 w 5134708"/>
              <a:gd name="connsiteY0" fmla="*/ 1603717 h 1744394"/>
              <a:gd name="connsiteX1" fmla="*/ 5134708 w 5134708"/>
              <a:gd name="connsiteY1" fmla="*/ 0 h 1744394"/>
              <a:gd name="connsiteX2" fmla="*/ 4389120 w 5134708"/>
              <a:gd name="connsiteY2" fmla="*/ 1744394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708" h="1744394">
                <a:moveTo>
                  <a:pt x="0" y="1603717"/>
                </a:moveTo>
                <a:lnTo>
                  <a:pt x="5134708" y="0"/>
                </a:lnTo>
                <a:lnTo>
                  <a:pt x="4389120" y="1744394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80471" y="3465876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799383" y="132212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953069" y="1087058"/>
            <a:ext cx="304022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/>
              <a:t>同じ弧に対する円周角の大きさは等しい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980471" y="4165865"/>
            <a:ext cx="3040226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一つの弧</a:t>
            </a:r>
            <a:r>
              <a:rPr lang="ja-JP" altLang="en-US" sz="3200" dirty="0"/>
              <a:t>に対する円周角の大きさ</a:t>
            </a:r>
            <a:r>
              <a:rPr lang="ja-JP" altLang="en-US" sz="3200" dirty="0" smtClean="0"/>
              <a:t>は中心角の半分</a:t>
            </a:r>
            <a:endParaRPr lang="ja-JP" altLang="en-US" sz="3200" dirty="0"/>
          </a:p>
        </p:txBody>
      </p:sp>
      <p:sp>
        <p:nvSpPr>
          <p:cNvPr id="27" name="円/楕円 26"/>
          <p:cNvSpPr/>
          <p:nvPr/>
        </p:nvSpPr>
        <p:spPr>
          <a:xfrm>
            <a:off x="5707679" y="4037256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1839792" y="1623012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119921" y="3965008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913048" y="3976100"/>
            <a:ext cx="121157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　次の角の大きさを求めなさい。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7504" y="1575073"/>
            <a:ext cx="2857461" cy="278818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156176" y="1488194"/>
            <a:ext cx="2857461" cy="278818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131840" y="1547724"/>
            <a:ext cx="2857461" cy="278818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7562046" y="289609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513374" y="294181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537710" y="294181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26882" y="2464317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74077" y="2464316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75553" y="241859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559558" y="1610436"/>
            <a:ext cx="1951630" cy="2402006"/>
          </a:xfrm>
          <a:custGeom>
            <a:avLst/>
            <a:gdLst>
              <a:gd name="connsiteX0" fmla="*/ 0 w 1951630"/>
              <a:gd name="connsiteY0" fmla="*/ 2374710 h 2402006"/>
              <a:gd name="connsiteX1" fmla="*/ 668741 w 1951630"/>
              <a:gd name="connsiteY1" fmla="*/ 0 h 2402006"/>
              <a:gd name="connsiteX2" fmla="*/ 1951630 w 1951630"/>
              <a:gd name="connsiteY2" fmla="*/ 2402006 h 2402006"/>
              <a:gd name="connsiteX3" fmla="*/ 968991 w 1951630"/>
              <a:gd name="connsiteY3" fmla="*/ 1351128 h 2402006"/>
              <a:gd name="connsiteX4" fmla="*/ 0 w 1951630"/>
              <a:gd name="connsiteY4" fmla="*/ 2374710 h 240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630" h="2402006">
                <a:moveTo>
                  <a:pt x="0" y="2374710"/>
                </a:moveTo>
                <a:lnTo>
                  <a:pt x="668741" y="0"/>
                </a:lnTo>
                <a:lnTo>
                  <a:pt x="1951630" y="2402006"/>
                </a:lnTo>
                <a:lnTo>
                  <a:pt x="968991" y="1351128"/>
                </a:lnTo>
                <a:lnTo>
                  <a:pt x="0" y="237471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425588" y="2838734"/>
            <a:ext cx="2565779" cy="968991"/>
          </a:xfrm>
          <a:custGeom>
            <a:avLst/>
            <a:gdLst>
              <a:gd name="connsiteX0" fmla="*/ 0 w 2565779"/>
              <a:gd name="connsiteY0" fmla="*/ 968991 h 968991"/>
              <a:gd name="connsiteX1" fmla="*/ 1132764 w 2565779"/>
              <a:gd name="connsiteY1" fmla="*/ 136478 h 968991"/>
              <a:gd name="connsiteX2" fmla="*/ 2265528 w 2565779"/>
              <a:gd name="connsiteY2" fmla="*/ 968991 h 968991"/>
              <a:gd name="connsiteX3" fmla="*/ 2565779 w 2565779"/>
              <a:gd name="connsiteY3" fmla="*/ 0 h 968991"/>
              <a:gd name="connsiteX4" fmla="*/ 0 w 2565779"/>
              <a:gd name="connsiteY4" fmla="*/ 968991 h 96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779" h="968991">
                <a:moveTo>
                  <a:pt x="0" y="968991"/>
                </a:moveTo>
                <a:lnTo>
                  <a:pt x="1132764" y="136478"/>
                </a:lnTo>
                <a:lnTo>
                  <a:pt x="2265528" y="968991"/>
                </a:lnTo>
                <a:lnTo>
                  <a:pt x="2565779" y="0"/>
                </a:lnTo>
                <a:lnTo>
                  <a:pt x="0" y="96899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6400800" y="2088107"/>
            <a:ext cx="2552131" cy="1978926"/>
          </a:xfrm>
          <a:custGeom>
            <a:avLst/>
            <a:gdLst>
              <a:gd name="connsiteX0" fmla="*/ 0 w 2552131"/>
              <a:gd name="connsiteY0" fmla="*/ 0 h 1978926"/>
              <a:gd name="connsiteX1" fmla="*/ 2552131 w 2552131"/>
              <a:gd name="connsiteY1" fmla="*/ 382138 h 1978926"/>
              <a:gd name="connsiteX2" fmla="*/ 68239 w 2552131"/>
              <a:gd name="connsiteY2" fmla="*/ 1678675 h 1978926"/>
              <a:gd name="connsiteX3" fmla="*/ 1937982 w 2552131"/>
              <a:gd name="connsiteY3" fmla="*/ 1978926 h 1978926"/>
              <a:gd name="connsiteX4" fmla="*/ 0 w 2552131"/>
              <a:gd name="connsiteY4" fmla="*/ 0 h 197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131" h="1978926">
                <a:moveTo>
                  <a:pt x="0" y="0"/>
                </a:moveTo>
                <a:lnTo>
                  <a:pt x="2552131" y="382138"/>
                </a:lnTo>
                <a:lnTo>
                  <a:pt x="68239" y="1678675"/>
                </a:lnTo>
                <a:lnTo>
                  <a:pt x="1937982" y="197892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39133" y="3092396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76°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76865" y="357689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ｗ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42516" y="3485594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40°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72400" y="2349687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35°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02394" y="19924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ｚ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96858" y="281898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ｙ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17750" y="298753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110°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28332" y="172011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Cambria Math" panose="02040503050406030204" pitchFamily="18" charset="0"/>
              </a:rPr>
              <a:t>ｘ</a:t>
            </a:r>
            <a:endParaRPr kumimoji="1" lang="ja-JP" altLang="en-US" sz="2400" dirty="0">
              <a:latin typeface="Cambria Math" panose="020405030504060302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7860" y="4653136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ｘ＝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38°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97343" y="4666031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ｙ＝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55°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44520" y="4642871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ｚ＝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40°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66054" y="5475306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ｗ＝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35°</a:t>
            </a:r>
            <a:endParaRPr kumimoji="1" lang="ja-JP" altLang="en-US" sz="36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1880" y="123259"/>
            <a:ext cx="6444496" cy="64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半円の弧に対する円周角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39552" y="1075599"/>
            <a:ext cx="5760640" cy="547260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円弧 8"/>
          <p:cNvSpPr/>
          <p:nvPr/>
        </p:nvSpPr>
        <p:spPr>
          <a:xfrm rot="10800000">
            <a:off x="539552" y="1075597"/>
            <a:ext cx="5760640" cy="5472607"/>
          </a:xfrm>
          <a:prstGeom prst="arc">
            <a:avLst>
              <a:gd name="adj1" fmla="val 10815023"/>
              <a:gd name="adj2" fmla="val 261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flipH="1" flipV="1">
            <a:off x="3397012" y="378904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67126" y="376597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0192" y="376597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947" y="374118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3901" y="872140"/>
            <a:ext cx="44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kumimoji="1" lang="ja-JP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834690" y="15184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940152" y="1075597"/>
            <a:ext cx="3040226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半円の弧に対する円周角は直角</a:t>
            </a:r>
            <a:endParaRPr lang="ja-JP" altLang="en-US" sz="3200" dirty="0"/>
          </a:p>
        </p:txBody>
      </p:sp>
      <p:cxnSp>
        <p:nvCxnSpPr>
          <p:cNvPr id="21" name="直線コネクタ 20"/>
          <p:cNvCxnSpPr>
            <a:endCxn id="7" idx="2"/>
          </p:cNvCxnSpPr>
          <p:nvPr/>
        </p:nvCxnSpPr>
        <p:spPr>
          <a:xfrm flipH="1">
            <a:off x="539552" y="3811903"/>
            <a:ext cx="5763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リーフォーム 16"/>
          <p:cNvSpPr/>
          <p:nvPr/>
        </p:nvSpPr>
        <p:spPr>
          <a:xfrm>
            <a:off x="541174" y="1518471"/>
            <a:ext cx="5773003" cy="2298468"/>
          </a:xfrm>
          <a:custGeom>
            <a:avLst/>
            <a:gdLst>
              <a:gd name="connsiteX0" fmla="*/ 0 w 5773003"/>
              <a:gd name="connsiteY0" fmla="*/ 2279176 h 2292824"/>
              <a:gd name="connsiteX1" fmla="*/ 1323833 w 5773003"/>
              <a:gd name="connsiteY1" fmla="*/ 0 h 2292824"/>
              <a:gd name="connsiteX2" fmla="*/ 5773003 w 5773003"/>
              <a:gd name="connsiteY2" fmla="*/ 2292824 h 229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3003" h="2292824">
                <a:moveTo>
                  <a:pt x="0" y="2279176"/>
                </a:moveTo>
                <a:lnTo>
                  <a:pt x="1323833" y="0"/>
                </a:lnTo>
                <a:lnTo>
                  <a:pt x="5773003" y="229282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665027" y="1678675"/>
            <a:ext cx="518615" cy="341194"/>
          </a:xfrm>
          <a:custGeom>
            <a:avLst/>
            <a:gdLst>
              <a:gd name="connsiteX0" fmla="*/ 0 w 518615"/>
              <a:gd name="connsiteY0" fmla="*/ 163773 h 341194"/>
              <a:gd name="connsiteX1" fmla="*/ 327546 w 518615"/>
              <a:gd name="connsiteY1" fmla="*/ 341194 h 341194"/>
              <a:gd name="connsiteX2" fmla="*/ 518615 w 518615"/>
              <a:gd name="connsiteY2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8615" h="341194">
                <a:moveTo>
                  <a:pt x="0" y="163773"/>
                </a:moveTo>
                <a:lnTo>
                  <a:pt x="327546" y="341194"/>
                </a:lnTo>
                <a:lnTo>
                  <a:pt x="51861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9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/>
      <p:bldP spid="20" grpId="0" animBg="1"/>
      <p:bldP spid="25" grpId="0" animBg="1"/>
      <p:bldP spid="17" grpId="0" animBg="1"/>
      <p:bldP spid="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404</Words>
  <Application>Microsoft Office PowerPoint</Application>
  <PresentationFormat>画面に合わせる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６章　円の性質 円周角と中心角</vt:lpstr>
      <vt:lpstr>同じ弧に対する円周角</vt:lpstr>
      <vt:lpstr>証明してみよう</vt:lpstr>
      <vt:lpstr>証明してみよう</vt:lpstr>
      <vt:lpstr>APが円の中心を通る場合</vt:lpstr>
      <vt:lpstr>APが中心角の半径に交わっている場合</vt:lpstr>
      <vt:lpstr>円周角の定理</vt:lpstr>
      <vt:lpstr>問2　次の角の大きさを求めなさい。</vt:lpstr>
      <vt:lpstr>半円の弧に対する円周角</vt:lpstr>
      <vt:lpstr>∠A＝100°のとき、∠Cは何度でしょう。</vt:lpstr>
      <vt:lpstr>等しい弧に対する円周角</vt:lpstr>
      <vt:lpstr>円周角の定理の逆</vt:lpstr>
      <vt:lpstr>∠ｘ、∠ｙの角度を求めよう。</vt:lpstr>
      <vt:lpstr>円周角の定理の逆</vt:lpstr>
      <vt:lpstr>円に内接する四角形の対角が180°になることを証明しよう。</vt:lpstr>
      <vt:lpstr>宝物を探せ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６章　円の性質 円周角と中心角</dc:title>
  <dc:creator>teacher</dc:creator>
  <cp:lastModifiedBy>teacher</cp:lastModifiedBy>
  <cp:revision>48</cp:revision>
  <dcterms:created xsi:type="dcterms:W3CDTF">2013-12-09T02:47:08Z</dcterms:created>
  <dcterms:modified xsi:type="dcterms:W3CDTF">2013-12-17T09:03:42Z</dcterms:modified>
</cp:coreProperties>
</file>