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2A37099-D84F-45EA-9CBF-3B4F1CB129B8}">
          <p14:sldIdLst>
            <p14:sldId id="256"/>
            <p14:sldId id="257"/>
            <p14:sldId id="258"/>
            <p14:sldId id="260"/>
            <p14:sldId id="259"/>
            <p14:sldId id="262"/>
            <p14:sldId id="263"/>
            <p14:sldId id="264"/>
            <p14:sldId id="265"/>
            <p14:sldId id="26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ECE1-90E9-473F-BA99-E41C921CF172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FDA6-A998-4E66-B605-694829D4E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7FDA6-A998-4E66-B605-694829D4E86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480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7FDA6-A998-4E66-B605-694829D4E863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48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9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5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6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2C9-429C-4848-9228-45DA1AEC2514}" type="datetimeFigureOut">
              <a:rPr kumimoji="1" lang="ja-JP" altLang="en-US" smtClean="0"/>
              <a:t>2016/5/17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640"/>
            <a:ext cx="5112568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4293096"/>
            <a:ext cx="6552728" cy="2448272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本時の目標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r>
              <a:rPr lang="ja-JP" altLang="en-US" sz="4000" dirty="0">
                <a:solidFill>
                  <a:schemeClr val="tx1"/>
                </a:solidFill>
              </a:rPr>
              <a:t>根号と平方根</a:t>
            </a:r>
            <a:r>
              <a:rPr lang="ja-JP" altLang="en-US" sz="4000" dirty="0" smtClean="0">
                <a:solidFill>
                  <a:schemeClr val="tx1"/>
                </a:solidFill>
              </a:rPr>
              <a:t>の意味を理解し、平方根を根号を使って表すことができる。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pPr algn="l"/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8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板　書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1052736"/>
            <a:ext cx="9144000" cy="3312368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0037" y="112474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bg1"/>
                </a:solidFill>
              </a:rPr>
              <a:t>平方根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60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32" name="Picture 8" descr="方眼紙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4" t="17335" r="35653" b="34745"/>
          <a:stretch/>
        </p:blipFill>
        <p:spPr bwMode="auto">
          <a:xfrm>
            <a:off x="0" y="-2"/>
            <a:ext cx="9284677" cy="6825281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679735" y="1393540"/>
            <a:ext cx="648072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>
                <a:solidFill>
                  <a:schemeClr val="tx1"/>
                </a:solidFill>
              </a:rPr>
              <a:t>１</a:t>
            </a:r>
            <a:r>
              <a:rPr lang="en-US" altLang="ja-JP" sz="1200" baseline="30000" dirty="0" smtClean="0">
                <a:solidFill>
                  <a:schemeClr val="tx1"/>
                </a:solidFill>
              </a:rPr>
              <a:t>2</a:t>
            </a:r>
            <a:r>
              <a:rPr lang="ja-JP" altLang="en-US" sz="1200" dirty="0">
                <a:solidFill>
                  <a:schemeClr val="tx1"/>
                </a:solidFill>
              </a:rPr>
              <a:t>＝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１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79735" y="3732595"/>
            <a:ext cx="2602799" cy="26482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>
                <a:solidFill>
                  <a:schemeClr val="tx1"/>
                </a:solidFill>
              </a:rPr>
              <a:t>４</a:t>
            </a:r>
            <a:r>
              <a:rPr lang="en-US" altLang="ja-JP" sz="3600" baseline="30000" dirty="0" smtClean="0">
                <a:solidFill>
                  <a:schemeClr val="tx1"/>
                </a:solidFill>
              </a:rPr>
              <a:t>2</a:t>
            </a:r>
            <a:r>
              <a:rPr lang="ja-JP" altLang="en-US" sz="3600" dirty="0">
                <a:solidFill>
                  <a:schemeClr val="tx1"/>
                </a:solidFill>
              </a:rPr>
              <a:t>＝ 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１６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615653" y="1393540"/>
            <a:ext cx="1951127" cy="19996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tx1"/>
                </a:solidFill>
              </a:rPr>
              <a:t>3</a:t>
            </a:r>
            <a:r>
              <a:rPr kumimoji="1" lang="en-US" altLang="ja-JP" sz="3600" baseline="30000" dirty="0" smtClean="0">
                <a:solidFill>
                  <a:schemeClr val="tx1"/>
                </a:solidFill>
              </a:rPr>
              <a:t>2</a:t>
            </a:r>
            <a:r>
              <a:rPr kumimoji="1" lang="ja-JP" altLang="en-US" sz="3600" dirty="0" smtClean="0">
                <a:solidFill>
                  <a:schemeClr val="tx1"/>
                </a:solidFill>
              </a:rPr>
              <a:t>＝９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941240" y="1393540"/>
            <a:ext cx="1334616" cy="13153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2</a:t>
            </a:r>
            <a:r>
              <a:rPr lang="en-US" altLang="ja-JP" sz="3200" baseline="30000" dirty="0" smtClean="0">
                <a:solidFill>
                  <a:schemeClr val="tx1"/>
                </a:solidFill>
              </a:rPr>
              <a:t>2</a:t>
            </a:r>
            <a:r>
              <a:rPr lang="ja-JP" altLang="en-US" sz="3200" dirty="0">
                <a:solidFill>
                  <a:schemeClr val="tx1"/>
                </a:solidFill>
              </a:rPr>
              <a:t>＝ 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8817" y="130486"/>
            <a:ext cx="8935184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面積が１㎝</a:t>
            </a:r>
            <a:r>
              <a:rPr kumimoji="1" lang="en-US" altLang="ja-JP" sz="3200" baseline="30000" dirty="0" smtClean="0"/>
              <a:t>2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４㎝</a:t>
            </a:r>
            <a:r>
              <a:rPr lang="en-US" altLang="ja-JP" sz="3200" baseline="30000" dirty="0"/>
              <a:t> 2 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９㎝</a:t>
            </a:r>
            <a:r>
              <a:rPr lang="en-US" altLang="ja-JP" sz="3200" baseline="30000" dirty="0"/>
              <a:t> 2 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１６㎝</a:t>
            </a:r>
            <a:r>
              <a:rPr lang="en-US" altLang="ja-JP" sz="3200" baseline="30000" dirty="0"/>
              <a:t> 2</a:t>
            </a:r>
            <a:r>
              <a:rPr kumimoji="1" lang="ja-JP" altLang="en-US" sz="3200" dirty="0" smtClean="0"/>
              <a:t>に</a:t>
            </a:r>
            <a:r>
              <a:rPr kumimoji="1" lang="ja-JP" altLang="en-US" sz="3200" dirty="0" smtClean="0"/>
              <a:t>なる正方形</a:t>
            </a:r>
            <a:r>
              <a:rPr kumimoji="1" lang="ja-JP" altLang="en-US" sz="3200" dirty="0" smtClean="0"/>
              <a:t>をかいてみよう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8816" y="1486743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46580" y="1858060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66835" y="4779722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3271" y="214265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347544" y="3861048"/>
            <a:ext cx="4405508" cy="26161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4000" dirty="0" smtClean="0"/>
              <a:t>２乗して</a:t>
            </a:r>
            <a:r>
              <a:rPr kumimoji="1" lang="en-US" altLang="ja-JP" sz="4000" dirty="0" smtClean="0"/>
              <a:t>a</a:t>
            </a:r>
            <a:r>
              <a:rPr kumimoji="1" lang="ja-JP" altLang="en-US" sz="4000" dirty="0" smtClean="0"/>
              <a:t>になる数</a:t>
            </a:r>
            <a:endParaRPr kumimoji="1" lang="en-US" altLang="ja-JP" sz="4000" dirty="0" smtClean="0"/>
          </a:p>
          <a:p>
            <a:pPr algn="ctr"/>
            <a:r>
              <a:rPr lang="en-US" altLang="ja-JP" sz="4000" dirty="0" smtClean="0">
                <a:solidFill>
                  <a:srgbClr val="FF0000"/>
                </a:solidFill>
              </a:rPr>
              <a:t>a</a:t>
            </a:r>
            <a:r>
              <a:rPr lang="ja-JP" altLang="en-US" sz="4000" dirty="0" smtClean="0">
                <a:solidFill>
                  <a:srgbClr val="FF0000"/>
                </a:solidFill>
              </a:rPr>
              <a:t>の平方根</a:t>
            </a:r>
            <a:endParaRPr lang="en-US" altLang="ja-JP" sz="4000" dirty="0" smtClean="0">
              <a:solidFill>
                <a:srgbClr val="FF0000"/>
              </a:solidFill>
            </a:endParaRPr>
          </a:p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　　　　　　↓　</a:t>
            </a:r>
            <a:endParaRPr kumimoji="1" lang="en-US" altLang="ja-JP" sz="4000" dirty="0">
              <a:solidFill>
                <a:srgbClr val="FF0000"/>
              </a:solidFill>
            </a:endParaRPr>
          </a:p>
          <a:p>
            <a:pPr algn="ctr"/>
            <a:r>
              <a:rPr lang="en-US" altLang="ja-JP" sz="4400" dirty="0" smtClean="0">
                <a:solidFill>
                  <a:srgbClr val="FF0000"/>
                </a:solidFill>
              </a:rPr>
              <a:t>x</a:t>
            </a:r>
            <a:r>
              <a:rPr lang="en-US" altLang="ja-JP" sz="4000" baseline="30000" dirty="0" smtClean="0">
                <a:solidFill>
                  <a:srgbClr val="FF0000"/>
                </a:solidFill>
              </a:rPr>
              <a:t>2</a:t>
            </a:r>
            <a:r>
              <a:rPr lang="ja-JP" altLang="en-US" sz="4000" dirty="0" smtClean="0">
                <a:solidFill>
                  <a:srgbClr val="FF0000"/>
                </a:solidFill>
              </a:rPr>
              <a:t>＝ａの</a:t>
            </a:r>
            <a:r>
              <a:rPr lang="ja-JP" altLang="en-US" sz="4400" dirty="0" err="1" smtClean="0">
                <a:solidFill>
                  <a:srgbClr val="FF0000"/>
                </a:solidFill>
              </a:rPr>
              <a:t>ｘ</a:t>
            </a:r>
            <a:r>
              <a:rPr lang="ja-JP" altLang="en-US" sz="4000" dirty="0" smtClean="0">
                <a:solidFill>
                  <a:srgbClr val="FF0000"/>
                </a:solidFill>
              </a:rPr>
              <a:t>のこと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31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4" grpId="0" animBg="1"/>
      <p:bldP spid="15" grpId="0" animBg="1"/>
      <p:bldP spid="7" grpId="0" animBg="1"/>
      <p:bldP spid="8" grpId="0"/>
      <p:bldP spid="21" grpId="0"/>
      <p:bldP spid="22" grpId="0"/>
      <p:bldP spid="23" grpId="0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57606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平　方　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692696"/>
            <a:ext cx="8424936" cy="475252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２乗して１になる数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１の平方根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１</a:t>
            </a:r>
            <a:r>
              <a:rPr lang="ja-JP" altLang="en-US" dirty="0"/>
              <a:t>の平方根</a:t>
            </a:r>
            <a:r>
              <a:rPr lang="ja-JP" altLang="en-US" dirty="0" smtClean="0"/>
              <a:t>は</a:t>
            </a:r>
            <a:r>
              <a:rPr lang="ja-JP" altLang="en-US" dirty="0" smtClean="0">
                <a:solidFill>
                  <a:srgbClr val="FF0000"/>
                </a:solidFill>
              </a:rPr>
              <a:t>１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－１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２乗</a:t>
            </a:r>
            <a:r>
              <a:rPr lang="ja-JP" altLang="en-US" dirty="0" smtClean="0"/>
              <a:t>して４になる数　</a:t>
            </a:r>
            <a:r>
              <a:rPr lang="ja-JP" altLang="en-US" dirty="0" smtClean="0">
                <a:solidFill>
                  <a:srgbClr val="FF0000"/>
                </a:solidFill>
              </a:rPr>
              <a:t>４の平方根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 smtClean="0"/>
              <a:t>　４の平方根は</a:t>
            </a:r>
            <a:r>
              <a:rPr lang="ja-JP" altLang="en-US" dirty="0" smtClean="0">
                <a:solidFill>
                  <a:srgbClr val="FF0000"/>
                </a:solidFill>
              </a:rPr>
              <a:t>２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－２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kumimoji="1" lang="ja-JP" altLang="en-US" dirty="0"/>
              <a:t>２乗</a:t>
            </a:r>
            <a:r>
              <a:rPr kumimoji="1" lang="ja-JP" altLang="en-US" dirty="0" smtClean="0"/>
              <a:t>して９になる数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９の平方根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/>
              <a:t>９の平方根は</a:t>
            </a:r>
            <a:r>
              <a:rPr lang="ja-JP" altLang="en-US" dirty="0" smtClean="0">
                <a:solidFill>
                  <a:srgbClr val="FF0000"/>
                </a:solidFill>
              </a:rPr>
              <a:t>３</a:t>
            </a:r>
            <a:r>
              <a:rPr lang="ja-JP" altLang="en-US" dirty="0" smtClean="0"/>
              <a:t>、</a:t>
            </a:r>
            <a:r>
              <a:rPr lang="ja-JP" altLang="en-US" dirty="0" smtClean="0">
                <a:solidFill>
                  <a:srgbClr val="FF0000"/>
                </a:solidFill>
              </a:rPr>
              <a:t>－３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dirty="0"/>
              <a:t>２乗</a:t>
            </a:r>
            <a:r>
              <a:rPr lang="ja-JP" altLang="en-US" dirty="0" smtClean="0"/>
              <a:t>して８１に</a:t>
            </a:r>
            <a:r>
              <a:rPr lang="ja-JP" altLang="en-US" dirty="0"/>
              <a:t>なる</a:t>
            </a:r>
            <a:r>
              <a:rPr lang="ja-JP" altLang="en-US" dirty="0" smtClean="0"/>
              <a:t>数　</a:t>
            </a:r>
            <a:r>
              <a:rPr lang="ja-JP" altLang="en-US" dirty="0" smtClean="0">
                <a:solidFill>
                  <a:srgbClr val="FF0000"/>
                </a:solidFill>
              </a:rPr>
              <a:t>８１の平方根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/>
              <a:t>８１の平方根は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９</a:t>
            </a:r>
            <a:r>
              <a:rPr kumimoji="1" lang="ja-JP" altLang="en-US" dirty="0" smtClean="0"/>
              <a:t>、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－９</a:t>
            </a:r>
            <a:endParaRPr kumimoji="1" lang="en-US" altLang="ja-JP" dirty="0" smtClean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23528" y="5264898"/>
                <a:ext cx="2927404" cy="878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ja-JP" altLang="en-US" sz="3200" b="0" i="1" smtClean="0">
                            <a:latin typeface="Cambria Math"/>
                          </a:rPr>
                          <m:t>４</m:t>
                        </m:r>
                      </m:num>
                      <m:den>
                        <m:r>
                          <a:rPr kumimoji="1" lang="ja-JP" altLang="en-US" sz="3200" b="0" i="1" smtClean="0">
                            <a:latin typeface="Cambria Math"/>
                          </a:rPr>
                          <m:t>９</m:t>
                        </m:r>
                      </m:den>
                    </m:f>
                  </m:oMath>
                </a14:m>
                <a:r>
                  <a:rPr kumimoji="1" lang="ja-JP" altLang="en-US" sz="3200" dirty="0" smtClean="0"/>
                  <a:t>の平方根は？</a:t>
                </a:r>
                <a:endParaRPr kumimoji="1" lang="ja-JP" altLang="en-US" sz="32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5264898"/>
                <a:ext cx="2927404" cy="878254"/>
              </a:xfrm>
              <a:prstGeom prst="rect">
                <a:avLst/>
              </a:prstGeom>
              <a:blipFill rotWithShape="1">
                <a:blip r:embed="rId2"/>
                <a:stretch>
                  <a:fillRect r="-5000" b="-62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/>
          <p:cNvSpPr txBox="1"/>
          <p:nvPr/>
        </p:nvSpPr>
        <p:spPr>
          <a:xfrm>
            <a:off x="3923928" y="5411638"/>
            <a:ext cx="337624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0.16</a:t>
            </a:r>
            <a:r>
              <a:rPr kumimoji="1" lang="ja-JP" altLang="en-US" sz="3200" dirty="0" smtClean="0"/>
              <a:t>の平方根は？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737645" y="1052736"/>
            <a:ext cx="1053878" cy="550407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eaVert" wrap="none" rtlCol="0">
            <a:spAutoFit/>
          </a:bodyPr>
          <a:lstStyle/>
          <a:p>
            <a:r>
              <a:rPr kumimoji="1" lang="ja-JP" altLang="en-US" sz="2800" dirty="0" smtClean="0"/>
              <a:t>正の数ａ</a:t>
            </a:r>
            <a:r>
              <a:rPr lang="ja-JP" altLang="en-US" sz="2800" dirty="0" smtClean="0"/>
              <a:t>の平方根は正の数と負の数</a:t>
            </a:r>
            <a:endParaRPr lang="en-US" altLang="ja-JP" sz="2800" dirty="0" smtClean="0"/>
          </a:p>
          <a:p>
            <a:r>
              <a:rPr lang="en-US" altLang="ja-JP" sz="2800" dirty="0" smtClean="0"/>
              <a:t>2</a:t>
            </a:r>
            <a:r>
              <a:rPr lang="ja-JP" altLang="en-US" sz="2800" dirty="0" smtClean="0"/>
              <a:t>つあって、その絶対値は等しい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167492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32" name="Picture 8" descr="方眼紙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4" t="17335" r="35653" b="34745"/>
          <a:stretch/>
        </p:blipFill>
        <p:spPr bwMode="auto">
          <a:xfrm>
            <a:off x="0" y="-2"/>
            <a:ext cx="9284677" cy="6825281"/>
          </a:xfrm>
          <a:prstGeom prst="rect">
            <a:avLst/>
          </a:prstGeom>
          <a:noFill/>
          <a:ln w="3810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679735" y="1393540"/>
            <a:ext cx="648072" cy="6480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73056" y="3373036"/>
            <a:ext cx="2602799" cy="264825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１６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 rot="18966282">
            <a:off x="4762095" y="4856524"/>
            <a:ext cx="965643" cy="9780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4615653" y="1393540"/>
            <a:ext cx="1951127" cy="19996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９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941240" y="1393540"/>
            <a:ext cx="1334616" cy="13153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solidFill>
                  <a:schemeClr val="tx1"/>
                </a:solidFill>
              </a:rPr>
              <a:t>４</a:t>
            </a:r>
            <a:endParaRPr kumimoji="1" lang="ja-JP" altLang="en-US" sz="36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 rot="19956497">
            <a:off x="6824674" y="4920848"/>
            <a:ext cx="1467322" cy="14596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5709" y="130486"/>
            <a:ext cx="8908291" cy="10772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面積が１㎝</a:t>
            </a:r>
            <a:r>
              <a:rPr kumimoji="1" lang="en-US" altLang="ja-JP" sz="3200" baseline="30000" dirty="0" smtClean="0"/>
              <a:t>2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４㎝</a:t>
            </a:r>
            <a:r>
              <a:rPr lang="en-US" altLang="ja-JP" sz="3200" baseline="30000" dirty="0"/>
              <a:t> 2 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９㎝</a:t>
            </a:r>
            <a:r>
              <a:rPr lang="en-US" altLang="ja-JP" sz="3200" baseline="30000" dirty="0"/>
              <a:t> 2 </a:t>
            </a:r>
            <a:r>
              <a:rPr kumimoji="1" lang="ja-JP" altLang="en-US" sz="3200" dirty="0" err="1" smtClean="0"/>
              <a:t>、</a:t>
            </a:r>
            <a:r>
              <a:rPr kumimoji="1" lang="ja-JP" altLang="en-US" sz="3200" dirty="0" smtClean="0"/>
              <a:t>１６㎝</a:t>
            </a:r>
            <a:r>
              <a:rPr lang="en-US" altLang="ja-JP" sz="3200" baseline="30000" dirty="0"/>
              <a:t> 2</a:t>
            </a:r>
            <a:r>
              <a:rPr kumimoji="1" lang="ja-JP" altLang="en-US" sz="3200" dirty="0" smtClean="0"/>
              <a:t>に</a:t>
            </a:r>
            <a:r>
              <a:rPr kumimoji="1" lang="ja-JP" altLang="en-US" sz="3200" dirty="0" smtClean="0"/>
              <a:t>なる正方形</a:t>
            </a:r>
            <a:r>
              <a:rPr kumimoji="1" lang="ja-JP" altLang="en-US" sz="3200" dirty="0" smtClean="0"/>
              <a:t>をかいてみよう</a:t>
            </a:r>
            <a:endParaRPr kumimoji="1" lang="ja-JP" altLang="en-US" sz="32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73890" y="3793871"/>
            <a:ext cx="5295107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面積が２㎝</a:t>
            </a:r>
            <a:r>
              <a:rPr kumimoji="1" lang="en-US" altLang="ja-JP" sz="3200" baseline="30000" dirty="0" smtClean="0"/>
              <a:t>2</a:t>
            </a:r>
            <a:r>
              <a:rPr kumimoji="1" lang="ja-JP" altLang="en-US" sz="3200" dirty="0" err="1" smtClean="0"/>
              <a:t>、</a:t>
            </a:r>
            <a:r>
              <a:rPr lang="ja-JP" altLang="en-US" sz="3200" dirty="0"/>
              <a:t>５</a:t>
            </a:r>
            <a:r>
              <a:rPr kumimoji="1" lang="ja-JP" altLang="en-US" sz="3200" dirty="0" smtClean="0"/>
              <a:t>㎝</a:t>
            </a:r>
            <a:r>
              <a:rPr lang="en-US" altLang="ja-JP" sz="3200" baseline="30000" dirty="0" smtClean="0"/>
              <a:t> 2</a:t>
            </a:r>
            <a:r>
              <a:rPr lang="ja-JP" altLang="en-US" sz="3200" dirty="0"/>
              <a:t>に</a:t>
            </a:r>
            <a:r>
              <a:rPr lang="ja-JP" altLang="en-US" sz="3200" dirty="0" smtClean="0"/>
              <a:t>なる場合</a:t>
            </a:r>
            <a:endParaRPr lang="en-US" altLang="ja-JP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8816" y="1486743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１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46580" y="1858060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5709" y="436078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４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3271" y="2142659"/>
            <a:ext cx="429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３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920622" y="4559003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？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538842" y="459360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？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143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80" t="64906" r="12719"/>
          <a:stretch/>
        </p:blipFill>
        <p:spPr bwMode="auto">
          <a:xfrm>
            <a:off x="0" y="813542"/>
            <a:ext cx="9185874" cy="4027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5708063" y="2534964"/>
            <a:ext cx="1321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＝ </a:t>
            </a:r>
            <a:r>
              <a:rPr lang="ja-JP" altLang="en-US" sz="3200" dirty="0" smtClean="0"/>
              <a:t>５</a:t>
            </a:r>
            <a:endParaRPr lang="ja-JP" altLang="en-US" sz="3200" dirty="0"/>
          </a:p>
        </p:txBody>
      </p:sp>
      <p:sp>
        <p:nvSpPr>
          <p:cNvPr id="6" name="正方形/長方形 5"/>
          <p:cNvSpPr/>
          <p:nvPr/>
        </p:nvSpPr>
        <p:spPr>
          <a:xfrm>
            <a:off x="1836223" y="2060848"/>
            <a:ext cx="1321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 err="1" smtClean="0"/>
              <a:t>ｘ</a:t>
            </a:r>
            <a:r>
              <a:rPr lang="en-US" altLang="ja-JP" sz="3200" baseline="30000" dirty="0" smtClean="0"/>
              <a:t>2</a:t>
            </a:r>
            <a:r>
              <a:rPr lang="ja-JP" altLang="en-US" sz="3200" dirty="0"/>
              <a:t>＝ </a:t>
            </a:r>
            <a:r>
              <a:rPr lang="ja-JP" altLang="en-US" sz="3200" dirty="0" smtClean="0"/>
              <a:t>２</a:t>
            </a:r>
            <a:endParaRPr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47883" y="1263906"/>
            <a:ext cx="375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ｘ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36825" y="2765475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ｘ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86814" y="1263905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ｘ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961134" y="3212336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ｘ</a:t>
            </a:r>
            <a:endParaRPr kumimoji="1" lang="ja-JP" altLang="en-US" sz="3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154526" y="4509120"/>
                <a:ext cx="8809961" cy="129266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ja-JP" altLang="en-US" sz="3600" dirty="0" smtClean="0"/>
                  <a:t>この数を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 smtClean="0"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en-US" altLang="ja-JP" sz="3600" i="1">
                        <a:latin typeface="Cambria Math"/>
                      </a:rPr>
                      <m:t>(</m:t>
                    </m:r>
                    <m:r>
                      <a:rPr lang="ja-JP" altLang="en-US" sz="3600" i="1" smtClean="0">
                        <a:solidFill>
                          <a:srgbClr val="FF0000"/>
                        </a:solidFill>
                        <a:latin typeface="Cambria Math"/>
                      </a:rPr>
                      <m:t>根号</m:t>
                    </m:r>
                    <m:r>
                      <a:rPr lang="en-US" altLang="ja-JP" sz="3600" i="1">
                        <a:latin typeface="Cambria Math"/>
                      </a:rPr>
                      <m:t>)</m:t>
                    </m:r>
                    <m:r>
                      <a:rPr lang="ja-JP" altLang="en-US" sz="3600" b="0" i="1" smtClean="0">
                        <a:latin typeface="Cambria Math"/>
                      </a:rPr>
                      <m:t>を</m:t>
                    </m:r>
                    <m:r>
                      <a:rPr lang="ja-JP" altLang="en-US" sz="3600" i="1">
                        <a:latin typeface="Cambria Math"/>
                      </a:rPr>
                      <m:t>使って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b="0" i="1" smtClean="0">
                            <a:latin typeface="Cambria Math"/>
                          </a:rPr>
                          <m:t>２</m:t>
                        </m:r>
                      </m:e>
                    </m:rad>
                    <m:r>
                      <a:rPr lang="ja-JP" altLang="en-US" sz="3600" b="0" i="1" smtClean="0">
                        <a:latin typeface="Cambria Math"/>
                      </a:rPr>
                      <m:t>、　</m:t>
                    </m:r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b="0" i="1" smtClean="0"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3600" b="0" i="1" smtClean="0">
                        <a:latin typeface="Cambria Math"/>
                      </a:rPr>
                      <m:t>と</m:t>
                    </m:r>
                    <m:r>
                      <a:rPr lang="ja-JP" altLang="en-US" sz="3600" i="1">
                        <a:latin typeface="Cambria Math"/>
                      </a:rPr>
                      <m:t>表</m:t>
                    </m:r>
                  </m:oMath>
                </a14:m>
                <a:r>
                  <a:rPr lang="ja-JP" altLang="en-US" sz="3600" dirty="0" smtClean="0"/>
                  <a:t>し、ルート</a:t>
                </a:r>
                <a:r>
                  <a:rPr lang="ja-JP" altLang="en-US" sz="3600" dirty="0"/>
                  <a:t>２</a:t>
                </a:r>
                <a:r>
                  <a:rPr lang="ja-JP" altLang="en-US" sz="3600" dirty="0" smtClean="0"/>
                  <a:t>、ルート５と読む。</a:t>
                </a:r>
                <a:endParaRPr lang="en-US" altLang="ja-JP" sz="3600" dirty="0"/>
              </a:p>
            </p:txBody>
          </p:sp>
        </mc:Choice>
        <mc:Fallback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526" y="4509120"/>
                <a:ext cx="8809961" cy="129266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テキスト ボックス 13"/>
          <p:cNvSpPr txBox="1"/>
          <p:nvPr/>
        </p:nvSpPr>
        <p:spPr>
          <a:xfrm>
            <a:off x="717177" y="3689115"/>
            <a:ext cx="308489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ｘ＝</a:t>
            </a:r>
            <a:r>
              <a:rPr lang="en-US" altLang="ja-JP" sz="3200" dirty="0" smtClean="0"/>
              <a:t>1.414213…</a:t>
            </a:r>
            <a:endParaRPr lang="en-US" altLang="ja-JP" sz="3200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6211" y="188640"/>
            <a:ext cx="8229600" cy="7920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乗して</a:t>
            </a:r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，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になる数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94307" y="3689115"/>
            <a:ext cx="308489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ｘ＝</a:t>
            </a:r>
            <a:r>
              <a:rPr lang="en-US" altLang="ja-JP" sz="3200" dirty="0" smtClean="0"/>
              <a:t>2.236067…</a:t>
            </a:r>
            <a:endParaRPr lang="en-US" altLang="ja-JP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203022" y="6021288"/>
                <a:ext cx="8712968" cy="66684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/>
                      </a:rPr>
                      <m:t>一般に</m:t>
                    </m:r>
                    <m:r>
                      <a:rPr lang="ja-JP" altLang="en-US" sz="3200" b="0" i="1" smtClean="0">
                        <a:latin typeface="Cambria Math"/>
                      </a:rPr>
                      <m:t>、</m:t>
                    </m:r>
                    <m:r>
                      <a:rPr lang="ja-JP" altLang="en-US" sz="3200" i="1" smtClean="0">
                        <a:latin typeface="Cambria Math"/>
                      </a:rPr>
                      <m:t>正の数</m:t>
                    </m:r>
                    <m:r>
                      <a:rPr lang="ja-JP" altLang="en-US" sz="3200" b="0" i="1" smtClean="0">
                        <a:latin typeface="Cambria Math"/>
                      </a:rPr>
                      <m:t>𝑎</m:t>
                    </m:r>
                    <m:r>
                      <a:rPr lang="ja-JP" altLang="en-US" sz="3200" b="0" i="1" smtClean="0">
                        <a:latin typeface="Cambria Math"/>
                      </a:rPr>
                      <m:t>の平方根は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3200" b="0" i="1" smtClean="0">
                        <a:latin typeface="Cambria Math"/>
                      </a:rPr>
                      <m:t>、　</m:t>
                    </m:r>
                    <m:r>
                      <a:rPr lang="ja-JP" altLang="en-US" sz="3200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3200" b="0" i="1" smtClean="0">
                        <a:latin typeface="Cambria Math"/>
                      </a:rPr>
                      <m:t>と</m:t>
                    </m:r>
                  </m:oMath>
                </a14:m>
                <a:r>
                  <a:rPr lang="ja-JP" altLang="en-US" sz="3200" dirty="0" smtClean="0"/>
                  <a:t>表す。</a:t>
                </a:r>
                <a:endParaRPr lang="en-US" altLang="ja-JP" sz="3200" dirty="0"/>
              </a:p>
            </p:txBody>
          </p:sp>
        </mc:Choice>
        <mc:Fallback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22" y="6021288"/>
                <a:ext cx="8712968" cy="66684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0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10" grpId="0"/>
      <p:bldP spid="11" grpId="0"/>
      <p:bldP spid="12" grpId="0" animBg="1"/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5" y="1563780"/>
            <a:ext cx="792087" cy="1347293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7200" dirty="0" smtClean="0"/>
              <a:t>３</a:t>
            </a:r>
            <a:endParaRPr kumimoji="1" lang="ja-JP" altLang="en-US" sz="7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96977" y="116632"/>
                <a:ext cx="8712968" cy="66684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3200" i="1" smtClean="0">
                        <a:latin typeface="Cambria Math"/>
                      </a:rPr>
                      <m:t>一般に</m:t>
                    </m:r>
                    <m:r>
                      <a:rPr lang="ja-JP" altLang="en-US" sz="3200" b="0" i="1" smtClean="0">
                        <a:latin typeface="Cambria Math"/>
                      </a:rPr>
                      <m:t>、</m:t>
                    </m:r>
                    <m:r>
                      <a:rPr lang="ja-JP" altLang="en-US" sz="3200" i="1" smtClean="0">
                        <a:latin typeface="Cambria Math"/>
                      </a:rPr>
                      <m:t>正の数</m:t>
                    </m:r>
                    <m:r>
                      <a:rPr lang="ja-JP" altLang="en-US" sz="3200" b="0" i="1" smtClean="0">
                        <a:latin typeface="Cambria Math"/>
                      </a:rPr>
                      <m:t>𝑎</m:t>
                    </m:r>
                    <m:r>
                      <a:rPr lang="ja-JP" altLang="en-US" sz="3200" b="0" i="1" smtClean="0">
                        <a:latin typeface="Cambria Math"/>
                      </a:rPr>
                      <m:t>の平方根は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3200" b="0" i="1" smtClean="0">
                        <a:latin typeface="Cambria Math"/>
                      </a:rPr>
                      <m:t>、　</m:t>
                    </m:r>
                    <m:r>
                      <a:rPr lang="ja-JP" altLang="en-US" sz="3200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3200" b="0" i="1" smtClean="0">
                        <a:latin typeface="Cambria Math"/>
                      </a:rPr>
                      <m:t>と</m:t>
                    </m:r>
                  </m:oMath>
                </a14:m>
                <a:r>
                  <a:rPr lang="ja-JP" altLang="en-US" sz="3200" dirty="0" smtClean="0"/>
                  <a:t>表す。</a:t>
                </a:r>
                <a:endParaRPr lang="en-US" altLang="ja-JP" sz="3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77" y="116632"/>
                <a:ext cx="8712968" cy="66684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3419872" y="950498"/>
                <a:ext cx="2466811" cy="252028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72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72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72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72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7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72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72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ja-JP" altLang="en-US" sz="7200" dirty="0"/>
              </a:p>
            </p:txBody>
          </p:sp>
        </mc:Choice>
        <mc:Fallback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950498"/>
                <a:ext cx="2466811" cy="252028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下矢印 6"/>
          <p:cNvSpPr/>
          <p:nvPr/>
        </p:nvSpPr>
        <p:spPr>
          <a:xfrm rot="16200000">
            <a:off x="1976069" y="687158"/>
            <a:ext cx="484632" cy="212162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5400000">
            <a:off x="1914078" y="1639958"/>
            <a:ext cx="484632" cy="22322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74903" y="998964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平方根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75332" y="3001967"/>
            <a:ext cx="96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>
                <a:solidFill>
                  <a:srgbClr val="FF0000"/>
                </a:solidFill>
              </a:rPr>
              <a:t>２乗</a:t>
            </a:r>
            <a:endParaRPr kumimoji="1" lang="ja-JP" altLang="en-US" sz="36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コンテンツ プレースホルダー 2"/>
              <p:cNvSpPr txBox="1">
                <a:spLocks/>
              </p:cNvSpPr>
              <p:nvPr/>
            </p:nvSpPr>
            <p:spPr>
              <a:xfrm>
                <a:off x="6012160" y="1141190"/>
                <a:ext cx="2331084" cy="881693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（"/>
                        <m:endChr m:val="）"/>
                        <m:ctrlPr>
                          <a:rPr lang="ja-JP" altLang="en-US" sz="4400" b="0" smtClean="0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ja-JP" altLang="en-US" sz="4400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400" b="0" i="0" smtClean="0">
                                <a:latin typeface="Cambria Math"/>
                              </a:rPr>
                              <m:t>３</m:t>
                            </m:r>
                          </m:e>
                        </m:rad>
                      </m:e>
                    </m:d>
                    <m:r>
                      <a:rPr lang="en-US" altLang="ja-JP" sz="4400" b="0" i="0" baseline="30000" smtClean="0">
                        <a:latin typeface="Cambria Math"/>
                      </a:rPr>
                      <m:t>2</m:t>
                    </m:r>
                  </m:oMath>
                </a14:m>
                <a:r>
                  <a:rPr lang="ja-JP" altLang="en-US" sz="4400" dirty="0" smtClean="0">
                    <a:latin typeface="Cambria Math"/>
                  </a:rPr>
                  <a:t>＝</a:t>
                </a:r>
                <a:endParaRPr lang="en-US" altLang="ja-JP" sz="440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11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2160" y="1141190"/>
                <a:ext cx="2331084" cy="881693"/>
              </a:xfrm>
              <a:prstGeom prst="rect">
                <a:avLst/>
              </a:prstGeom>
              <a:blipFill rotWithShape="1">
                <a:blip r:embed="rId4"/>
                <a:stretch>
                  <a:fillRect t="-8966" r="-4961" b="-2413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コンテンツ プレースホルダー 2"/>
              <p:cNvSpPr txBox="1">
                <a:spLocks/>
              </p:cNvSpPr>
              <p:nvPr/>
            </p:nvSpPr>
            <p:spPr>
              <a:xfrm>
                <a:off x="5859347" y="2481594"/>
                <a:ext cx="2913999" cy="759028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4400" dirty="0" smtClean="0"/>
                  <a:t>（</a:t>
                </a:r>
                <a14:m>
                  <m:oMath xmlns:m="http://schemas.openxmlformats.org/officeDocument/2006/math">
                    <m:r>
                      <a:rPr lang="ja-JP" altLang="en-US" sz="4400" i="1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4400" b="0" i="1" smtClean="0">
                        <a:latin typeface="Cambria Math"/>
                      </a:rPr>
                      <m:t>）</m:t>
                    </m:r>
                    <m:r>
                      <a:rPr lang="en-US" altLang="ja-JP" sz="4400" b="0" i="1" baseline="30000" smtClean="0">
                        <a:latin typeface="Cambria Math"/>
                      </a:rPr>
                      <m:t>2</m:t>
                    </m:r>
                    <m:r>
                      <a:rPr lang="ja-JP" altLang="en-US" sz="4400" b="0" i="1" smtClean="0">
                        <a:latin typeface="Cambria Math"/>
                      </a:rPr>
                      <m:t>＝</m:t>
                    </m:r>
                  </m:oMath>
                </a14:m>
                <a:endParaRPr lang="en-US" altLang="ja-JP" sz="4400" dirty="0" smtClean="0"/>
              </a:p>
            </p:txBody>
          </p:sp>
        </mc:Choice>
        <mc:Fallback>
          <p:sp>
            <p:nvSpPr>
              <p:cNvPr id="12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347" y="2481594"/>
                <a:ext cx="2913999" cy="759028"/>
              </a:xfrm>
              <a:prstGeom prst="rect">
                <a:avLst/>
              </a:prstGeom>
              <a:blipFill rotWithShape="1">
                <a:blip r:embed="rId5"/>
                <a:stretch>
                  <a:fillRect l="-8368" t="-12800" b="-416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8303689" y="1191886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343244" y="2445609"/>
            <a:ext cx="6062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コンテンツ プレースホルダー 2"/>
              <p:cNvSpPr txBox="1">
                <a:spLocks/>
              </p:cNvSpPr>
              <p:nvPr/>
            </p:nvSpPr>
            <p:spPr>
              <a:xfrm>
                <a:off x="25972" y="3789040"/>
                <a:ext cx="4344376" cy="2999546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b="0" dirty="0" smtClean="0"/>
                  <a:t>問</a:t>
                </a:r>
                <a:r>
                  <a:rPr lang="en-US" altLang="ja-JP" sz="2800" b="0" dirty="0" smtClean="0"/>
                  <a:t>1</a:t>
                </a:r>
                <a:r>
                  <a:rPr lang="ja-JP" altLang="en-US" sz="2800" b="0" dirty="0" smtClean="0"/>
                  <a:t>　次の数の平方根を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ja-JP" altLang="en-US" sz="2800" b="0" i="1" smtClean="0">
                        <a:latin typeface="Cambria Math"/>
                      </a:rPr>
                      <m:t>を</m:t>
                    </m:r>
                    <m:r>
                      <a:rPr lang="ja-JP" altLang="en-US" sz="2800" i="1">
                        <a:latin typeface="Cambria Math"/>
                      </a:rPr>
                      <m:t>使って表せ。</m:t>
                    </m:r>
                  </m:oMath>
                </a14:m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>
                    <a:latin typeface="Cambria Math"/>
                  </a:rPr>
                  <a:t>（</a:t>
                </a:r>
                <a:r>
                  <a:rPr lang="en-US" altLang="ja-JP" sz="2800" dirty="0" smtClean="0">
                    <a:latin typeface="Cambria Math"/>
                  </a:rPr>
                  <a:t>1</a:t>
                </a:r>
                <a:r>
                  <a:rPr lang="ja-JP" altLang="en-US" sz="2800" dirty="0" smtClean="0">
                    <a:latin typeface="Cambria Math"/>
                  </a:rPr>
                  <a:t>）　７　　（２）　</a:t>
                </a:r>
                <a:r>
                  <a:rPr lang="en-US" altLang="ja-JP" sz="2800" dirty="0" smtClean="0">
                    <a:latin typeface="Cambria Math"/>
                  </a:rPr>
                  <a:t>0.3</a:t>
                </a:r>
                <a:r>
                  <a:rPr lang="ja-JP" altLang="en-US" sz="2800" dirty="0" smtClean="0">
                    <a:latin typeface="Cambria Math"/>
                  </a:rPr>
                  <a:t>　（３）</a:t>
                </a:r>
                <a:r>
                  <a:rPr lang="ja-JP" altLang="en-US" sz="2800" i="1" dirty="0" smtClean="0">
                    <a:latin typeface="Cambria Math"/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lang="en-US" altLang="ja-JP" sz="2800" i="1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15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2" y="3789040"/>
                <a:ext cx="4344376" cy="2999546"/>
              </a:xfrm>
              <a:prstGeom prst="rect">
                <a:avLst/>
              </a:prstGeom>
              <a:blipFill rotWithShape="1">
                <a:blip r:embed="rId6"/>
                <a:stretch>
                  <a:fillRect l="-2805" t="-284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コンテンツ プレースホルダー 2"/>
              <p:cNvSpPr txBox="1">
                <a:spLocks/>
              </p:cNvSpPr>
              <p:nvPr/>
            </p:nvSpPr>
            <p:spPr>
              <a:xfrm>
                <a:off x="4515557" y="3789040"/>
                <a:ext cx="4704453" cy="2999546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b="0" dirty="0" smtClean="0"/>
                  <a:t>問</a:t>
                </a:r>
                <a:r>
                  <a:rPr lang="en-US" altLang="ja-JP" sz="2800" b="0" dirty="0" smtClean="0"/>
                  <a:t>2</a:t>
                </a:r>
                <a:r>
                  <a:rPr lang="ja-JP" altLang="en-US" sz="2800" b="0" dirty="0" smtClean="0"/>
                  <a:t>　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>
                    <a:latin typeface="Cambria Math"/>
                  </a:rPr>
                  <a:t>（</a:t>
                </a:r>
                <a:r>
                  <a:rPr lang="en-US" altLang="ja-JP" sz="2800" dirty="0" smtClean="0">
                    <a:latin typeface="Cambria Math"/>
                  </a:rPr>
                  <a:t>1</a:t>
                </a:r>
                <a:r>
                  <a:rPr lang="ja-JP" altLang="en-US" sz="2800" dirty="0" smtClean="0">
                    <a:latin typeface="Cambria Math"/>
                  </a:rPr>
                  <a:t>）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（"/>
                        <m:endChr m:val="）"/>
                        <m:ctrlPr>
                          <a:rPr lang="ja-JP" altLang="en-US" sz="2800" i="1">
                            <a:latin typeface="Cambria Math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b="0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e>
                    </m:d>
                    <m:r>
                      <a:rPr lang="en-US" altLang="ja-JP" sz="2800" i="1" baseline="30000">
                        <a:latin typeface="Cambria Math"/>
                      </a:rPr>
                      <m:t>2 </m:t>
                    </m:r>
                  </m:oMath>
                </a14:m>
                <a:r>
                  <a:rPr lang="ja-JP" altLang="en-US" sz="2800" dirty="0" smtClean="0">
                    <a:latin typeface="Cambria Math"/>
                  </a:rPr>
                  <a:t>の値を</a:t>
                </a:r>
                <a:r>
                  <a:rPr lang="ja-JP" altLang="en-US" sz="2800" dirty="0" smtClean="0">
                    <a:latin typeface="Cambria Math"/>
                  </a:rPr>
                  <a:t>いいなさい</a:t>
                </a:r>
                <a:endParaRPr lang="en-US" altLang="ja-JP" sz="28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2800" dirty="0" smtClean="0">
                    <a:latin typeface="Cambria Math"/>
                  </a:rPr>
                  <a:t>　</a:t>
                </a:r>
                <a:endParaRPr lang="en-US" altLang="ja-JP" sz="2800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ja-JP" altLang="en-US" sz="2800" dirty="0" smtClean="0">
                    <a:latin typeface="Cambria Math"/>
                  </a:rPr>
                  <a:t>（</a:t>
                </a:r>
                <a:r>
                  <a:rPr lang="en-US" altLang="ja-JP" sz="2800" dirty="0" smtClean="0">
                    <a:latin typeface="Cambria Math"/>
                  </a:rPr>
                  <a:t>2</a:t>
                </a:r>
                <a:r>
                  <a:rPr lang="ja-JP" altLang="en-US" sz="2800" dirty="0" smtClean="0">
                    <a:latin typeface="Cambria Math"/>
                  </a:rPr>
                  <a:t>）</a:t>
                </a:r>
                <a:r>
                  <a:rPr lang="ja-JP" altLang="en-US" sz="2800" dirty="0"/>
                  <a:t> （</a:t>
                </a:r>
                <a14:m>
                  <m:oMath xmlns:m="http://schemas.openxmlformats.org/officeDocument/2006/math">
                    <m:r>
                      <a:rPr lang="ja-JP" altLang="en-US" sz="2800" i="1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2800" i="1">
                        <a:latin typeface="Cambria Math"/>
                      </a:rPr>
                      <m:t>）</m:t>
                    </m:r>
                    <m:r>
                      <a:rPr lang="en-US" altLang="ja-JP" sz="2800" i="1" baseline="30000">
                        <a:latin typeface="Cambria Math"/>
                      </a:rPr>
                      <m:t>2</m:t>
                    </m:r>
                  </m:oMath>
                </a14:m>
                <a:r>
                  <a:rPr lang="ja-JP" altLang="en-US" sz="2800" dirty="0" smtClean="0">
                    <a:latin typeface="Cambria Math"/>
                  </a:rPr>
                  <a:t>の値をいいなさい</a:t>
                </a:r>
                <a:endParaRPr lang="en-US" altLang="ja-JP" sz="280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1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557" y="3789040"/>
                <a:ext cx="4704453" cy="2999546"/>
              </a:xfrm>
              <a:prstGeom prst="rect">
                <a:avLst/>
              </a:prstGeom>
              <a:blipFill rotWithShape="1">
                <a:blip r:embed="rId7"/>
                <a:stretch>
                  <a:fillRect l="-2724" t="-2846" r="-14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438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1" y="1793141"/>
            <a:ext cx="712948" cy="1096676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6000" dirty="0" smtClean="0"/>
              <a:t>３</a:t>
            </a:r>
            <a:endParaRPr kumimoji="1" lang="ja-JP" alt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661954" y="116632"/>
                <a:ext cx="5846063" cy="932499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54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5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altLang="ja-JP" sz="5400" b="0" i="1" baseline="30000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ja-JP" altLang="en-US" sz="5400" b="0" i="1" smtClean="0">
                          <a:latin typeface="Cambria Math"/>
                        </a:rPr>
                        <m:t>、　</m:t>
                      </m:r>
                      <m:r>
                        <a:rPr lang="ja-JP" altLang="en-US" sz="5400" b="0" i="1" smtClean="0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54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54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altLang="ja-JP" sz="5400" b="0" i="1" baseline="30000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ja-JP" sz="5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1954" y="116632"/>
                <a:ext cx="5846063" cy="9324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3822192" y="1190870"/>
                <a:ext cx="1813615" cy="2051469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60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60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60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60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60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60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60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ja-JP" altLang="en-US" sz="6000" dirty="0"/>
              </a:p>
            </p:txBody>
          </p:sp>
        </mc:Choice>
        <mc:Fallback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2" y="1190870"/>
                <a:ext cx="1813615" cy="20514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下矢印 6"/>
          <p:cNvSpPr/>
          <p:nvPr/>
        </p:nvSpPr>
        <p:spPr>
          <a:xfrm rot="16200000">
            <a:off x="2820656" y="1115968"/>
            <a:ext cx="394483" cy="15598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8" name="下矢印 7"/>
          <p:cNvSpPr/>
          <p:nvPr/>
        </p:nvSpPr>
        <p:spPr>
          <a:xfrm rot="5400000">
            <a:off x="2770441" y="1880586"/>
            <a:ext cx="394485" cy="16411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46645" y="1190870"/>
            <a:ext cx="1342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平方根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31809" y="2916816"/>
            <a:ext cx="1042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２乗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971600" y="3922511"/>
            <a:ext cx="1072989" cy="1096676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6000" dirty="0" smtClean="0"/>
              <a:t>16</a:t>
            </a:r>
            <a:endParaRPr lang="ja-JP" altLang="en-US" sz="6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コンテンツ プレースホルダー 2"/>
              <p:cNvSpPr txBox="1">
                <a:spLocks/>
              </p:cNvSpPr>
              <p:nvPr/>
            </p:nvSpPr>
            <p:spPr>
              <a:xfrm>
                <a:off x="3797814" y="3445113"/>
                <a:ext cx="1958527" cy="1800924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48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ja-JP" sz="4800" i="1">
                              <a:latin typeface="Cambria Math"/>
                            </a:rPr>
                            <m:t>16</m:t>
                          </m:r>
                        </m:e>
                      </m:rad>
                    </m:oMath>
                  </m:oMathPara>
                </a14:m>
                <a:endParaRPr lang="en-US" altLang="ja-JP" sz="5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48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4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ja-JP" sz="4800" i="1">
                              <a:latin typeface="Cambria Math"/>
                            </a:rPr>
                            <m:t>16</m:t>
                          </m:r>
                        </m:e>
                      </m:rad>
                      <m:r>
                        <a:rPr lang="ja-JP" altLang="en-US" sz="48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ja-JP" altLang="en-US" sz="5400" dirty="0"/>
              </a:p>
            </p:txBody>
          </p:sp>
        </mc:Choice>
        <mc:Fallback>
          <p:sp>
            <p:nvSpPr>
              <p:cNvPr id="1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7814" y="3445113"/>
                <a:ext cx="1958527" cy="180092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下矢印 18"/>
          <p:cNvSpPr/>
          <p:nvPr/>
        </p:nvSpPr>
        <p:spPr>
          <a:xfrm rot="16200000">
            <a:off x="2820656" y="3294363"/>
            <a:ext cx="394483" cy="15598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0" name="下矢印 19"/>
          <p:cNvSpPr/>
          <p:nvPr/>
        </p:nvSpPr>
        <p:spPr>
          <a:xfrm rot="5400000">
            <a:off x="2770440" y="3927476"/>
            <a:ext cx="394485" cy="16411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330661" y="3433659"/>
            <a:ext cx="1342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平方根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531809" y="4833053"/>
            <a:ext cx="1042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２乗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コンテンツ プレースホルダー 2"/>
              <p:cNvSpPr txBox="1">
                <a:spLocks/>
              </p:cNvSpPr>
              <p:nvPr/>
            </p:nvSpPr>
            <p:spPr>
              <a:xfrm>
                <a:off x="5756341" y="3443846"/>
                <a:ext cx="1995479" cy="180219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48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ja-JP" sz="4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altLang="ja-JP" sz="4800" b="0" i="1" baseline="30000" smtClean="0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altLang="ja-JP" sz="5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8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48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altLang="ja-JP" sz="48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altLang="ja-JP" sz="4800" b="0" i="1" baseline="30000" smtClean="0">
                              <a:latin typeface="Cambria Math"/>
                            </a:rPr>
                            <m:t>2</m:t>
                          </m:r>
                        </m:e>
                      </m:rad>
                      <m:r>
                        <a:rPr lang="ja-JP" altLang="en-US" sz="48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ja-JP" altLang="en-US" sz="5400" dirty="0"/>
              </a:p>
            </p:txBody>
          </p:sp>
        </mc:Choice>
        <mc:Fallback>
          <p:sp>
            <p:nvSpPr>
              <p:cNvPr id="23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6341" y="3443846"/>
                <a:ext cx="1995479" cy="180219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コンテンツ プレースホルダー 2"/>
              <p:cNvSpPr txBox="1">
                <a:spLocks/>
              </p:cNvSpPr>
              <p:nvPr/>
            </p:nvSpPr>
            <p:spPr>
              <a:xfrm>
                <a:off x="7751821" y="3445115"/>
                <a:ext cx="1259632" cy="180092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ja-JP" altLang="en-US" sz="4800" dirty="0" smtClean="0">
                    <a:latin typeface="Cambria Math"/>
                  </a:rPr>
                  <a:t>４</a:t>
                </a:r>
                <a:endParaRPr lang="en-US" altLang="ja-JP" sz="4800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ja-JP" altLang="en-US" sz="4800" i="1">
                        <a:latin typeface="Cambria Math"/>
                      </a:rPr>
                      <m:t>−</m:t>
                    </m:r>
                  </m:oMath>
                </a14:m>
                <a:r>
                  <a:rPr lang="ja-JP" altLang="en-US" sz="4800" dirty="0" smtClean="0"/>
                  <a:t>４</a:t>
                </a:r>
                <a:endParaRPr lang="ja-JP" altLang="en-US" sz="4800" dirty="0"/>
              </a:p>
            </p:txBody>
          </p:sp>
        </mc:Choice>
        <mc:Fallback>
          <p:sp>
            <p:nvSpPr>
              <p:cNvPr id="24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1821" y="3445115"/>
                <a:ext cx="1259632" cy="1800922"/>
              </a:xfrm>
              <a:prstGeom prst="rect">
                <a:avLst/>
              </a:prstGeom>
              <a:blipFill rotWithShape="1">
                <a:blip r:embed="rId7"/>
                <a:stretch>
                  <a:fillRect t="-9459" r="-14078" b="-97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5371014" y="3560888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＝</a:t>
            </a:r>
            <a:endParaRPr kumimoji="1" lang="ja-JP" altLang="en-US" sz="48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36961" y="3507012"/>
            <a:ext cx="576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＝</a:t>
            </a:r>
            <a:endParaRPr kumimoji="1" lang="ja-JP" altLang="en-US" sz="48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364088" y="4409838"/>
            <a:ext cx="517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＝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308304" y="4415039"/>
            <a:ext cx="5174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＝</a:t>
            </a:r>
            <a:endParaRPr kumimoji="1" lang="ja-JP" alt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コンテンツ プレースホルダー 2"/>
              <p:cNvSpPr txBox="1">
                <a:spLocks/>
              </p:cNvSpPr>
              <p:nvPr/>
            </p:nvSpPr>
            <p:spPr>
              <a:xfrm>
                <a:off x="169985" y="5343038"/>
                <a:ext cx="7743040" cy="1458530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b="0" dirty="0" smtClean="0"/>
                  <a:t>問</a:t>
                </a:r>
                <a:r>
                  <a:rPr lang="en-US" altLang="ja-JP" sz="2800" b="0" dirty="0" smtClean="0"/>
                  <a:t>1</a:t>
                </a:r>
                <a:r>
                  <a:rPr lang="ja-JP" altLang="en-US" sz="2800" b="0" dirty="0" smtClean="0"/>
                  <a:t>　次の数の平方根を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ja-JP" altLang="en-US" sz="2800" b="0" i="1" smtClean="0">
                        <a:latin typeface="Cambria Math"/>
                      </a:rPr>
                      <m:t>を</m:t>
                    </m:r>
                    <m:r>
                      <a:rPr lang="ja-JP" altLang="en-US" sz="2800" i="1">
                        <a:latin typeface="Cambria Math"/>
                      </a:rPr>
                      <m:t>使わないで表せ。</m:t>
                    </m:r>
                  </m:oMath>
                </a14:m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400" dirty="0" smtClean="0">
                    <a:latin typeface="Cambria Math"/>
                  </a:rPr>
                  <a:t>（</a:t>
                </a:r>
                <a:r>
                  <a:rPr lang="en-US" altLang="ja-JP" sz="2400" dirty="0" smtClean="0">
                    <a:latin typeface="Cambria Math"/>
                  </a:rPr>
                  <a:t>1</a:t>
                </a:r>
                <a:r>
                  <a:rPr lang="ja-JP" altLang="en-US" sz="2400" dirty="0" smtClean="0">
                    <a:latin typeface="Cambria Math"/>
                  </a:rPr>
                  <a:t>）　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400" i="1">
                            <a:latin typeface="Cambria Math"/>
                          </a:rPr>
                          <m:t>49</m:t>
                        </m:r>
                      </m:e>
                    </m:rad>
                  </m:oMath>
                </a14:m>
                <a:r>
                  <a:rPr lang="ja-JP" altLang="en-US" sz="2400" dirty="0" smtClean="0">
                    <a:latin typeface="Cambria Math"/>
                  </a:rPr>
                  <a:t>　　</a:t>
                </a:r>
                <a:r>
                  <a:rPr lang="ja-JP" altLang="en-US" sz="2400" dirty="0" smtClean="0">
                    <a:latin typeface="Cambria Math"/>
                  </a:rPr>
                  <a:t>　　　　　（</a:t>
                </a:r>
                <a:r>
                  <a:rPr lang="ja-JP" altLang="en-US" sz="2400" dirty="0" smtClean="0">
                    <a:latin typeface="Cambria Math"/>
                  </a:rPr>
                  <a:t>２）　－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altLang="ja-JP" sz="2400" i="1" smtClean="0">
                            <a:latin typeface="Cambria Math"/>
                          </a:rPr>
                          <m:t>64</m:t>
                        </m:r>
                      </m:e>
                    </m:rad>
                    <m:r>
                      <a:rPr lang="en-US" altLang="ja-JP" sz="2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400" dirty="0" smtClean="0">
                    <a:latin typeface="Cambria Math"/>
                  </a:rPr>
                  <a:t>　</a:t>
                </a:r>
                <a:r>
                  <a:rPr lang="ja-JP" altLang="en-US" sz="2400" dirty="0" smtClean="0">
                    <a:latin typeface="Cambria Math"/>
                  </a:rPr>
                  <a:t>　　　　　　（</a:t>
                </a:r>
                <a:r>
                  <a:rPr lang="ja-JP" altLang="en-US" sz="2400" dirty="0" smtClean="0">
                    <a:latin typeface="Cambria Math"/>
                  </a:rPr>
                  <a:t>３）</a:t>
                </a:r>
                <a:r>
                  <a:rPr lang="ja-JP" altLang="en-US" sz="2400" i="1" dirty="0" smtClean="0">
                    <a:latin typeface="Cambria Math"/>
                  </a:rPr>
                  <a:t>　</a:t>
                </a:r>
                <a:r>
                  <a:rPr lang="en-US" altLang="ja-JP" sz="2400" dirty="0" smtClean="0">
                    <a:latin typeface="Cambria Math"/>
                  </a:rPr>
                  <a:t>―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ja-JP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24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ja-JP" sz="2400" b="0" i="1" smtClean="0">
                                <a:latin typeface="Cambria Math"/>
                              </a:rPr>
                              <m:t>9</m:t>
                            </m:r>
                          </m:num>
                          <m:den>
                            <m:r>
                              <a:rPr lang="en-US" altLang="ja-JP" sz="2400" i="1">
                                <a:latin typeface="Cambria Math"/>
                              </a:rPr>
                              <m:t>16</m:t>
                            </m:r>
                          </m:den>
                        </m:f>
                      </m:e>
                    </m:rad>
                  </m:oMath>
                </a14:m>
                <a:endParaRPr lang="en-US" altLang="ja-JP" sz="240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29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85" y="5343038"/>
                <a:ext cx="7743040" cy="1458530"/>
              </a:xfrm>
              <a:prstGeom prst="rect">
                <a:avLst/>
              </a:prstGeom>
              <a:blipFill rotWithShape="1">
                <a:blip r:embed="rId8"/>
                <a:stretch>
                  <a:fillRect l="-1654" t="-20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6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6" grpId="0" animBg="1"/>
      <p:bldP spid="7" grpId="0" animBg="1"/>
      <p:bldP spid="8" grpId="0" animBg="1"/>
      <p:bldP spid="9" grpId="0"/>
      <p:bldP spid="10" grpId="0"/>
      <p:bldP spid="17" grpId="0" build="p" animBg="1"/>
      <p:bldP spid="18" grpId="0" animBg="1"/>
      <p:bldP spid="19" grpId="0" animBg="1"/>
      <p:bldP spid="20" grpId="0" animBg="1"/>
      <p:bldP spid="21" grpId="0"/>
      <p:bldP spid="22" grpId="0"/>
      <p:bldP spid="23" grpId="0" animBg="1"/>
      <p:bldP spid="24" grpId="0" animBg="1"/>
      <p:bldP spid="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1" y="1857054"/>
            <a:ext cx="712948" cy="1096676"/>
          </a:xfrm>
          <a:solidFill>
            <a:srgbClr val="92D050"/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6000" dirty="0" smtClean="0"/>
              <a:t>３</a:t>
            </a:r>
            <a:endParaRPr kumimoji="1" lang="ja-JP" altLang="en-US" sz="6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03568" y="116632"/>
                <a:ext cx="6942494" cy="1061701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5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54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5400" b="0" i="1" smtClean="0">
                        <a:latin typeface="Cambria Math"/>
                      </a:rPr>
                      <m:t>、　</m:t>
                    </m:r>
                    <m:r>
                      <a:rPr lang="ja-JP" altLang="en-US" sz="5400" b="0" i="1" smtClean="0">
                        <a:latin typeface="Cambria Math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ja-JP" altLang="en-US" sz="5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54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ja-JP" altLang="en-US" sz="5400" dirty="0" smtClean="0"/>
                  <a:t>　→　</a:t>
                </a:r>
                <a:r>
                  <a:rPr lang="en-US" altLang="ja-JP" sz="5400" dirty="0" smtClean="0"/>
                  <a:t>±</a:t>
                </a:r>
                <a:r>
                  <a:rPr lang="ja-JP" altLang="en-US" sz="5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5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5400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endParaRPr lang="en-US" altLang="ja-JP" sz="5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568" y="116632"/>
                <a:ext cx="6942494" cy="106170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コンテンツ プレースホルダー 2"/>
              <p:cNvSpPr txBox="1">
                <a:spLocks/>
              </p:cNvSpPr>
              <p:nvPr/>
            </p:nvSpPr>
            <p:spPr>
              <a:xfrm>
                <a:off x="3822193" y="1505085"/>
                <a:ext cx="1282438" cy="151029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ja-JP" altLang="en-US" sz="44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44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</m:oMath>
                  </m:oMathPara>
                </a14:m>
                <a:endParaRPr lang="en-US" altLang="ja-JP" sz="4400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4400" i="1">
                          <a:latin typeface="Cambria Math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ja-JP" altLang="en-US" sz="44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ja-JP" altLang="en-US" sz="4400" b="0" i="1" smtClean="0">
                              <a:latin typeface="Cambria Math"/>
                            </a:rPr>
                            <m:t>３</m:t>
                          </m:r>
                        </m:e>
                      </m:rad>
                      <m:r>
                        <a:rPr lang="ja-JP" altLang="en-US" sz="4400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ja-JP" altLang="en-US" sz="4400" dirty="0"/>
              </a:p>
            </p:txBody>
          </p:sp>
        </mc:Choice>
        <mc:Fallback xmlns="">
          <p:sp>
            <p:nvSpPr>
              <p:cNvPr id="6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2193" y="1505085"/>
                <a:ext cx="1282438" cy="151029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下矢印 6"/>
          <p:cNvSpPr/>
          <p:nvPr/>
        </p:nvSpPr>
        <p:spPr>
          <a:xfrm rot="16200000">
            <a:off x="2820656" y="1179881"/>
            <a:ext cx="394483" cy="155983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8" name="下矢印 7"/>
          <p:cNvSpPr/>
          <p:nvPr/>
        </p:nvSpPr>
        <p:spPr>
          <a:xfrm rot="5400000">
            <a:off x="2770441" y="1944499"/>
            <a:ext cx="394485" cy="16411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46645" y="1254783"/>
            <a:ext cx="1342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平方根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31809" y="2980729"/>
            <a:ext cx="10420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２乗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971600" y="3459578"/>
            <a:ext cx="4133031" cy="1922614"/>
            <a:chOff x="971600" y="3619793"/>
            <a:chExt cx="4133031" cy="1922614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2531809" y="5019187"/>
              <a:ext cx="10420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solidFill>
                    <a:srgbClr val="FF0000"/>
                  </a:solidFill>
                </a:rPr>
                <a:t>２乗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971600" y="3619793"/>
              <a:ext cx="4133031" cy="1738323"/>
              <a:chOff x="971600" y="3619793"/>
              <a:chExt cx="4133031" cy="1738323"/>
            </a:xfrm>
          </p:grpSpPr>
          <p:sp>
            <p:nvSpPr>
              <p:cNvPr id="17" name="コンテンツ プレースホルダー 2"/>
              <p:cNvSpPr txBox="1">
                <a:spLocks/>
              </p:cNvSpPr>
              <p:nvPr/>
            </p:nvSpPr>
            <p:spPr>
              <a:xfrm>
                <a:off x="971600" y="4108645"/>
                <a:ext cx="1072989" cy="1096676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US" altLang="ja-JP" sz="6000" dirty="0" smtClean="0"/>
                  <a:t>16</a:t>
                </a:r>
                <a:endParaRPr lang="ja-JP" altLang="en-US" sz="6000" dirty="0"/>
              </a:p>
            </p:txBody>
          </p:sp>
          <p:sp>
            <p:nvSpPr>
              <p:cNvPr id="19" name="下矢印 18"/>
              <p:cNvSpPr/>
              <p:nvPr/>
            </p:nvSpPr>
            <p:spPr>
              <a:xfrm rot="16200000">
                <a:off x="2820656" y="3480497"/>
                <a:ext cx="394483" cy="1559833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20" name="下矢印 19"/>
              <p:cNvSpPr/>
              <p:nvPr/>
            </p:nvSpPr>
            <p:spPr>
              <a:xfrm rot="5400000">
                <a:off x="2770440" y="4113610"/>
                <a:ext cx="394485" cy="1641164"/>
              </a:xfrm>
              <a:prstGeom prst="downArrow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2330661" y="3619793"/>
                <a:ext cx="13425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800" dirty="0" smtClean="0">
                    <a:solidFill>
                      <a:srgbClr val="FF0000"/>
                    </a:solidFill>
                  </a:rPr>
                  <a:t>平方根</a:t>
                </a:r>
                <a:endParaRPr kumimoji="1" lang="ja-JP" altLang="en-US" sz="28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コンテンツ プレースホルダー 2"/>
                  <p:cNvSpPr txBox="1">
                    <a:spLocks/>
                  </p:cNvSpPr>
                  <p:nvPr/>
                </p:nvSpPr>
                <p:spPr>
                  <a:xfrm>
                    <a:off x="3844999" y="3789040"/>
                    <a:ext cx="1259632" cy="1569076"/>
                  </a:xfrm>
                  <a:prstGeom prst="rect">
                    <a:avLst/>
                  </a:prstGeom>
                  <a:solidFill>
                    <a:srgbClr val="FFFF00"/>
                  </a:solidFill>
                </p:spPr>
                <p:txBody>
                  <a:bodyPr vert="horz" lIns="91440" tIns="45720" rIns="91440" bIns="45720" rtlCol="0">
                    <a:noAutofit/>
                  </a:bodyPr>
                  <a:lstStyle>
                    <a:lvl1pPr marL="342900" indent="-3429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32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742950" indent="-28575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11430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6002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–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20574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»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5146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9718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4290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886200" indent="-228600" algn="l" defTabSz="914400" rtl="0" eaLnBrk="1" latinLnBrk="0" hangingPunct="1">
                      <a:spcBef>
                        <a:spcPct val="20000"/>
                      </a:spcBef>
                      <a:buFont typeface="Arial" pitchFamily="34" charset="0"/>
                      <a:buChar char="•"/>
                      <a:defRPr kumimoji="1" sz="20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marL="0" indent="0" algn="ctr">
                      <a:buNone/>
                    </a:pPr>
                    <a:r>
                      <a:rPr lang="ja-JP" altLang="en-US" sz="4800" dirty="0" smtClean="0">
                        <a:latin typeface="Cambria Math"/>
                      </a:rPr>
                      <a:t>４</a:t>
                    </a:r>
                    <a:endParaRPr lang="en-US" altLang="ja-JP" sz="4800" dirty="0" smtClean="0">
                      <a:latin typeface="Cambria Math"/>
                    </a:endParaRPr>
                  </a:p>
                  <a:p>
                    <a:pPr marL="0" indent="0" algn="ctr">
                      <a:buNone/>
                    </a:pPr>
                    <a14:m>
                      <m:oMath xmlns:m="http://schemas.openxmlformats.org/officeDocument/2006/math">
                        <m:r>
                          <a:rPr lang="ja-JP" altLang="en-US" sz="4800" i="1">
                            <a:latin typeface="Cambria Math"/>
                          </a:rPr>
                          <m:t>−</m:t>
                        </m:r>
                      </m:oMath>
                    </a14:m>
                    <a:r>
                      <a:rPr lang="ja-JP" altLang="en-US" sz="4800" dirty="0" smtClean="0"/>
                      <a:t>４</a:t>
                    </a:r>
                    <a:endParaRPr lang="ja-JP" altLang="en-US" sz="4800" dirty="0"/>
                  </a:p>
                </p:txBody>
              </p:sp>
            </mc:Choice>
            <mc:Fallback xmlns="">
              <p:sp>
                <p:nvSpPr>
                  <p:cNvPr id="24" name="コンテンツ プレースホルダー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844999" y="3789040"/>
                    <a:ext cx="1259632" cy="1569076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t="-10895" r="-14078" b="-26459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コンテンツ プレースホルダー 2"/>
              <p:cNvSpPr txBox="1">
                <a:spLocks/>
              </p:cNvSpPr>
              <p:nvPr/>
            </p:nvSpPr>
            <p:spPr>
              <a:xfrm>
                <a:off x="195986" y="5383115"/>
                <a:ext cx="8768502" cy="1315593"/>
              </a:xfrm>
              <a:prstGeom prst="rect">
                <a:avLst/>
              </a:prstGeom>
              <a:noFill/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ja-JP" altLang="en-US" sz="2800" b="0" dirty="0" smtClean="0"/>
                  <a:t>問５　次の数の平方根を</a:t>
                </a:r>
                <a14:m>
                  <m:oMath xmlns:m="http://schemas.openxmlformats.org/officeDocument/2006/math">
                    <m:r>
                      <a:rPr lang="en-US" altLang="ja-JP" sz="2800" b="0" i="1" smtClean="0">
                        <a:latin typeface="Cambria Math"/>
                      </a:rPr>
                      <m:t>±</m:t>
                    </m:r>
                    <m:r>
                      <a:rPr lang="ja-JP" altLang="en-US" sz="2800" b="0" i="1" smtClean="0">
                        <a:latin typeface="Cambria Math"/>
                      </a:rPr>
                      <m:t>を</m:t>
                    </m:r>
                    <m:r>
                      <a:rPr lang="ja-JP" altLang="en-US" sz="2800" i="1">
                        <a:latin typeface="Cambria Math"/>
                      </a:rPr>
                      <m:t>使って表せ。</m:t>
                    </m:r>
                  </m:oMath>
                </a14:m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400" dirty="0" smtClean="0">
                    <a:latin typeface="Cambria Math"/>
                  </a:rPr>
                  <a:t>（１）　</a:t>
                </a:r>
                <a:r>
                  <a:rPr lang="ja-JP" altLang="en-US" sz="2400" dirty="0">
                    <a:latin typeface="Cambria Math"/>
                  </a:rPr>
                  <a:t>５</a:t>
                </a:r>
                <a:r>
                  <a:rPr lang="ja-JP" altLang="en-US" sz="2400" dirty="0" smtClean="0">
                    <a:latin typeface="Cambria Math"/>
                  </a:rPr>
                  <a:t>　　</a:t>
                </a:r>
                <a:r>
                  <a:rPr lang="ja-JP" altLang="en-US" sz="2400" dirty="0" smtClean="0">
                    <a:latin typeface="Cambria Math"/>
                  </a:rPr>
                  <a:t>　　　（</a:t>
                </a:r>
                <a:r>
                  <a:rPr lang="ja-JP" altLang="en-US" sz="2400" dirty="0" smtClean="0">
                    <a:latin typeface="Cambria Math"/>
                  </a:rPr>
                  <a:t>２）　</a:t>
                </a:r>
                <a14:m>
                  <m:oMath xmlns:m="http://schemas.openxmlformats.org/officeDocument/2006/math">
                    <m:r>
                      <a:rPr lang="en-US" altLang="ja-JP" sz="2400" i="1" dirty="0">
                        <a:latin typeface="Cambria Math"/>
                      </a:rPr>
                      <m:t>0.09</m:t>
                    </m:r>
                    <m:r>
                      <a:rPr lang="en-US" altLang="ja-JP" sz="2400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2400" dirty="0" smtClean="0">
                    <a:latin typeface="Cambria Math"/>
                  </a:rPr>
                  <a:t>　</a:t>
                </a:r>
                <a:r>
                  <a:rPr lang="ja-JP" altLang="en-US" sz="2400" dirty="0" smtClean="0">
                    <a:latin typeface="Cambria Math"/>
                  </a:rPr>
                  <a:t>　　　　　（</a:t>
                </a:r>
                <a:r>
                  <a:rPr lang="ja-JP" altLang="en-US" sz="2400" dirty="0" smtClean="0">
                    <a:latin typeface="Cambria Math"/>
                  </a:rPr>
                  <a:t>３）</a:t>
                </a:r>
                <a:r>
                  <a:rPr lang="ja-JP" altLang="en-US" sz="2400" i="1" dirty="0" smtClean="0">
                    <a:latin typeface="Cambria Math"/>
                  </a:rPr>
                  <a:t>　</a:t>
                </a:r>
                <a:r>
                  <a:rPr lang="ja-JP" alt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b="0" i="1" smtClean="0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2400" b="0" i="1" smtClean="0">
                            <a:latin typeface="Cambria Math"/>
                          </a:rPr>
                          <m:t>７</m:t>
                        </m:r>
                      </m:den>
                    </m:f>
                  </m:oMath>
                </a14:m>
                <a:r>
                  <a:rPr lang="ja-JP" altLang="en-US" sz="2400" i="1" dirty="0" smtClean="0">
                    <a:latin typeface="Cambria Math"/>
                  </a:rPr>
                  <a:t>　　</a:t>
                </a:r>
                <a:r>
                  <a:rPr lang="ja-JP" altLang="en-US" sz="2400" i="1" dirty="0" smtClean="0">
                    <a:latin typeface="Cambria Math"/>
                  </a:rPr>
                  <a:t>　　　　</a:t>
                </a:r>
                <a:r>
                  <a:rPr lang="ja-JP" altLang="en-US" sz="2400" dirty="0" smtClean="0">
                    <a:latin typeface="Cambria Math"/>
                  </a:rPr>
                  <a:t>（</a:t>
                </a:r>
                <a:r>
                  <a:rPr lang="ja-JP" altLang="en-US" sz="2400" dirty="0" smtClean="0">
                    <a:latin typeface="Cambria Math"/>
                  </a:rPr>
                  <a:t>４）　</a:t>
                </a:r>
                <a:r>
                  <a:rPr lang="ja-JP" alt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2400" i="1" smtClean="0">
                            <a:latin typeface="Cambria Math"/>
                          </a:rPr>
                          <m:t>１６</m:t>
                        </m:r>
                      </m:num>
                      <m:den>
                        <m:r>
                          <a:rPr lang="ja-JP" altLang="en-US" sz="2400" i="1" smtClean="0">
                            <a:latin typeface="Cambria Math"/>
                          </a:rPr>
                          <m:t>８１</m:t>
                        </m:r>
                      </m:den>
                    </m:f>
                  </m:oMath>
                </a14:m>
                <a:endParaRPr lang="en-US" altLang="ja-JP" sz="240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29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986" y="5383115"/>
                <a:ext cx="8768502" cy="1315593"/>
              </a:xfrm>
              <a:prstGeom prst="rect">
                <a:avLst/>
              </a:prstGeom>
              <a:blipFill rotWithShape="1">
                <a:blip r:embed="rId6"/>
                <a:stretch>
                  <a:fillRect l="-1390" t="-648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下矢印 24"/>
          <p:cNvSpPr/>
          <p:nvPr/>
        </p:nvSpPr>
        <p:spPr>
          <a:xfrm rot="16200000">
            <a:off x="5381188" y="1806468"/>
            <a:ext cx="394483" cy="90752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コンテンツ プレースホルダー 2"/>
              <p:cNvSpPr txBox="1">
                <a:spLocks/>
              </p:cNvSpPr>
              <p:nvPr/>
            </p:nvSpPr>
            <p:spPr>
              <a:xfrm>
                <a:off x="6052474" y="1762555"/>
                <a:ext cx="2119925" cy="96141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ja-JP" sz="5400" dirty="0" smtClean="0"/>
                  <a:t>±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5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5400" b="0" i="1" smtClean="0">
                            <a:latin typeface="Cambria Math"/>
                          </a:rPr>
                          <m:t>３</m:t>
                        </m:r>
                      </m:e>
                    </m:rad>
                    <m:r>
                      <a:rPr lang="ja-JP" altLang="en-US" sz="5400" i="1">
                        <a:latin typeface="Cambria Math"/>
                      </a:rPr>
                      <m:t> </m:t>
                    </m:r>
                  </m:oMath>
                </a14:m>
                <a:endParaRPr lang="ja-JP" altLang="en-US" sz="5400" dirty="0"/>
              </a:p>
            </p:txBody>
          </p:sp>
        </mc:Choice>
        <mc:Fallback>
          <p:sp>
            <p:nvSpPr>
              <p:cNvPr id="30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474" y="1762555"/>
                <a:ext cx="2119925" cy="961410"/>
              </a:xfrm>
              <a:prstGeom prst="rect">
                <a:avLst/>
              </a:prstGeom>
              <a:blipFill rotWithShape="1">
                <a:blip r:embed="rId7"/>
                <a:stretch>
                  <a:fillRect l="-15517" t="-14557" b="-367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下矢印 30"/>
          <p:cNvSpPr/>
          <p:nvPr/>
        </p:nvSpPr>
        <p:spPr>
          <a:xfrm rot="16200000">
            <a:off x="5401469" y="3845762"/>
            <a:ext cx="394483" cy="90752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/>
          </a:p>
        </p:txBody>
      </p:sp>
      <p:sp>
        <p:nvSpPr>
          <p:cNvPr id="32" name="コンテンツ プレースホルダー 2"/>
          <p:cNvSpPr txBox="1">
            <a:spLocks/>
          </p:cNvSpPr>
          <p:nvPr/>
        </p:nvSpPr>
        <p:spPr>
          <a:xfrm>
            <a:off x="6060358" y="3902957"/>
            <a:ext cx="1708158" cy="1068263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6000" dirty="0" smtClean="0"/>
              <a:t>±</a:t>
            </a:r>
            <a:r>
              <a:rPr lang="ja-JP" altLang="en-US" sz="6000" dirty="0" smtClean="0"/>
              <a:t>４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382934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6" grpId="0" animBg="1"/>
      <p:bldP spid="7" grpId="0" animBg="1"/>
      <p:bldP spid="8" grpId="0" animBg="1"/>
      <p:bldP spid="9" grpId="0"/>
      <p:bldP spid="10" grpId="0"/>
      <p:bldP spid="29" grpId="0"/>
      <p:bldP spid="25" grpId="0" animBg="1"/>
      <p:bldP spid="30" grpId="0" animBg="1"/>
      <p:bldP spid="31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7026" y="-270310"/>
            <a:ext cx="9036497" cy="7117054"/>
            <a:chOff x="7026" y="-270310"/>
            <a:chExt cx="9036497" cy="7117054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7026" y="3273728"/>
              <a:ext cx="9036497" cy="3573016"/>
              <a:chOff x="11347" y="0"/>
              <a:chExt cx="9022564" cy="3748285"/>
            </a:xfrm>
          </p:grpSpPr>
          <p:grpSp>
            <p:nvGrpSpPr>
              <p:cNvPr id="7" name="グループ化 6"/>
              <p:cNvGrpSpPr/>
              <p:nvPr/>
            </p:nvGrpSpPr>
            <p:grpSpPr>
              <a:xfrm>
                <a:off x="11347" y="0"/>
                <a:ext cx="9022564" cy="1889364"/>
                <a:chOff x="11347" y="0"/>
                <a:chExt cx="9022564" cy="1889364"/>
              </a:xfrm>
            </p:grpSpPr>
            <p:pic>
              <p:nvPicPr>
                <p:cNvPr id="4" name="図 3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5" name="図 4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6" name="図 5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8" name="グループ化 7"/>
              <p:cNvGrpSpPr/>
              <p:nvPr/>
            </p:nvGrpSpPr>
            <p:grpSpPr>
              <a:xfrm>
                <a:off x="11347" y="1862334"/>
                <a:ext cx="9022564" cy="1885951"/>
                <a:chOff x="11347" y="-1"/>
                <a:chExt cx="9022564" cy="1885951"/>
              </a:xfrm>
            </p:grpSpPr>
            <p:pic>
              <p:nvPicPr>
                <p:cNvPr id="9" name="図 8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0" name="図 9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1" name="図 10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  <p:grpSp>
          <p:nvGrpSpPr>
            <p:cNvPr id="13" name="グループ化 12"/>
            <p:cNvGrpSpPr/>
            <p:nvPr/>
          </p:nvGrpSpPr>
          <p:grpSpPr>
            <a:xfrm>
              <a:off x="7026" y="-270310"/>
              <a:ext cx="9036497" cy="3573016"/>
              <a:chOff x="11347" y="0"/>
              <a:chExt cx="9022564" cy="3748285"/>
            </a:xfrm>
          </p:grpSpPr>
          <p:grpSp>
            <p:nvGrpSpPr>
              <p:cNvPr id="14" name="グループ化 13"/>
              <p:cNvGrpSpPr/>
              <p:nvPr/>
            </p:nvGrpSpPr>
            <p:grpSpPr>
              <a:xfrm>
                <a:off x="11347" y="0"/>
                <a:ext cx="9022564" cy="1889364"/>
                <a:chOff x="11347" y="0"/>
                <a:chExt cx="9022564" cy="1889364"/>
              </a:xfrm>
            </p:grpSpPr>
            <p:pic>
              <p:nvPicPr>
                <p:cNvPr id="19" name="図 18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20" name="図 19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21" name="図 20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3414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  <p:grpSp>
            <p:nvGrpSpPr>
              <p:cNvPr id="15" name="グループ化 14"/>
              <p:cNvGrpSpPr/>
              <p:nvPr/>
            </p:nvGrpSpPr>
            <p:grpSpPr>
              <a:xfrm>
                <a:off x="11347" y="1862334"/>
                <a:ext cx="9022564" cy="1885951"/>
                <a:chOff x="11347" y="-1"/>
                <a:chExt cx="9022564" cy="1885951"/>
              </a:xfrm>
            </p:grpSpPr>
            <p:pic>
              <p:nvPicPr>
                <p:cNvPr id="16" name="図 15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11347" y="0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7" name="図 16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2795894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pic>
              <p:nvPicPr>
                <p:cNvPr id="18" name="図 17"/>
                <p:cNvPicPr/>
                <p:nvPr/>
              </p:nvPicPr>
              <p:blipFill rotWithShape="1">
                <a:blip r:embed="rId2"/>
                <a:srcRect l="12569" t="19686" r="12523" b="2267"/>
                <a:stretch/>
              </p:blipFill>
              <p:spPr bwMode="auto">
                <a:xfrm>
                  <a:off x="5814461" y="-1"/>
                  <a:ext cx="3219450" cy="1885950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414886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302</Words>
  <Application>Microsoft Office PowerPoint</Application>
  <PresentationFormat>画面に合わせる (4:3)</PresentationFormat>
  <Paragraphs>107</Paragraphs>
  <Slides>10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​​テーマ</vt:lpstr>
      <vt:lpstr>PowerPoint プレゼンテーション</vt:lpstr>
      <vt:lpstr>PowerPoint プレゼンテーション</vt:lpstr>
      <vt:lpstr>平　方　根</vt:lpstr>
      <vt:lpstr>PowerPoint プレゼンテーション</vt:lpstr>
      <vt:lpstr>2乗して2，5になる数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板　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kajukun</cp:lastModifiedBy>
  <cp:revision>31</cp:revision>
  <dcterms:created xsi:type="dcterms:W3CDTF">2013-05-19T22:30:44Z</dcterms:created>
  <dcterms:modified xsi:type="dcterms:W3CDTF">2016-05-17T10:13:02Z</dcterms:modified>
</cp:coreProperties>
</file>