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65" r:id="rId4"/>
    <p:sldId id="266" r:id="rId5"/>
    <p:sldId id="267" r:id="rId6"/>
    <p:sldId id="268" r:id="rId7"/>
    <p:sldId id="269" r:id="rId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42A37099-D84F-45EA-9CBF-3B4F1CB129B8}">
          <p14:sldIdLst>
            <p14:sldId id="256"/>
            <p14:sldId id="259"/>
            <p14:sldId id="265"/>
            <p14:sldId id="266"/>
            <p14:sldId id="267"/>
            <p14:sldId id="268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FECE1-90E9-473F-BA99-E41C921CF172}" type="datetimeFigureOut">
              <a:rPr kumimoji="1" lang="ja-JP" altLang="en-US" smtClean="0"/>
              <a:t>2016/6/13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7FDA6-A998-4E66-B605-694829D4E8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274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7FDA6-A998-4E66-B605-694829D4E86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2437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7FDA6-A998-4E66-B605-694829D4E86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7442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C2C9-429C-4848-9228-45DA1AEC2514}" type="datetimeFigureOut">
              <a:rPr kumimoji="1" lang="ja-JP" altLang="en-US" smtClean="0"/>
              <a:t>2016/6/13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E1AF-67B6-46DF-BF2B-E749B57715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9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C2C9-429C-4848-9228-45DA1AEC2514}" type="datetimeFigureOut">
              <a:rPr kumimoji="1" lang="ja-JP" altLang="en-US" smtClean="0"/>
              <a:t>2016/6/13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E1AF-67B6-46DF-BF2B-E749B57715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5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C2C9-429C-4848-9228-45DA1AEC2514}" type="datetimeFigureOut">
              <a:rPr kumimoji="1" lang="ja-JP" altLang="en-US" smtClean="0"/>
              <a:t>2016/6/13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E1AF-67B6-46DF-BF2B-E749B57715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5840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C2C9-429C-4848-9228-45DA1AEC2514}" type="datetimeFigureOut">
              <a:rPr kumimoji="1" lang="ja-JP" altLang="en-US" smtClean="0"/>
              <a:t>2016/6/13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E1AF-67B6-46DF-BF2B-E749B57715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6414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C2C9-429C-4848-9228-45DA1AEC2514}" type="datetimeFigureOut">
              <a:rPr kumimoji="1" lang="ja-JP" altLang="en-US" smtClean="0"/>
              <a:t>2016/6/13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E1AF-67B6-46DF-BF2B-E749B57715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5299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C2C9-429C-4848-9228-45DA1AEC2514}" type="datetimeFigureOut">
              <a:rPr kumimoji="1" lang="ja-JP" altLang="en-US" smtClean="0"/>
              <a:t>2016/6/13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E1AF-67B6-46DF-BF2B-E749B57715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461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C2C9-429C-4848-9228-45DA1AEC2514}" type="datetimeFigureOut">
              <a:rPr kumimoji="1" lang="ja-JP" altLang="en-US" smtClean="0"/>
              <a:t>2016/6/13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E1AF-67B6-46DF-BF2B-E749B57715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5955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C2C9-429C-4848-9228-45DA1AEC2514}" type="datetimeFigureOut">
              <a:rPr kumimoji="1" lang="ja-JP" altLang="en-US" smtClean="0"/>
              <a:t>2016/6/13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E1AF-67B6-46DF-BF2B-E749B57715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9351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C2C9-429C-4848-9228-45DA1AEC2514}" type="datetimeFigureOut">
              <a:rPr kumimoji="1" lang="ja-JP" altLang="en-US" smtClean="0"/>
              <a:t>2016/6/13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E1AF-67B6-46DF-BF2B-E749B57715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60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C2C9-429C-4848-9228-45DA1AEC2514}" type="datetimeFigureOut">
              <a:rPr kumimoji="1" lang="ja-JP" altLang="en-US" smtClean="0"/>
              <a:t>2016/6/13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E1AF-67B6-46DF-BF2B-E749B57715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7466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C2C9-429C-4848-9228-45DA1AEC2514}" type="datetimeFigureOut">
              <a:rPr kumimoji="1" lang="ja-JP" altLang="en-US" smtClean="0"/>
              <a:t>2016/6/13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E1AF-67B6-46DF-BF2B-E749B57715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8366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AC2C9-429C-4848-9228-45DA1AEC2514}" type="datetimeFigureOut">
              <a:rPr kumimoji="1" lang="ja-JP" altLang="en-US" smtClean="0"/>
              <a:t>2016/6/13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FE1AF-67B6-46DF-BF2B-E749B57715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916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jp/url?sa=i&amp;rct=j&amp;q=%E5%B9%B3%E6%96%B9%E6%A0%B9&amp;source=images&amp;cd=&amp;cad=rja&amp;docid=JESvv5QzA_IdOM&amp;tbnid=4EeSY7YTkt5X6M:&amp;ved=0CAUQjRw&amp;url=http://dictionary.goo.ne.jp/leaf/jn2/198441/m0u/&amp;ei=dX2mUcffEoHJkgWJ9oHYAw&amp;bvm=bv.47008514,d.dGI&amp;psig=AFQjCNHkIaD14c7H6oS798_qk0lc7TIPYQ&amp;ust=136995198470848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eacher\AppData\Local\Microsoft\Windows\Temporary Internet Files\Content.IE5\DPDADRY1\MP90041175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35703" cy="693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4325061" y="764704"/>
            <a:ext cx="4801314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7200" dirty="0" smtClean="0"/>
              <a:t>平方根の値</a:t>
            </a:r>
            <a:endParaRPr kumimoji="1" lang="ja-JP" altLang="en-US" sz="72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971600" y="2780928"/>
            <a:ext cx="7200800" cy="3816424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r>
              <a:rPr kumimoji="1" lang="ja-JP" altLang="en-US" sz="4000" dirty="0" smtClean="0">
                <a:solidFill>
                  <a:schemeClr val="tx1"/>
                </a:solidFill>
              </a:rPr>
              <a:t>本時の目標</a:t>
            </a:r>
            <a:endParaRPr kumimoji="1" lang="en-US" altLang="ja-JP" sz="4000" dirty="0" smtClean="0">
              <a:solidFill>
                <a:schemeClr val="tx1"/>
              </a:solidFill>
            </a:endParaRPr>
          </a:p>
          <a:p>
            <a:pPr algn="l"/>
            <a:r>
              <a:rPr lang="ja-JP" altLang="en-US" sz="4000" dirty="0" smtClean="0">
                <a:solidFill>
                  <a:schemeClr val="tx1"/>
                </a:solidFill>
              </a:rPr>
              <a:t>○平方根の近似値について知り、近似値を求めることができる。</a:t>
            </a:r>
            <a:endParaRPr kumimoji="1" lang="en-US" altLang="ja-JP" sz="4000" dirty="0" smtClean="0">
              <a:solidFill>
                <a:schemeClr val="tx1"/>
              </a:solidFill>
            </a:endParaRPr>
          </a:p>
          <a:p>
            <a:pPr algn="l"/>
            <a:r>
              <a:rPr kumimoji="1" lang="ja-JP" altLang="en-US" sz="4000" dirty="0" smtClean="0">
                <a:solidFill>
                  <a:schemeClr val="tx1"/>
                </a:solidFill>
              </a:rPr>
              <a:t>○有理数と無理数の意味を理解し、数を有理数と無理数に分けることができる。</a:t>
            </a:r>
            <a:endParaRPr kumimoji="1" lang="ja-JP" alt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86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80" t="64906" r="12719"/>
          <a:stretch/>
        </p:blipFill>
        <p:spPr bwMode="auto">
          <a:xfrm>
            <a:off x="0" y="813542"/>
            <a:ext cx="9185874" cy="402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5708063" y="2534964"/>
            <a:ext cx="13211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3200" dirty="0" err="1" smtClean="0"/>
              <a:t>ｘ</a:t>
            </a:r>
            <a:r>
              <a:rPr lang="en-US" altLang="ja-JP" sz="3200" baseline="30000" dirty="0" smtClean="0"/>
              <a:t>2</a:t>
            </a:r>
            <a:r>
              <a:rPr lang="ja-JP" altLang="en-US" sz="3200" dirty="0"/>
              <a:t>＝ </a:t>
            </a:r>
            <a:r>
              <a:rPr lang="ja-JP" altLang="en-US" sz="3200" dirty="0" smtClean="0"/>
              <a:t>５</a:t>
            </a:r>
            <a:endParaRPr lang="ja-JP" altLang="en-US" sz="3200" dirty="0"/>
          </a:p>
        </p:txBody>
      </p:sp>
      <p:sp>
        <p:nvSpPr>
          <p:cNvPr id="6" name="正方形/長方形 5"/>
          <p:cNvSpPr/>
          <p:nvPr/>
        </p:nvSpPr>
        <p:spPr>
          <a:xfrm>
            <a:off x="1836223" y="2060848"/>
            <a:ext cx="13211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3200" dirty="0" err="1" smtClean="0"/>
              <a:t>ｘ</a:t>
            </a:r>
            <a:r>
              <a:rPr lang="en-US" altLang="ja-JP" sz="3200" baseline="30000" dirty="0" smtClean="0"/>
              <a:t>2</a:t>
            </a:r>
            <a:r>
              <a:rPr lang="ja-JP" altLang="en-US" sz="3200" dirty="0"/>
              <a:t>＝ </a:t>
            </a:r>
            <a:r>
              <a:rPr lang="ja-JP" altLang="en-US" sz="3200" dirty="0" smtClean="0"/>
              <a:t>２</a:t>
            </a:r>
            <a:endParaRPr lang="ja-JP" altLang="en-US" sz="3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47883" y="1263906"/>
            <a:ext cx="375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0000"/>
                </a:solidFill>
              </a:rPr>
              <a:t>ｘ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36825" y="2765475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0000"/>
                </a:solidFill>
              </a:rPr>
              <a:t>ｘ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86814" y="1263905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0000"/>
                </a:solidFill>
              </a:rPr>
              <a:t>ｘ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961134" y="3212336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0000"/>
                </a:solidFill>
              </a:rPr>
              <a:t>ｘ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17177" y="3689115"/>
            <a:ext cx="308489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3200" dirty="0" smtClean="0"/>
              <a:t>ｘ＝</a:t>
            </a:r>
            <a:r>
              <a:rPr lang="en-US" altLang="ja-JP" sz="3200" dirty="0" smtClean="0"/>
              <a:t>1.414213…</a:t>
            </a:r>
            <a:endParaRPr lang="en-US" altLang="ja-JP" sz="32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474126" y="4548771"/>
            <a:ext cx="308489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3200" dirty="0" smtClean="0"/>
              <a:t>ｘ＝</a:t>
            </a:r>
            <a:r>
              <a:rPr lang="en-US" altLang="ja-JP" sz="3200" dirty="0" smtClean="0"/>
              <a:t>2.236067…</a:t>
            </a:r>
            <a:endParaRPr lang="en-US" altLang="ja-JP" sz="32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3802" y="188639"/>
            <a:ext cx="8229600" cy="62490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kumimoji="1" lang="en-US" altLang="ja-JP" dirty="0" smtClean="0"/>
              <a:t>2</a:t>
            </a:r>
            <a:r>
              <a:rPr kumimoji="1" lang="ja-JP" altLang="en-US" dirty="0" smtClean="0"/>
              <a:t>乗して</a:t>
            </a:r>
            <a:r>
              <a:rPr kumimoji="1" lang="en-US" altLang="ja-JP" dirty="0" smtClean="0"/>
              <a:t>2</a:t>
            </a:r>
            <a:r>
              <a:rPr kumimoji="1" lang="ja-JP" altLang="en-US" dirty="0" err="1" smtClean="0"/>
              <a:t>，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になる数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6209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5794" y="-81776"/>
            <a:ext cx="8229600" cy="1143000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1026" name="Picture 2" descr="http://dictionary.goo.ne.jp/img/daijisen/ref/103155.jpg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6" y="115937"/>
            <a:ext cx="8789477" cy="562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角丸四角形 3"/>
          <p:cNvSpPr/>
          <p:nvPr/>
        </p:nvSpPr>
        <p:spPr>
          <a:xfrm>
            <a:off x="1756298" y="1272386"/>
            <a:ext cx="2304256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1728627" y="3720658"/>
            <a:ext cx="2304256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1756298" y="2136482"/>
            <a:ext cx="2304256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1657084" y="2928570"/>
            <a:ext cx="2304256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1728627" y="4584754"/>
            <a:ext cx="2304256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1705007" y="5304834"/>
            <a:ext cx="2304256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1876265" y="336282"/>
            <a:ext cx="2304256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4211530" y="1272386"/>
            <a:ext cx="4601552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4221084" y="2114956"/>
            <a:ext cx="4601552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14"/>
          <p:cNvSpPr/>
          <p:nvPr/>
        </p:nvSpPr>
        <p:spPr>
          <a:xfrm>
            <a:off x="4221084" y="2928570"/>
            <a:ext cx="4601552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4221084" y="3692668"/>
            <a:ext cx="4601552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 16"/>
          <p:cNvSpPr/>
          <p:nvPr/>
        </p:nvSpPr>
        <p:spPr>
          <a:xfrm>
            <a:off x="4237068" y="4556764"/>
            <a:ext cx="4601552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4237068" y="5276844"/>
            <a:ext cx="4601552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9" t="27823" r="19634" b="57056"/>
          <a:stretch/>
        </p:blipFill>
        <p:spPr bwMode="auto">
          <a:xfrm>
            <a:off x="-3586" y="5770950"/>
            <a:ext cx="9144000" cy="120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27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39980" y="114396"/>
                <a:ext cx="7060312" cy="650308"/>
              </a:xfr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normAutofit fontScale="90000"/>
              </a:bodyPr>
              <a:lstStyle/>
              <a:p>
                <a:r>
                  <a:rPr lang="ja-JP" altLang="en-US" dirty="0" smtClean="0"/>
                  <a:t>問</a:t>
                </a:r>
                <a:r>
                  <a:rPr lang="en-US" altLang="ja-JP" dirty="0" smtClean="0"/>
                  <a:t>1</a:t>
                </a:r>
                <a:r>
                  <a:rPr lang="ja-JP" altLang="en-US" dirty="0" smtClean="0"/>
                  <a:t>　電卓で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ja-JP" alt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ja-JP" altLang="en-US" i="1">
                            <a:latin typeface="Cambria Math"/>
                          </a:rPr>
                          <m:t>７</m:t>
                        </m:r>
                      </m:e>
                    </m:rad>
                  </m:oMath>
                </a14:m>
                <a:r>
                  <a:rPr lang="ja-JP" altLang="en-US" dirty="0"/>
                  <a:t>の</a:t>
                </a:r>
                <a:r>
                  <a:rPr lang="ja-JP" altLang="en-US" dirty="0" smtClean="0"/>
                  <a:t>値を求めよう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39980" y="114396"/>
                <a:ext cx="7060312" cy="650308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3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908720"/>
                <a:ext cx="8229600" cy="612068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ja-JP" altLang="en-US" dirty="0" smtClean="0"/>
                  <a:t>７を押す</a:t>
                </a:r>
                <a:endParaRPr kumimoji="1" lang="en-US" altLang="ja-JP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ja-JP" altLang="en-US" i="1">
                            <a:latin typeface="Cambria Math"/>
                          </a:rPr>
                        </m:ctrlPr>
                      </m:radPr>
                      <m:deg/>
                      <m:e/>
                    </m:rad>
                  </m:oMath>
                </a14:m>
                <a:r>
                  <a:rPr kumimoji="1" lang="ja-JP" altLang="en-US" dirty="0" smtClean="0"/>
                  <a:t>を押す</a:t>
                </a:r>
                <a:endParaRPr kumimoji="1" lang="en-US" altLang="ja-JP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ja-JP" altLang="en-US" sz="28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ja-JP" altLang="en-US" sz="2800" b="0" i="1" smtClean="0">
                            <a:latin typeface="Cambria Math"/>
                          </a:rPr>
                          <m:t>７</m:t>
                        </m:r>
                      </m:e>
                    </m:rad>
                  </m:oMath>
                </a14:m>
                <a:r>
                  <a:rPr kumimoji="1" lang="ja-JP" altLang="en-US" sz="2800" dirty="0" smtClean="0"/>
                  <a:t>＝（　　　　　　　　　　　　　　　　）</a:t>
                </a:r>
                <a:endParaRPr kumimoji="1" lang="en-US" altLang="ja-JP" sz="2800" dirty="0" smtClean="0"/>
              </a:p>
              <a:p>
                <a:pPr marL="0" indent="0">
                  <a:buNone/>
                </a:pPr>
                <a:r>
                  <a:rPr kumimoji="1" lang="ja-JP" altLang="en-US" sz="2800" dirty="0" smtClean="0"/>
                  <a:t>問</a:t>
                </a:r>
                <a:r>
                  <a:rPr kumimoji="1" lang="en-US" altLang="ja-JP" sz="2800" dirty="0" smtClean="0"/>
                  <a:t>2</a:t>
                </a:r>
                <a:r>
                  <a:rPr kumimoji="1" lang="ja-JP" altLang="en-US" sz="2800" dirty="0" smtClean="0"/>
                  <a:t>　</a:t>
                </a:r>
                <a:r>
                  <a:rPr lang="ja-JP" altLang="en-US" sz="28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ja-JP" altLang="en-US" sz="28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ja-JP" sz="2800" i="1">
                            <a:latin typeface="Cambria Math"/>
                          </a:rPr>
                          <m:t>10</m:t>
                        </m:r>
                      </m:e>
                    </m:rad>
                  </m:oMath>
                </a14:m>
                <a:r>
                  <a:rPr kumimoji="1" lang="ja-JP" altLang="en-US" sz="2800" dirty="0" smtClean="0"/>
                  <a:t>、</a:t>
                </a:r>
                <a:r>
                  <a:rPr lang="ja-JP" altLang="en-US" sz="28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ja-JP" altLang="en-US" sz="28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ja-JP" sz="2800" b="0" i="1" smtClean="0">
                            <a:latin typeface="Cambria Math"/>
                          </a:rPr>
                          <m:t>2</m:t>
                        </m:r>
                        <m:r>
                          <a:rPr lang="en-US" altLang="ja-JP" sz="2800" i="1">
                            <a:latin typeface="Cambria Math"/>
                          </a:rPr>
                          <m:t>0</m:t>
                        </m:r>
                      </m:e>
                    </m:rad>
                  </m:oMath>
                </a14:m>
                <a:r>
                  <a:rPr kumimoji="1" lang="ja-JP" altLang="en-US" sz="2800" dirty="0" smtClean="0"/>
                  <a:t>の近似値を</a:t>
                </a:r>
                <a:endParaRPr kumimoji="1" lang="en-US" altLang="ja-JP" sz="2800" dirty="0" smtClean="0"/>
              </a:p>
              <a:p>
                <a:pPr marL="0" indent="0">
                  <a:buNone/>
                </a:pPr>
                <a:r>
                  <a:rPr kumimoji="1" lang="ja-JP" altLang="en-US" sz="2800" dirty="0" smtClean="0"/>
                  <a:t>　小数第</a:t>
                </a:r>
                <a:r>
                  <a:rPr kumimoji="1" lang="en-US" altLang="ja-JP" sz="2800" dirty="0" smtClean="0"/>
                  <a:t>3</a:t>
                </a:r>
                <a:r>
                  <a:rPr kumimoji="1" lang="ja-JP" altLang="en-US" sz="2800" dirty="0" smtClean="0"/>
                  <a:t>位まで求めなさい。</a:t>
                </a:r>
                <a:endParaRPr kumimoji="1" lang="en-US" altLang="ja-JP" sz="2800" dirty="0" smtClean="0"/>
              </a:p>
              <a:p>
                <a:pPr marL="0" indent="0">
                  <a:buNone/>
                </a:pPr>
                <a:endParaRPr lang="en-US" altLang="ja-JP" sz="2800" dirty="0" smtClean="0"/>
              </a:p>
              <a:p>
                <a:pPr marL="0" indent="0">
                  <a:buNone/>
                </a:pPr>
                <a:r>
                  <a:rPr lang="ja-JP" altLang="en-US" sz="2800" dirty="0" smtClean="0"/>
                  <a:t>問</a:t>
                </a:r>
                <a:r>
                  <a:rPr lang="en-US" altLang="ja-JP" sz="2800" dirty="0" smtClean="0"/>
                  <a:t>3</a:t>
                </a:r>
                <a:r>
                  <a:rPr lang="ja-JP" altLang="en-US" sz="2800" dirty="0" smtClean="0"/>
                  <a:t>　面積が</a:t>
                </a:r>
                <a:r>
                  <a:rPr lang="en-US" altLang="ja-JP" sz="2800" dirty="0" smtClean="0"/>
                  <a:t>18</a:t>
                </a:r>
                <a:r>
                  <a:rPr lang="ja-JP" altLang="en-US" sz="2800" dirty="0" smtClean="0"/>
                  <a:t>㎝</a:t>
                </a:r>
                <a:r>
                  <a:rPr lang="en-US" altLang="ja-JP" sz="2800" baseline="30000" dirty="0" smtClean="0"/>
                  <a:t>2</a:t>
                </a:r>
                <a:r>
                  <a:rPr lang="ja-JP" altLang="en-US" sz="2800" dirty="0" smtClean="0"/>
                  <a:t>である正方形</a:t>
                </a:r>
                <a:endParaRPr lang="en-US" altLang="ja-JP" sz="2800" dirty="0" smtClean="0"/>
              </a:p>
              <a:p>
                <a:pPr marL="0" indent="0">
                  <a:buNone/>
                </a:pPr>
                <a:r>
                  <a:rPr lang="ja-JP" altLang="en-US" sz="2800" dirty="0" smtClean="0"/>
                  <a:t>　の花壇を作るには、</a:t>
                </a:r>
                <a:r>
                  <a:rPr lang="en-US" altLang="ja-JP" sz="2800" dirty="0" smtClean="0"/>
                  <a:t>1</a:t>
                </a:r>
                <a:r>
                  <a:rPr lang="ja-JP" altLang="en-US" sz="2800" dirty="0" smtClean="0"/>
                  <a:t>辺の長さを</a:t>
                </a:r>
                <a:endParaRPr lang="en-US" altLang="ja-JP" sz="2800" dirty="0" smtClean="0"/>
              </a:p>
              <a:p>
                <a:pPr marL="0" indent="0">
                  <a:buNone/>
                </a:pPr>
                <a:r>
                  <a:rPr lang="ja-JP" altLang="en-US" sz="2800" dirty="0" smtClean="0"/>
                  <a:t>　どれだけにすればよいでしょうか。</a:t>
                </a:r>
                <a:endParaRPr lang="en-US" altLang="ja-JP" sz="2800" dirty="0" smtClean="0"/>
              </a:p>
              <a:p>
                <a:pPr marL="0" indent="0">
                  <a:buNone/>
                </a:pPr>
                <a:r>
                  <a:rPr lang="ja-JP" altLang="en-US" sz="2800" dirty="0" smtClean="0"/>
                  <a:t>　㎝の位まで求めなさい。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4" name="コンテンツ プレースホルダー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908720"/>
                <a:ext cx="8229600" cy="6120680"/>
              </a:xfrm>
              <a:blipFill rotWithShape="1">
                <a:blip r:embed="rId4"/>
                <a:stretch>
                  <a:fillRect l="-1926" t="-17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01" t="19759" r="32329" b="20967"/>
          <a:stretch/>
        </p:blipFill>
        <p:spPr bwMode="auto">
          <a:xfrm>
            <a:off x="5508104" y="908720"/>
            <a:ext cx="3384376" cy="5852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角丸四角形 4"/>
          <p:cNvSpPr/>
          <p:nvPr/>
        </p:nvSpPr>
        <p:spPr>
          <a:xfrm>
            <a:off x="6339938" y="4521696"/>
            <a:ext cx="504056" cy="4572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5740312" y="5020557"/>
            <a:ext cx="504056" cy="4572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6161602" y="2217440"/>
            <a:ext cx="2077380" cy="4572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48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  <p:bldP spid="8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5429" y="188640"/>
            <a:ext cx="8229600" cy="63300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kumimoji="1" lang="ja-JP" altLang="en-US" dirty="0" smtClean="0"/>
              <a:t>有理数と無理数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25429" y="965659"/>
            <a:ext cx="4114800" cy="2524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 smtClean="0"/>
              <a:t>１，２，３，４，５，・・・・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－１，－２，－３，・・・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０</a:t>
            </a:r>
            <a:r>
              <a:rPr kumimoji="1" lang="ja-JP" altLang="en-US" dirty="0" smtClean="0"/>
              <a:t>　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小さい</a:t>
            </a:r>
            <a:r>
              <a:rPr lang="ja-JP" altLang="en-US" dirty="0"/>
              <a:t>量や</a:t>
            </a:r>
            <a:r>
              <a:rPr lang="ja-JP" altLang="en-US" dirty="0" smtClean="0"/>
              <a:t>割合を表す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272528" y="965659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自然数</a:t>
            </a:r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72528" y="1569805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負の整数</a:t>
            </a:r>
            <a:endParaRPr kumimoji="1" lang="ja-JP" altLang="en-US" sz="3200" dirty="0"/>
          </a:p>
        </p:txBody>
      </p:sp>
      <p:sp>
        <p:nvSpPr>
          <p:cNvPr id="6" name="右中かっこ 5"/>
          <p:cNvSpPr/>
          <p:nvPr/>
        </p:nvSpPr>
        <p:spPr>
          <a:xfrm>
            <a:off x="6092237" y="998573"/>
            <a:ext cx="672460" cy="1562472"/>
          </a:xfrm>
          <a:prstGeom prst="rightBrace">
            <a:avLst>
              <a:gd name="adj1" fmla="val 49268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04247" y="1468051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整数</a:t>
            </a:r>
            <a:endParaRPr kumimoji="1" lang="ja-JP" altLang="en-US" sz="3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78324" y="2709876"/>
            <a:ext cx="2031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小数・分数</a:t>
            </a:r>
            <a:endParaRPr kumimoji="1"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525429" y="3647581"/>
                <a:ext cx="838691" cy="1019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ja-JP" altLang="en-US" sz="3200" i="1">
                              <a:latin typeface="Cambria Math"/>
                            </a:rPr>
                            <m:t>１２</m:t>
                          </m:r>
                        </m:num>
                        <m:den>
                          <m:r>
                            <a:rPr kumimoji="1" lang="ja-JP" altLang="en-US" sz="3200" b="0" i="1" smtClean="0">
                              <a:latin typeface="Cambria Math"/>
                            </a:rPr>
                            <m:t>７</m:t>
                          </m:r>
                        </m:den>
                      </m:f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29" y="3647581"/>
                <a:ext cx="838691" cy="101970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/>
          <p:cNvSpPr txBox="1"/>
          <p:nvPr/>
        </p:nvSpPr>
        <p:spPr>
          <a:xfrm>
            <a:off x="1364120" y="3865044"/>
            <a:ext cx="41841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＝</a:t>
            </a:r>
            <a:r>
              <a:rPr kumimoji="1" lang="en-US" altLang="ja-JP" sz="3200" dirty="0" smtClean="0"/>
              <a:t>1.7142857142857……</a:t>
            </a:r>
            <a:endParaRPr kumimoji="1" lang="ja-JP" altLang="en-US" sz="32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941034" y="388125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0000"/>
                </a:solidFill>
              </a:rPr>
              <a:t>無限小数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897112" y="3618013"/>
            <a:ext cx="3735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どこまで計算してもわりきれない小数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364120" y="4484199"/>
            <a:ext cx="41841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＝</a:t>
            </a:r>
            <a:r>
              <a:rPr kumimoji="1" lang="en-US" altLang="ja-JP" sz="3200" dirty="0" smtClean="0"/>
              <a:t>1.</a:t>
            </a:r>
            <a:r>
              <a:rPr kumimoji="1" lang="en-US" altLang="ja-JP" sz="3200" dirty="0" smtClean="0">
                <a:solidFill>
                  <a:srgbClr val="00B050"/>
                </a:solidFill>
              </a:rPr>
              <a:t>714285</a:t>
            </a:r>
            <a:r>
              <a:rPr kumimoji="1" lang="en-US" altLang="ja-JP" sz="3200" dirty="0" smtClean="0">
                <a:solidFill>
                  <a:srgbClr val="0070C0"/>
                </a:solidFill>
              </a:rPr>
              <a:t>714285</a:t>
            </a:r>
            <a:r>
              <a:rPr kumimoji="1" lang="en-US" altLang="ja-JP" sz="3200" dirty="0" smtClean="0"/>
              <a:t>7……</a:t>
            </a:r>
            <a:endParaRPr kumimoji="1" lang="ja-JP" altLang="en-US" sz="32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364119" y="5051535"/>
            <a:ext cx="21579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＝</a:t>
            </a:r>
            <a:r>
              <a:rPr kumimoji="1" lang="en-US" altLang="ja-JP" sz="3200" dirty="0" smtClean="0"/>
              <a:t>1.714285</a:t>
            </a:r>
            <a:endParaRPr kumimoji="1" lang="ja-JP" altLang="en-US" sz="32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114891" y="4858421"/>
            <a:ext cx="1512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・　　　  ・</a:t>
            </a:r>
            <a:endParaRPr kumimoji="1" lang="ja-JP" altLang="en-US" sz="28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951293" y="5071819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</a:rPr>
              <a:t>循環</a:t>
            </a:r>
            <a:r>
              <a:rPr kumimoji="1" lang="ja-JP" altLang="en-US" sz="3200" dirty="0" smtClean="0">
                <a:solidFill>
                  <a:srgbClr val="FF0000"/>
                </a:solidFill>
              </a:rPr>
              <a:t>小数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665691" y="5603488"/>
                <a:ext cx="558166" cy="1022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ja-JP" altLang="en-US" sz="3200" b="0" i="1" smtClean="0">
                              <a:latin typeface="Cambria Math"/>
                            </a:rPr>
                            <m:t>３</m:t>
                          </m:r>
                        </m:num>
                        <m:den>
                          <m:r>
                            <a:rPr kumimoji="1" lang="ja-JP" altLang="en-US" sz="3200" b="0" i="1" smtClean="0">
                              <a:latin typeface="Cambria Math"/>
                            </a:rPr>
                            <m:t>８</m:t>
                          </m:r>
                        </m:den>
                      </m:f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91" y="5603488"/>
                <a:ext cx="558166" cy="10229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テキスト ボックス 18"/>
          <p:cNvSpPr txBox="1"/>
          <p:nvPr/>
        </p:nvSpPr>
        <p:spPr>
          <a:xfrm>
            <a:off x="1364118" y="5820951"/>
            <a:ext cx="15327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＝</a:t>
            </a:r>
            <a:r>
              <a:rPr kumimoji="1" lang="en-US" altLang="ja-JP" sz="3200" dirty="0" smtClean="0"/>
              <a:t>0.375</a:t>
            </a:r>
            <a:endParaRPr kumimoji="1" lang="ja-JP" altLang="en-US" sz="32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951292" y="583898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0000"/>
                </a:solidFill>
              </a:rPr>
              <a:t>有限小数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883291" y="5603488"/>
            <a:ext cx="16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わりきれる小数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853415" y="770702"/>
                <a:ext cx="511679" cy="900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ja-JP" altLang="en-US" sz="2800" b="0" i="1" smtClean="0">
                              <a:latin typeface="Cambria Math"/>
                            </a:rPr>
                            <m:t>４</m:t>
                          </m:r>
                        </m:num>
                        <m:den>
                          <m:r>
                            <a:rPr kumimoji="1" lang="ja-JP" altLang="en-US" sz="2800" b="0" i="1" smtClean="0">
                              <a:latin typeface="Cambria Math"/>
                            </a:rPr>
                            <m:t>７</m:t>
                          </m:r>
                        </m:den>
                      </m:f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15" y="770702"/>
                <a:ext cx="511679" cy="90088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1203086" y="1003008"/>
            <a:ext cx="21579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＝</a:t>
            </a:r>
            <a:r>
              <a:rPr kumimoji="1" lang="en-US" altLang="ja-JP" sz="3200" dirty="0" smtClean="0"/>
              <a:t>0.571428</a:t>
            </a:r>
            <a:endParaRPr kumimoji="1"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3712136" y="811930"/>
                <a:ext cx="756937" cy="9037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ja-JP" altLang="en-US" sz="2800" i="1">
                              <a:latin typeface="Cambria Math"/>
                            </a:rPr>
                            <m:t>２５</m:t>
                          </m:r>
                        </m:num>
                        <m:den>
                          <m:r>
                            <a:rPr lang="ja-JP" altLang="en-US" sz="2800" i="1">
                              <a:latin typeface="Cambria Math"/>
                            </a:rPr>
                            <m:t>１１</m:t>
                          </m:r>
                        </m:den>
                      </m:f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136" y="811930"/>
                <a:ext cx="756937" cy="9037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4355974" y="1022859"/>
            <a:ext cx="1324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＝</a:t>
            </a:r>
            <a:r>
              <a:rPr kumimoji="1" lang="en-US" altLang="ja-JP" sz="3200" dirty="0" smtClean="0"/>
              <a:t>2.27</a:t>
            </a:r>
            <a:endParaRPr kumimoji="1" lang="ja-JP" altLang="en-US" sz="3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78583" y="811930"/>
            <a:ext cx="1512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・　　　  ・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67077" y="812699"/>
            <a:ext cx="620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・ ・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32845" y="236640"/>
            <a:ext cx="5501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次の分数を循環小数で表しなさい。</a:t>
            </a:r>
            <a:endParaRPr kumimoji="1" lang="ja-JP" altLang="en-US" sz="28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37550" y="2070074"/>
            <a:ext cx="1569660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有理数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124042" y="2070076"/>
            <a:ext cx="5282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分数で表すことができる数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79928" y="2895109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整数は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2056767" y="2823454"/>
                <a:ext cx="6167266" cy="666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2800" i="1">
                        <a:latin typeface="Cambria Math"/>
                      </a:rPr>
                      <m:t>すべて</m:t>
                    </m:r>
                    <m:f>
                      <m:fPr>
                        <m:ctrlPr>
                          <a:rPr kumimoji="1" lang="en-US" altLang="ja-JP" sz="2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kumimoji="1" lang="en-US" altLang="ja-JP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kumimoji="1" lang="ja-JP" alt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１</m:t>
                        </m:r>
                      </m:den>
                    </m:f>
                  </m:oMath>
                </a14:m>
                <a:r>
                  <a:rPr kumimoji="1" lang="ja-JP" altLang="en-US" sz="2800" dirty="0" smtClean="0"/>
                  <a:t>で表すことができるので有理数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767" y="2823454"/>
                <a:ext cx="6167266" cy="666529"/>
              </a:xfrm>
              <a:prstGeom prst="rect">
                <a:avLst/>
              </a:prstGeom>
              <a:blipFill rotWithShape="1">
                <a:blip r:embed="rId4"/>
                <a:stretch>
                  <a:fillRect t="-5455" r="-593" b="-63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1093984" y="3550899"/>
                <a:ext cx="1024832" cy="566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ja-JP" altLang="en-US" sz="28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ja-JP" altLang="en-US" sz="2800" b="0" i="1" smtClean="0">
                            <a:latin typeface="Cambria Math"/>
                          </a:rPr>
                          <m:t>４</m:t>
                        </m:r>
                      </m:e>
                    </m:rad>
                  </m:oMath>
                </a14:m>
                <a:r>
                  <a:rPr kumimoji="1" lang="ja-JP" altLang="en-US" sz="2800" dirty="0" smtClean="0"/>
                  <a:t>は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984" y="3550899"/>
                <a:ext cx="1024832" cy="566117"/>
              </a:xfrm>
              <a:prstGeom prst="rect">
                <a:avLst/>
              </a:prstGeom>
              <a:blipFill rotWithShape="1">
                <a:blip r:embed="rId5"/>
                <a:stretch>
                  <a:fillRect t="-8602" r="-10651" b="-236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2118816" y="3593796"/>
                <a:ext cx="25138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2800" i="1" smtClean="0">
                        <a:latin typeface="Cambria Math"/>
                      </a:rPr>
                      <m:t>２なので</m:t>
                    </m:r>
                  </m:oMath>
                </a14:m>
                <a:r>
                  <a:rPr kumimoji="1" lang="ja-JP" altLang="en-US" sz="2800" dirty="0" smtClean="0"/>
                  <a:t>有理数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816" y="3593796"/>
                <a:ext cx="2513830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6471" r="-3641" b="-282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820287" y="4110703"/>
                <a:ext cx="1303755" cy="969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ja-JP" altLang="en-US" sz="280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ja-JP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ja-JP" altLang="en-US" sz="2800" i="1" smtClean="0">
                                <a:latin typeface="Cambria Math"/>
                              </a:rPr>
                              <m:t>１６</m:t>
                            </m:r>
                          </m:num>
                          <m:den>
                            <m:r>
                              <a:rPr lang="ja-JP" altLang="en-US" sz="2800" i="1" smtClean="0">
                                <a:latin typeface="Cambria Math"/>
                              </a:rPr>
                              <m:t>２５</m:t>
                            </m:r>
                          </m:den>
                        </m:f>
                      </m:e>
                    </m:rad>
                  </m:oMath>
                </a14:m>
                <a:r>
                  <a:rPr kumimoji="1" lang="ja-JP" altLang="en-US" sz="2800" dirty="0" smtClean="0"/>
                  <a:t>は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287" y="4110703"/>
                <a:ext cx="1303755" cy="969176"/>
              </a:xfrm>
              <a:prstGeom prst="rect">
                <a:avLst/>
              </a:prstGeom>
              <a:blipFill rotWithShape="1">
                <a:blip r:embed="rId7"/>
                <a:stretch>
                  <a:fillRect r="-84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2118816" y="4205344"/>
                <a:ext cx="2573653" cy="7798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ja-JP" altLang="en-US" sz="2800" i="1">
                            <a:latin typeface="Cambria Math"/>
                          </a:rPr>
                          <m:t>４</m:t>
                        </m:r>
                      </m:num>
                      <m:den>
                        <m:r>
                          <a:rPr lang="ja-JP" altLang="en-US" sz="2800" b="0" i="1" smtClean="0">
                            <a:latin typeface="Cambria Math"/>
                          </a:rPr>
                          <m:t>５</m:t>
                        </m:r>
                      </m:den>
                    </m:f>
                    <m:r>
                      <a:rPr lang="ja-JP" altLang="en-US" sz="2800" i="1" smtClean="0">
                        <a:latin typeface="Cambria Math"/>
                      </a:rPr>
                      <m:t>なので</m:t>
                    </m:r>
                  </m:oMath>
                </a14:m>
                <a:r>
                  <a:rPr kumimoji="1" lang="ja-JP" altLang="en-US" sz="2800" dirty="0" smtClean="0"/>
                  <a:t>有理数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816" y="4205344"/>
                <a:ext cx="2573653" cy="779893"/>
              </a:xfrm>
              <a:prstGeom prst="rect">
                <a:avLst/>
              </a:prstGeom>
              <a:blipFill rotWithShape="1">
                <a:blip r:embed="rId8"/>
                <a:stretch>
                  <a:fillRect r="-3555" b="-54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709964" y="5091417"/>
                <a:ext cx="1024832" cy="566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ja-JP" altLang="en-US" sz="28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ja-JP" altLang="en-US" sz="2800" b="0" i="1" smtClean="0">
                            <a:latin typeface="Cambria Math"/>
                          </a:rPr>
                          <m:t>５</m:t>
                        </m:r>
                      </m:e>
                    </m:rad>
                  </m:oMath>
                </a14:m>
                <a:r>
                  <a:rPr kumimoji="1" lang="ja-JP" altLang="en-US" sz="2800" dirty="0" smtClean="0"/>
                  <a:t>は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964" y="5091417"/>
                <a:ext cx="1024832" cy="566117"/>
              </a:xfrm>
              <a:prstGeom prst="rect">
                <a:avLst/>
              </a:prstGeom>
              <a:blipFill rotWithShape="1">
                <a:blip r:embed="rId9"/>
                <a:stretch>
                  <a:fillRect t="-8602" r="-10651" b="-236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1696087" y="5134314"/>
                <a:ext cx="736291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2800" i="1" smtClean="0">
                        <a:latin typeface="Cambria Math"/>
                      </a:rPr>
                      <m:t>整数</m:t>
                    </m:r>
                    <m:r>
                      <a:rPr lang="ja-JP" altLang="en-US" sz="2800" i="1">
                        <a:latin typeface="Cambria Math"/>
                      </a:rPr>
                      <m:t>にも</m:t>
                    </m:r>
                    <m:r>
                      <a:rPr lang="ja-JP" altLang="en-US" sz="2800" i="1" smtClean="0">
                        <a:latin typeface="Cambria Math"/>
                      </a:rPr>
                      <m:t>分数にも</m:t>
                    </m:r>
                    <m:r>
                      <a:rPr lang="ja-JP" altLang="en-US" sz="2800" i="1">
                        <a:latin typeface="Cambria Math"/>
                      </a:rPr>
                      <m:t>表せないので</m:t>
                    </m:r>
                  </m:oMath>
                </a14:m>
                <a:r>
                  <a:rPr kumimoji="1" lang="ja-JP" altLang="en-US" sz="2800" dirty="0" smtClean="0">
                    <a:solidFill>
                      <a:srgbClr val="FF0000"/>
                    </a:solidFill>
                  </a:rPr>
                  <a:t>有理数ではない</a:t>
                </a:r>
                <a:endParaRPr kumimoji="1" lang="ja-JP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087" y="5134314"/>
                <a:ext cx="7362913" cy="523220"/>
              </a:xfrm>
              <a:prstGeom prst="rect">
                <a:avLst/>
              </a:prstGeom>
              <a:blipFill rotWithShape="1">
                <a:blip r:embed="rId10"/>
                <a:stretch>
                  <a:fillRect t="-16279" r="-497" b="-267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/>
          <p:cNvSpPr txBox="1"/>
          <p:nvPr/>
        </p:nvSpPr>
        <p:spPr>
          <a:xfrm>
            <a:off x="6807369" y="5690351"/>
            <a:ext cx="1569660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無理数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44203" y="5709112"/>
            <a:ext cx="5735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分数で表すことができない数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038999" y="6355443"/>
            <a:ext cx="4681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循環しないし、わりきれない小数・・・無限小数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5" t="53326" r="19735" b="31053"/>
          <a:stretch/>
        </p:blipFill>
        <p:spPr bwMode="auto">
          <a:xfrm>
            <a:off x="71182" y="3356992"/>
            <a:ext cx="9144000" cy="126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4738" y="116632"/>
            <a:ext cx="8229600" cy="60324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kumimoji="1" lang="ja-JP" altLang="en-US" dirty="0" smtClean="0"/>
              <a:t>分類・整理してみよう</a:t>
            </a:r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3" t="14716" r="18726" b="50895"/>
          <a:stretch/>
        </p:blipFill>
        <p:spPr bwMode="auto">
          <a:xfrm>
            <a:off x="434553" y="841476"/>
            <a:ext cx="8229600" cy="251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6" t="66127" r="34821" b="23392"/>
          <a:stretch/>
        </p:blipFill>
        <p:spPr bwMode="auto">
          <a:xfrm>
            <a:off x="6811073" y="2363072"/>
            <a:ext cx="1941565" cy="76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1" t="53825" r="64886" b="33873"/>
          <a:stretch/>
        </p:blipFill>
        <p:spPr bwMode="auto">
          <a:xfrm>
            <a:off x="468714" y="1342167"/>
            <a:ext cx="1912985" cy="89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4" t="53235" r="50083" b="34063"/>
          <a:stretch/>
        </p:blipFill>
        <p:spPr bwMode="auto">
          <a:xfrm>
            <a:off x="2593809" y="800282"/>
            <a:ext cx="1902542" cy="92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6" t="54939" r="35720" b="34824"/>
          <a:stretch/>
        </p:blipFill>
        <p:spPr bwMode="auto">
          <a:xfrm>
            <a:off x="2636633" y="1990238"/>
            <a:ext cx="1816895" cy="74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40" t="53825" r="20737" b="33873"/>
          <a:stretch/>
        </p:blipFill>
        <p:spPr bwMode="auto">
          <a:xfrm>
            <a:off x="4632947" y="1351295"/>
            <a:ext cx="1902543" cy="89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1" t="66127" r="64626" b="21572"/>
          <a:stretch/>
        </p:blipFill>
        <p:spPr bwMode="auto">
          <a:xfrm>
            <a:off x="4566848" y="2363072"/>
            <a:ext cx="1946787" cy="89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7" t="66127" r="50040" b="21572"/>
          <a:stretch/>
        </p:blipFill>
        <p:spPr bwMode="auto">
          <a:xfrm>
            <a:off x="6779105" y="1090386"/>
            <a:ext cx="1902543" cy="89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430073" y="4547388"/>
            <a:ext cx="8364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0000"/>
                </a:solidFill>
              </a:rPr>
              <a:t>有理数・無理数はすべて数直線上に表される数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コンテンツ プレースホルダー 2"/>
              <p:cNvSpPr txBox="1">
                <a:spLocks/>
              </p:cNvSpPr>
              <p:nvPr/>
            </p:nvSpPr>
            <p:spPr>
              <a:xfrm>
                <a:off x="29558" y="5132163"/>
                <a:ext cx="9144000" cy="153172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ja-JP" altLang="en-US" sz="2800" b="0" dirty="0" smtClean="0"/>
                  <a:t>問</a:t>
                </a:r>
                <a:r>
                  <a:rPr lang="en-US" altLang="ja-JP" sz="2800" b="0" dirty="0" smtClean="0"/>
                  <a:t>1</a:t>
                </a:r>
                <a:r>
                  <a:rPr lang="ja-JP" altLang="en-US" sz="2800" b="0" dirty="0" smtClean="0"/>
                  <a:t>　次の数のうち、有理数、無理数をいいなさい。</a:t>
                </a:r>
                <a:endParaRPr lang="en-US" altLang="ja-JP" sz="2800" dirty="0" smtClean="0"/>
              </a:p>
              <a:p>
                <a:pPr marL="0" indent="0">
                  <a:buNone/>
                </a:pPr>
                <a:r>
                  <a:rPr lang="ja-JP" altLang="en-US" sz="2400" dirty="0" smtClean="0">
                    <a:latin typeface="Cambria Math"/>
                  </a:rPr>
                  <a:t>（</a:t>
                </a:r>
                <a:r>
                  <a:rPr lang="en-US" altLang="ja-JP" sz="2400" dirty="0" smtClean="0">
                    <a:latin typeface="Cambria Math"/>
                  </a:rPr>
                  <a:t>1</a:t>
                </a:r>
                <a:r>
                  <a:rPr lang="ja-JP" altLang="en-US" sz="2400" dirty="0" smtClean="0">
                    <a:latin typeface="Cambria Math"/>
                  </a:rPr>
                  <a:t>）　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ja-JP" altLang="en-US" sz="24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ja-JP" sz="2400" i="1">
                            <a:latin typeface="Cambria Math"/>
                          </a:rPr>
                          <m:t>0.81</m:t>
                        </m:r>
                      </m:e>
                    </m:rad>
                  </m:oMath>
                </a14:m>
                <a:r>
                  <a:rPr lang="ja-JP" altLang="en-US" sz="2400" dirty="0" smtClean="0">
                    <a:latin typeface="Cambria Math"/>
                  </a:rPr>
                  <a:t>　　　　　　　（２）　－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ja-JP" alt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ja-JP" altLang="en-US" sz="2400" b="0" i="1" smtClean="0">
                            <a:latin typeface="Cambria Math"/>
                          </a:rPr>
                          <m:t>２</m:t>
                        </m:r>
                      </m:e>
                    </m:rad>
                    <m:r>
                      <a:rPr lang="en-US" altLang="ja-JP" sz="2400" i="1">
                        <a:latin typeface="Cambria Math"/>
                      </a:rPr>
                      <m:t> </m:t>
                    </m:r>
                  </m:oMath>
                </a14:m>
                <a:r>
                  <a:rPr lang="ja-JP" altLang="en-US" sz="2400" dirty="0" smtClean="0">
                    <a:latin typeface="Cambria Math"/>
                  </a:rPr>
                  <a:t>　　　　　　　（３）</a:t>
                </a:r>
                <a:r>
                  <a:rPr lang="ja-JP" altLang="en-US" sz="2400" i="1" dirty="0" smtClean="0">
                    <a:latin typeface="Cambria Math"/>
                  </a:rPr>
                  <a:t>　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ja-JP" sz="240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ja-JP" sz="2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ja-JP" altLang="en-US" sz="2400" b="0" i="1" smtClean="0">
                                <a:latin typeface="Cambria Math"/>
                              </a:rPr>
                              <m:t>４</m:t>
                            </m:r>
                          </m:num>
                          <m:den>
                            <m:r>
                              <a:rPr lang="ja-JP" altLang="en-US" sz="2400" b="0" i="1" smtClean="0">
                                <a:latin typeface="Cambria Math"/>
                              </a:rPr>
                              <m:t>９</m:t>
                            </m:r>
                          </m:den>
                        </m:f>
                      </m:e>
                    </m:rad>
                  </m:oMath>
                </a14:m>
                <a:endParaRPr lang="en-US" altLang="ja-JP" sz="2400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14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8" y="5132163"/>
                <a:ext cx="9144000" cy="1531728"/>
              </a:xfrm>
              <a:prstGeom prst="rect">
                <a:avLst/>
              </a:prstGeom>
              <a:blipFill rotWithShape="1">
                <a:blip r:embed="rId4"/>
                <a:stretch>
                  <a:fillRect l="-1400" t="-55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340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273</Words>
  <Application>Microsoft Office PowerPoint</Application>
  <PresentationFormat>画面に合わせる (4:3)</PresentationFormat>
  <Paragraphs>71</Paragraphs>
  <Slides>7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8" baseType="lpstr">
      <vt:lpstr>Office ​​テーマ</vt:lpstr>
      <vt:lpstr>PowerPoint プレゼンテーション</vt:lpstr>
      <vt:lpstr>2乗して2，5になる数</vt:lpstr>
      <vt:lpstr>PowerPoint プレゼンテーション</vt:lpstr>
      <vt:lpstr>問1　電卓で√７の値を求めよう</vt:lpstr>
      <vt:lpstr>有理数と無理数</vt:lpstr>
      <vt:lpstr>PowerPoint プレゼンテーション</vt:lpstr>
      <vt:lpstr>分類・整理してみよう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teacher</dc:creator>
  <cp:lastModifiedBy>teacher</cp:lastModifiedBy>
  <cp:revision>57</cp:revision>
  <dcterms:created xsi:type="dcterms:W3CDTF">2013-05-19T22:30:44Z</dcterms:created>
  <dcterms:modified xsi:type="dcterms:W3CDTF">2016-06-12T22:30:38Z</dcterms:modified>
</cp:coreProperties>
</file>