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7" r:id="rId4"/>
    <p:sldId id="266" r:id="rId5"/>
    <p:sldId id="265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42A37099-D84F-45EA-9CBF-3B4F1CB129B8}">
          <p14:sldIdLst>
            <p14:sldId id="256"/>
            <p14:sldId id="259"/>
            <p14:sldId id="267"/>
            <p14:sldId id="266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FECE1-90E9-473F-BA99-E41C921CF172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7FDA6-A998-4E66-B605-694829D4E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74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84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41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29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61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955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35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46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6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AC2C9-429C-4848-9228-45DA1AEC2514}" type="datetimeFigureOut">
              <a:rPr kumimoji="1" lang="ja-JP" altLang="en-US" smtClean="0"/>
              <a:t>2016/6/9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16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17651" y="3212976"/>
            <a:ext cx="7272808" cy="295232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4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400" dirty="0" smtClean="0">
                <a:solidFill>
                  <a:schemeClr val="tx1"/>
                </a:solidFill>
              </a:rPr>
              <a:t>平方根の大きさの意味を理解し、２数の大小関係を不等号を使って表すことができる。</a:t>
            </a:r>
            <a:endParaRPr kumimoji="1" lang="en-US" altLang="ja-JP" sz="4400" dirty="0" smtClean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43608" y="1098605"/>
            <a:ext cx="695575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dirty="0" smtClean="0">
                <a:ea typeface="ＤＦ平成明朝体W7" panose="02010609000101010101" pitchFamily="1" charset="-128"/>
              </a:rPr>
              <a:t>平方根の大小</a:t>
            </a:r>
            <a:endParaRPr kumimoji="1" lang="ja-JP" altLang="en-US" sz="8800" dirty="0">
              <a:ea typeface="ＤＦ平成明朝体W7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486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5143955"/>
                <a:ext cx="8784975" cy="1597413"/>
              </a:xfr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ja-JP" altLang="en-US" sz="3600" dirty="0" smtClean="0"/>
                  <a:t>正</a:t>
                </a:r>
                <a:r>
                  <a:rPr kumimoji="1" lang="ja-JP" altLang="en-US" sz="3600" dirty="0" smtClean="0"/>
                  <a:t>の数</a:t>
                </a:r>
                <a14:m>
                  <m:oMath xmlns:m="http://schemas.openxmlformats.org/officeDocument/2006/math">
                    <m:r>
                      <a:rPr lang="ja-JP" altLang="en-US" sz="3600" i="1">
                        <a:latin typeface="Cambria Math"/>
                      </a:rPr>
                      <m:t>𝑎</m:t>
                    </m:r>
                  </m:oMath>
                </a14:m>
                <a:r>
                  <a:rPr kumimoji="1" lang="ja-JP" altLang="en-US" sz="3600" dirty="0" smtClean="0"/>
                  <a:t>，</a:t>
                </a:r>
                <a14:m>
                  <m:oMath xmlns:m="http://schemas.openxmlformats.org/officeDocument/2006/math">
                    <m:r>
                      <a:rPr lang="ja-JP" altLang="en-US" sz="3600" i="1">
                        <a:latin typeface="Cambria Math"/>
                      </a:rPr>
                      <m:t>𝑏</m:t>
                    </m:r>
                  </m:oMath>
                </a14:m>
                <a:r>
                  <a:rPr kumimoji="1" lang="ja-JP" altLang="en-US" sz="3600" dirty="0" smtClean="0"/>
                  <a:t>について</a:t>
                </a:r>
                <a:endParaRPr kumimoji="1" lang="en-US" altLang="ja-JP" sz="3600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ja-JP" altLang="en-US" sz="4800" i="1">
                        <a:latin typeface="Cambria Math"/>
                      </a:rPr>
                      <m:t>𝑎</m:t>
                    </m:r>
                  </m:oMath>
                </a14:m>
                <a:r>
                  <a:rPr lang="ja-JP" altLang="en-US" sz="4800" dirty="0"/>
                  <a:t>＜</a:t>
                </a:r>
                <a14:m>
                  <m:oMath xmlns:m="http://schemas.openxmlformats.org/officeDocument/2006/math">
                    <m:r>
                      <a:rPr lang="ja-JP" altLang="en-US" sz="4800" i="1">
                        <a:latin typeface="Cambria Math"/>
                      </a:rPr>
                      <m:t>𝑏</m:t>
                    </m:r>
                  </m:oMath>
                </a14:m>
                <a:r>
                  <a:rPr lang="ja-JP" altLang="en-US" sz="4800" dirty="0" smtClean="0"/>
                  <a:t>　ならば、</a:t>
                </a:r>
                <a:r>
                  <a:rPr lang="ja-JP" altLang="en-US" sz="4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800" b="0" i="1" smtClean="0">
                            <a:latin typeface="Cambria Math"/>
                          </a:rPr>
                          <m:t>𝑎</m:t>
                        </m:r>
                      </m:e>
                    </m:rad>
                  </m:oMath>
                </a14:m>
                <a:r>
                  <a:rPr kumimoji="1" lang="ja-JP" altLang="en-US" sz="4800" dirty="0" smtClean="0"/>
                  <a:t>＜</a:t>
                </a:r>
                <a:r>
                  <a:rPr lang="ja-JP" altLang="en-US" sz="4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800" b="0" i="1" smtClean="0">
                            <a:latin typeface="Cambria Math"/>
                          </a:rPr>
                          <m:t>𝑏</m:t>
                        </m:r>
                      </m:e>
                    </m:rad>
                  </m:oMath>
                </a14:m>
                <a:endParaRPr kumimoji="1" lang="ja-JP" altLang="en-US" sz="48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5143955"/>
                <a:ext cx="8784975" cy="159741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80" t="64906" r="12719"/>
          <a:stretch/>
        </p:blipFill>
        <p:spPr bwMode="auto">
          <a:xfrm>
            <a:off x="0" y="813542"/>
            <a:ext cx="9185874" cy="4027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7272650" y="3723121"/>
                <a:ext cx="1799146" cy="15139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ja-JP" altLang="en-US" sz="4400" dirty="0" smtClean="0"/>
                  <a:t>ｘ</a:t>
                </a:r>
                <a:r>
                  <a:rPr lang="en-US" altLang="ja-JP" sz="4400" baseline="30000" dirty="0" smtClean="0"/>
                  <a:t>2</a:t>
                </a:r>
                <a:r>
                  <a:rPr lang="ja-JP" altLang="en-US" sz="4400" dirty="0"/>
                  <a:t>＝ </a:t>
                </a:r>
                <a:r>
                  <a:rPr lang="ja-JP" altLang="en-US" sz="4400" dirty="0" smtClean="0"/>
                  <a:t>５</a:t>
                </a:r>
                <a:endParaRPr lang="en-US" altLang="ja-JP" sz="4400" dirty="0" smtClean="0"/>
              </a:p>
              <a:p>
                <a:pPr algn="ctr"/>
                <a:r>
                  <a:rPr lang="ja-JP" altLang="en-US" sz="4400" dirty="0"/>
                  <a:t>ｘ＝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400" b="0" i="1" smtClean="0"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endParaRPr lang="ja-JP" altLang="en-US" sz="4400" dirty="0"/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650" y="3723121"/>
                <a:ext cx="1799146" cy="1513941"/>
              </a:xfrm>
              <a:prstGeom prst="rect">
                <a:avLst/>
              </a:prstGeom>
              <a:blipFill rotWithShape="1">
                <a:blip r:embed="rId4"/>
                <a:stretch>
                  <a:fillRect l="-13220" t="-10484" r="-11864" b="-1532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/>
              <p:cNvSpPr/>
              <p:nvPr/>
            </p:nvSpPr>
            <p:spPr>
              <a:xfrm>
                <a:off x="2439954" y="3627834"/>
                <a:ext cx="1799146" cy="15161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ja-JP" altLang="en-US" sz="4400" dirty="0" smtClean="0"/>
                  <a:t>ｘ</a:t>
                </a:r>
                <a:r>
                  <a:rPr lang="en-US" altLang="ja-JP" sz="4400" baseline="30000" dirty="0" smtClean="0"/>
                  <a:t>2</a:t>
                </a:r>
                <a:r>
                  <a:rPr lang="ja-JP" altLang="en-US" sz="4400" dirty="0"/>
                  <a:t>＝ </a:t>
                </a:r>
                <a:r>
                  <a:rPr lang="ja-JP" altLang="en-US" sz="4400" dirty="0" smtClean="0"/>
                  <a:t>２</a:t>
                </a:r>
                <a:endParaRPr lang="en-US" altLang="ja-JP" sz="4400" dirty="0" smtClean="0"/>
              </a:p>
              <a:p>
                <a:pPr algn="ctr"/>
                <a:r>
                  <a:rPr lang="ja-JP" altLang="en-US" sz="4400" dirty="0" smtClean="0"/>
                  <a:t>ｘ＝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400" b="0" i="1" smtClean="0"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endParaRPr lang="ja-JP" altLang="en-US" sz="4400" dirty="0"/>
              </a:p>
            </p:txBody>
          </p:sp>
        </mc:Choice>
        <mc:Fallback xmlns=""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9954" y="3627834"/>
                <a:ext cx="1799146" cy="1516121"/>
              </a:xfrm>
              <a:prstGeom prst="rect">
                <a:avLst/>
              </a:prstGeom>
              <a:blipFill rotWithShape="1">
                <a:blip r:embed="rId5"/>
                <a:stretch>
                  <a:fillRect l="-13220" t="-10442" r="-11864" b="-1526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1592213" y="1017683"/>
            <a:ext cx="375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ｘ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15330" y="2684176"/>
            <a:ext cx="5052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ｘ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08139" y="1110795"/>
            <a:ext cx="5052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ｘ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61134" y="3212336"/>
            <a:ext cx="5052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ｘ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6211" y="188640"/>
            <a:ext cx="8229600" cy="7920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平方根の大小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17655" y="1811687"/>
            <a:ext cx="7104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>
                <a:solidFill>
                  <a:srgbClr val="FF0000"/>
                </a:solidFill>
              </a:rPr>
              <a:t>２</a:t>
            </a:r>
            <a:endParaRPr kumimoji="1" lang="ja-JP" altLang="en-US" sz="60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179344" y="2319518"/>
            <a:ext cx="7104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>
                <a:solidFill>
                  <a:srgbClr val="FF0000"/>
                </a:solidFill>
              </a:rPr>
              <a:t>５</a:t>
            </a:r>
            <a:endParaRPr kumimoji="1" lang="ja-JP" altLang="en-US" sz="6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1334675" y="1087954"/>
                <a:ext cx="751982" cy="6482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3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２</m:t>
                          </m:r>
                        </m:e>
                      </m:rad>
                    </m:oMath>
                  </m:oMathPara>
                </a14:m>
                <a:endParaRPr kumimoji="1" lang="ja-JP" alt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675" y="1087954"/>
                <a:ext cx="751982" cy="6482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1396334" y="2888209"/>
                <a:ext cx="751982" cy="6482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3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２</m:t>
                          </m:r>
                        </m:e>
                      </m:rad>
                    </m:oMath>
                  </m:oMathPara>
                </a14:m>
                <a:endParaRPr kumimoji="1" lang="ja-JP" alt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334" y="2888209"/>
                <a:ext cx="751982" cy="6482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204385" y="1087954"/>
                <a:ext cx="751982" cy="6482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５</m:t>
                          </m:r>
                        </m:e>
                      </m:rad>
                    </m:oMath>
                  </m:oMathPara>
                </a14:m>
                <a:endParaRPr kumimoji="1" lang="ja-JP" alt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385" y="1087954"/>
                <a:ext cx="751982" cy="6482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4714419" y="3399193"/>
                <a:ext cx="751982" cy="6482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５</m:t>
                          </m:r>
                        </m:e>
                      </m:rad>
                    </m:oMath>
                  </m:oMathPara>
                </a14:m>
                <a:endParaRPr kumimoji="1" lang="ja-JP" alt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4419" y="3399193"/>
                <a:ext cx="751982" cy="6482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209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/>
      <p:bldP spid="6" grpId="0"/>
      <p:bldP spid="7" grpId="0"/>
      <p:bldP spid="9" grpId="0"/>
      <p:bldP spid="10" grpId="0"/>
      <p:bldP spid="11" grpId="0"/>
      <p:bldP spid="17" grpId="0"/>
      <p:bldP spid="18" grpId="0"/>
      <p:bldP spid="19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例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　平方根の大小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-22068" y="1032198"/>
                <a:ext cx="4427984" cy="563031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ja-JP" altLang="en-US" sz="3600" i="1" smtClean="0">
                        <a:latin typeface="Cambria Math"/>
                      </a:rPr>
                      <m:t>（１）</m:t>
                    </m:r>
                    <m:r>
                      <a:rPr lang="ja-JP" altLang="en-US" sz="3600" b="0" i="1" smtClean="0">
                        <a:latin typeface="Cambria Math"/>
                      </a:rPr>
                      <m:t>　</m:t>
                    </m:r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b="0" i="0" smtClean="0">
                            <a:latin typeface="Cambria Math"/>
                          </a:rPr>
                          <m:t>７</m:t>
                        </m:r>
                      </m:e>
                    </m:rad>
                  </m:oMath>
                </a14:m>
                <a:r>
                  <a:rPr lang="ja-JP" altLang="en-US" sz="3600" dirty="0" smtClean="0"/>
                  <a:t>と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b="0" i="0" smtClean="0">
                            <a:latin typeface="Cambria Math"/>
                          </a:rPr>
                          <m:t>８</m:t>
                        </m:r>
                      </m:e>
                    </m:rad>
                  </m:oMath>
                </a14:m>
                <a:r>
                  <a:rPr kumimoji="1" lang="ja-JP" altLang="en-US" sz="3600" dirty="0" smtClean="0"/>
                  <a:t>の大小</a:t>
                </a:r>
                <a:endParaRPr kumimoji="1"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 smtClean="0"/>
                  <a:t>　　７＜８なので</a:t>
                </a:r>
                <a:endParaRPr lang="en-US" altLang="ja-JP" sz="3600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>
                            <a:latin typeface="Cambria Math"/>
                          </a:rPr>
                          <m:t>７</m:t>
                        </m:r>
                      </m:e>
                    </m:rad>
                  </m:oMath>
                </a14:m>
                <a:r>
                  <a:rPr lang="ja-JP" altLang="en-US" sz="3600" dirty="0" smtClean="0"/>
                  <a:t>＜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>
                            <a:latin typeface="Cambria Math"/>
                          </a:rPr>
                          <m:t>８</m:t>
                        </m:r>
                      </m:e>
                    </m:rad>
                  </m:oMath>
                </a14:m>
                <a:endParaRPr kumimoji="1" lang="en-US" altLang="ja-JP" sz="3600" dirty="0" smtClean="0"/>
              </a:p>
              <a:p>
                <a:pPr marL="0" indent="0">
                  <a:buNone/>
                </a:pPr>
                <a:endParaRPr kumimoji="1" lang="en-US" altLang="ja-JP" sz="3600" dirty="0" smtClean="0"/>
              </a:p>
              <a:p>
                <a:pPr marL="0" indent="0">
                  <a:buNone/>
                </a:pPr>
                <a:r>
                  <a:rPr kumimoji="1" lang="ja-JP" altLang="en-US" sz="3600" dirty="0" smtClean="0"/>
                  <a:t>（２）　</a:t>
                </a:r>
                <a:r>
                  <a:rPr lang="ja-JP" altLang="en-US" sz="3600" dirty="0"/>
                  <a:t> </a:t>
                </a:r>
                <a:r>
                  <a:rPr lang="ja-JP" altLang="en-US" sz="3600" dirty="0" smtClean="0"/>
                  <a:t>４と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i="1">
                            <a:latin typeface="Cambria Math"/>
                          </a:rPr>
                          <m:t>１５</m:t>
                        </m:r>
                      </m:e>
                    </m:rad>
                  </m:oMath>
                </a14:m>
                <a:r>
                  <a:rPr lang="ja-JP" altLang="en-US" sz="3600" dirty="0"/>
                  <a:t>の大小</a:t>
                </a:r>
                <a:endParaRPr lang="en-US" altLang="ja-JP" sz="3600" dirty="0"/>
              </a:p>
              <a:p>
                <a:pPr marL="0" indent="0">
                  <a:buNone/>
                </a:pPr>
                <a:r>
                  <a:rPr lang="ja-JP" altLang="en-US" sz="3600" dirty="0"/>
                  <a:t>　　</a:t>
                </a:r>
                <a:r>
                  <a:rPr lang="ja-JP" altLang="en-US" sz="3600" dirty="0" smtClean="0"/>
                  <a:t>４＝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b="0" i="1" smtClean="0">
                            <a:latin typeface="Cambria Math"/>
                          </a:rPr>
                          <m:t>４</m:t>
                        </m:r>
                        <m:r>
                          <a:rPr lang="ja-JP" altLang="en-US" sz="3600" b="0" i="1" baseline="30000" smtClean="0"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lang="ja-JP" altLang="en-US" sz="3600" dirty="0" smtClean="0"/>
                  <a:t>＝</a:t>
                </a:r>
                <a:r>
                  <a:rPr lang="ja-JP" altLang="en-US" sz="36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i="1">
                            <a:latin typeface="Cambria Math"/>
                          </a:rPr>
                          <m:t>１６</m:t>
                        </m:r>
                      </m:e>
                    </m:rad>
                  </m:oMath>
                </a14:m>
                <a:endParaRPr lang="en-US" altLang="ja-JP" sz="3600" dirty="0"/>
              </a:p>
              <a:p>
                <a:pPr marL="0" indent="0" algn="ctr">
                  <a:buNone/>
                </a:pPr>
                <a:r>
                  <a:rPr lang="ja-JP" altLang="en-US" sz="3600" smtClean="0"/>
                  <a:t>１６＞１５</a:t>
                </a:r>
                <a:r>
                  <a:rPr lang="ja-JP" altLang="en-US" sz="3600" dirty="0" smtClean="0"/>
                  <a:t>なので</a:t>
                </a:r>
                <a:endParaRPr lang="en-US" altLang="ja-JP" sz="3600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i="1">
                            <a:latin typeface="Cambria Math"/>
                          </a:rPr>
                          <m:t>１６</m:t>
                        </m:r>
                      </m:e>
                    </m:rad>
                  </m:oMath>
                </a14:m>
                <a:r>
                  <a:rPr lang="ja-JP" altLang="en-US" sz="3600" dirty="0" smtClean="0"/>
                  <a:t>＞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i="1">
                            <a:latin typeface="Cambria Math"/>
                          </a:rPr>
                          <m:t>１５</m:t>
                        </m:r>
                      </m:e>
                    </m:rad>
                  </m:oMath>
                </a14:m>
                <a:endParaRPr kumimoji="1" lang="ja-JP" altLang="en-US" sz="3600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22068" y="1032198"/>
                <a:ext cx="4427984" cy="5630316"/>
              </a:xfrm>
              <a:blipFill rotWithShape="1">
                <a:blip r:embed="rId2"/>
                <a:stretch>
                  <a:fillRect l="-4127" t="-649" r="-4127" b="-31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/>
              <p:cNvSpPr txBox="1">
                <a:spLocks/>
              </p:cNvSpPr>
              <p:nvPr/>
            </p:nvSpPr>
            <p:spPr>
              <a:xfrm>
                <a:off x="4283968" y="836712"/>
                <a:ext cx="4860032" cy="6021288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ja-JP" altLang="en-US" dirty="0" smtClean="0">
                    <a:latin typeface="Cambria Math"/>
                  </a:rPr>
                  <a:t>次の数の大小を、不等号を使って表しなさい。</a:t>
                </a:r>
                <a:endParaRPr lang="en-US" altLang="ja-JP" dirty="0" smtClean="0">
                  <a:latin typeface="Cambria Math"/>
                </a:endParaRPr>
              </a:p>
              <a:p>
                <a:pPr marL="0" indent="0">
                  <a:buFont typeface="Arial" pitchFamily="34" charset="0"/>
                  <a:buNone/>
                </a:pP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/>
                      </a:rPr>
                      <m:t>（１）　</m:t>
                    </m:r>
                    <m:r>
                      <a:rPr lang="ja-JP" altLang="en-US" b="0" i="1" smtClean="0">
                        <a:latin typeface="Cambria Math"/>
                      </a:rPr>
                      <m:t>３</m:t>
                    </m:r>
                  </m:oMath>
                </a14:m>
                <a:r>
                  <a:rPr lang="ja-JP" altLang="en-US" dirty="0" smtClean="0"/>
                  <a:t>，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 smtClean="0">
                            <a:latin typeface="Cambria Math"/>
                          </a:rPr>
                          <m:t>１０</m:t>
                        </m:r>
                      </m:e>
                    </m:rad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（２）　</a:t>
                </a:r>
                <a:r>
                  <a:rPr lang="ja-JP" alt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i="1">
                            <a:latin typeface="Cambria Math"/>
                          </a:rPr>
                          <m:t>0.5</m:t>
                        </m:r>
                      </m:e>
                    </m:rad>
                    <m:r>
                      <a:rPr lang="ja-JP" alt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err="1" smtClean="0"/>
                  <a:t>，</a:t>
                </a:r>
                <a:r>
                  <a:rPr lang="en-US" altLang="ja-JP" dirty="0" smtClean="0"/>
                  <a:t>0.5</a:t>
                </a:r>
              </a:p>
              <a:p>
                <a:pPr marL="0" indent="0">
                  <a:buNone/>
                </a:pP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（</a:t>
                </a:r>
                <a:r>
                  <a:rPr lang="ja-JP" altLang="en-US" dirty="0"/>
                  <a:t>３</a:t>
                </a:r>
                <a:r>
                  <a:rPr lang="ja-JP" altLang="en-US" dirty="0" smtClean="0"/>
                  <a:t>）　</a:t>
                </a:r>
                <a:r>
                  <a:rPr lang="ja-JP" altLang="en-US" dirty="0" err="1" smtClean="0"/>
                  <a:t>ー</a:t>
                </a:r>
                <a:r>
                  <a:rPr lang="ja-JP" altLang="en-US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r>
                  <a:rPr lang="ja-JP" altLang="en-US" dirty="0" smtClean="0"/>
                  <a:t>，</a:t>
                </a:r>
                <a14:m>
                  <m:oMath xmlns:m="http://schemas.openxmlformats.org/officeDocument/2006/math">
                    <m:r>
                      <a:rPr lang="ja-JP" altLang="en-US" b="0" i="1" smtClean="0">
                        <a:latin typeface="Cambria Math"/>
                      </a:rPr>
                      <m:t>ー</m:t>
                    </m:r>
                    <m:rad>
                      <m:radPr>
                        <m:degHide m:val="on"/>
                        <m:ctrlPr>
                          <a:rPr lang="ja-JP" alt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（</a:t>
                </a:r>
                <a:r>
                  <a:rPr lang="ja-JP" altLang="en-US" dirty="0"/>
                  <a:t>４</a:t>
                </a:r>
                <a:r>
                  <a:rPr lang="ja-JP" altLang="en-US" dirty="0" smtClean="0"/>
                  <a:t>）　－</a:t>
                </a:r>
                <a:r>
                  <a:rPr lang="ja-JP" alt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b="0" i="1" smtClean="0">
                            <a:latin typeface="Cambria Math"/>
                          </a:rPr>
                          <m:t>７</m:t>
                        </m:r>
                      </m:e>
                    </m:rad>
                  </m:oMath>
                </a14:m>
                <a:r>
                  <a:rPr lang="ja-JP" altLang="en-US" dirty="0" smtClean="0"/>
                  <a:t>，</a:t>
                </a:r>
                <a14:m>
                  <m:oMath xmlns:m="http://schemas.openxmlformats.org/officeDocument/2006/math">
                    <m:r>
                      <a:rPr lang="ja-JP" altLang="en-US" i="1" dirty="0">
                        <a:latin typeface="Cambria Math"/>
                      </a:rPr>
                      <m:t>－７</m:t>
                    </m:r>
                  </m:oMath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4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836712"/>
                <a:ext cx="4860032" cy="6021288"/>
              </a:xfrm>
              <a:prstGeom prst="rect">
                <a:avLst/>
              </a:prstGeom>
              <a:blipFill rotWithShape="1">
                <a:blip r:embed="rId3"/>
                <a:stretch>
                  <a:fillRect l="-3262" t="-1316" r="-23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095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板　書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1052736"/>
            <a:ext cx="9144000" cy="3312368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0037" y="112474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平方根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60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グループ化 21"/>
          <p:cNvGrpSpPr/>
          <p:nvPr/>
        </p:nvGrpSpPr>
        <p:grpSpPr>
          <a:xfrm>
            <a:off x="14367" y="-28234"/>
            <a:ext cx="9036497" cy="7117053"/>
            <a:chOff x="7026" y="-270310"/>
            <a:chExt cx="9036497" cy="7117053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7026" y="3276982"/>
              <a:ext cx="9036497" cy="3569761"/>
              <a:chOff x="11347" y="3414"/>
              <a:chExt cx="9022564" cy="3744870"/>
            </a:xfrm>
          </p:grpSpPr>
          <p:grpSp>
            <p:nvGrpSpPr>
              <p:cNvPr id="7" name="グループ化 6"/>
              <p:cNvGrpSpPr/>
              <p:nvPr/>
            </p:nvGrpSpPr>
            <p:grpSpPr>
              <a:xfrm>
                <a:off x="11347" y="3414"/>
                <a:ext cx="9022564" cy="1885950"/>
                <a:chOff x="11347" y="3414"/>
                <a:chExt cx="9022564" cy="1885950"/>
              </a:xfrm>
            </p:grpSpPr>
            <p:pic>
              <p:nvPicPr>
                <p:cNvPr id="4" name="図 3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11347" y="3414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5" name="図 4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2795894" y="3414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6" name="図 5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5814461" y="3414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  <p:grpSp>
            <p:nvGrpSpPr>
              <p:cNvPr id="8" name="グループ化 7"/>
              <p:cNvGrpSpPr/>
              <p:nvPr/>
            </p:nvGrpSpPr>
            <p:grpSpPr>
              <a:xfrm>
                <a:off x="11347" y="1862334"/>
                <a:ext cx="9022564" cy="1885950"/>
                <a:chOff x="11347" y="-1"/>
                <a:chExt cx="9022564" cy="1885950"/>
              </a:xfrm>
            </p:grpSpPr>
            <p:pic>
              <p:nvPicPr>
                <p:cNvPr id="9" name="図 8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11347" y="-1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10" name="図 9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2795894" y="-1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11" name="図 10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5814461" y="-1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</p:grpSp>
        <p:grpSp>
          <p:nvGrpSpPr>
            <p:cNvPr id="13" name="グループ化 12"/>
            <p:cNvGrpSpPr/>
            <p:nvPr/>
          </p:nvGrpSpPr>
          <p:grpSpPr>
            <a:xfrm>
              <a:off x="7026" y="-270310"/>
              <a:ext cx="9036497" cy="3573016"/>
              <a:chOff x="11347" y="0"/>
              <a:chExt cx="9022564" cy="3748285"/>
            </a:xfrm>
          </p:grpSpPr>
          <p:grpSp>
            <p:nvGrpSpPr>
              <p:cNvPr id="14" name="グループ化 13"/>
              <p:cNvGrpSpPr/>
              <p:nvPr/>
            </p:nvGrpSpPr>
            <p:grpSpPr>
              <a:xfrm>
                <a:off x="11347" y="0"/>
                <a:ext cx="9022564" cy="1889364"/>
                <a:chOff x="11347" y="0"/>
                <a:chExt cx="9022564" cy="1889364"/>
              </a:xfrm>
            </p:grpSpPr>
            <p:pic>
              <p:nvPicPr>
                <p:cNvPr id="19" name="図 18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11347" y="0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20" name="図 19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2795894" y="3414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21" name="図 20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5814461" y="3414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  <p:grpSp>
            <p:nvGrpSpPr>
              <p:cNvPr id="15" name="グループ化 14"/>
              <p:cNvGrpSpPr/>
              <p:nvPr/>
            </p:nvGrpSpPr>
            <p:grpSpPr>
              <a:xfrm>
                <a:off x="11347" y="1862334"/>
                <a:ext cx="9022564" cy="1885951"/>
                <a:chOff x="11347" y="-1"/>
                <a:chExt cx="9022564" cy="1885951"/>
              </a:xfrm>
            </p:grpSpPr>
            <p:pic>
              <p:nvPicPr>
                <p:cNvPr id="16" name="図 15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11347" y="0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17" name="図 16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2795894" y="-1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18" name="図 17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5814461" y="-1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414886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101</Words>
  <Application>Microsoft Office PowerPoint</Application>
  <PresentationFormat>画面に合わせる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PowerPoint プレゼンテーション</vt:lpstr>
      <vt:lpstr>平方根の大小</vt:lpstr>
      <vt:lpstr>例5　平方根の大小</vt:lpstr>
      <vt:lpstr>板　書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iwachu-20</cp:lastModifiedBy>
  <cp:revision>37</cp:revision>
  <dcterms:created xsi:type="dcterms:W3CDTF">2013-05-19T22:30:44Z</dcterms:created>
  <dcterms:modified xsi:type="dcterms:W3CDTF">2016-06-09T02:01:12Z</dcterms:modified>
</cp:coreProperties>
</file>