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5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80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63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95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74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8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7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53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89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84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3DC4-217B-46FE-88F2-9D898BBC274D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19CF-DD42-4C2B-BF31-361330C16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20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8000" dirty="0" smtClean="0"/>
              <a:t>平方根の利用</a:t>
            </a:r>
            <a:endParaRPr kumimoji="1" lang="ja-JP" altLang="en-US" sz="8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6696744" cy="24951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ねらい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800" dirty="0">
                <a:solidFill>
                  <a:schemeClr val="tx1"/>
                </a:solidFill>
              </a:rPr>
              <a:t>平方根を具体的な場面で利用することができる。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431"/>
            <a:ext cx="8784976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縦が</a:t>
            </a:r>
            <a:r>
              <a:rPr kumimoji="1" lang="en-US" altLang="ja-JP" sz="3600" dirty="0" smtClean="0"/>
              <a:t>15㎝</a:t>
            </a:r>
            <a:r>
              <a:rPr kumimoji="1" lang="ja-JP" altLang="en-US" sz="3600" dirty="0" err="1" smtClean="0"/>
              <a:t>，</a:t>
            </a:r>
            <a:r>
              <a:rPr kumimoji="1" lang="ja-JP" altLang="en-US" sz="3600" dirty="0" smtClean="0"/>
              <a:t>横が</a:t>
            </a:r>
            <a:r>
              <a:rPr kumimoji="1" lang="en-US" altLang="ja-JP" sz="3600" dirty="0" smtClean="0"/>
              <a:t>10㎝</a:t>
            </a:r>
            <a:r>
              <a:rPr lang="ja-JP" altLang="en-US" sz="3600" dirty="0" smtClean="0"/>
              <a:t>の四角形を，コピー機で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倍の面積に拡大したとき，横の長さは何</a:t>
            </a:r>
            <a:r>
              <a:rPr lang="en-US" altLang="ja-JP" sz="3600" dirty="0" smtClean="0"/>
              <a:t>cm</a:t>
            </a:r>
            <a:r>
              <a:rPr lang="ja-JP" altLang="en-US" sz="3600" dirty="0" smtClean="0"/>
              <a:t>になるだろうか。</a:t>
            </a:r>
            <a:endParaRPr kumimoji="1" lang="ja-JP" altLang="en-US" sz="36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075510" y="3866608"/>
            <a:ext cx="197034" cy="2221205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6004" y="4813199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15㎝</a:t>
            </a:r>
            <a:endParaRPr kumimoji="1" lang="ja-JP" altLang="en-US" sz="2400" dirty="0"/>
          </a:p>
        </p:txBody>
      </p:sp>
      <p:sp>
        <p:nvSpPr>
          <p:cNvPr id="8" name="フリーフォーム 7"/>
          <p:cNvSpPr/>
          <p:nvPr/>
        </p:nvSpPr>
        <p:spPr>
          <a:xfrm rot="16200000">
            <a:off x="1995661" y="5377086"/>
            <a:ext cx="197035" cy="1656181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84" y="3866608"/>
            <a:ext cx="1656184" cy="222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68314" y="6165729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10㎝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95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431"/>
            <a:ext cx="8784976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縦が</a:t>
            </a:r>
            <a:r>
              <a:rPr kumimoji="1" lang="en-US" altLang="ja-JP" sz="3600" dirty="0" smtClean="0"/>
              <a:t>15㎝</a:t>
            </a:r>
            <a:r>
              <a:rPr kumimoji="1" lang="ja-JP" altLang="en-US" sz="3600" dirty="0" err="1" smtClean="0"/>
              <a:t>，</a:t>
            </a:r>
            <a:r>
              <a:rPr kumimoji="1" lang="ja-JP" altLang="en-US" sz="3600" dirty="0" smtClean="0"/>
              <a:t>横が</a:t>
            </a:r>
            <a:r>
              <a:rPr kumimoji="1" lang="en-US" altLang="ja-JP" sz="3600" dirty="0" smtClean="0"/>
              <a:t>10㎝</a:t>
            </a:r>
            <a:r>
              <a:rPr lang="ja-JP" altLang="en-US" sz="3600" dirty="0" smtClean="0"/>
              <a:t>の四角形を，コピー機で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倍の面積に拡大したとき，横の長さは何</a:t>
            </a:r>
            <a:r>
              <a:rPr lang="en-US" altLang="ja-JP" sz="3600" dirty="0" smtClean="0"/>
              <a:t>cm</a:t>
            </a:r>
            <a:r>
              <a:rPr lang="ja-JP" altLang="en-US" sz="3600" dirty="0" smtClean="0"/>
              <a:t>になるだろうか。</a:t>
            </a:r>
            <a:endParaRPr kumimoji="1" lang="ja-JP" altLang="en-US" sz="36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075510" y="3866608"/>
            <a:ext cx="197034" cy="2221205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6004" y="4813199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15㎝</a:t>
            </a:r>
            <a:endParaRPr kumimoji="1" lang="ja-JP" altLang="en-US" sz="2400" dirty="0"/>
          </a:p>
        </p:txBody>
      </p:sp>
      <p:sp>
        <p:nvSpPr>
          <p:cNvPr id="8" name="フリーフォーム 7"/>
          <p:cNvSpPr/>
          <p:nvPr/>
        </p:nvSpPr>
        <p:spPr>
          <a:xfrm rot="16200000">
            <a:off x="1995661" y="5377086"/>
            <a:ext cx="197035" cy="1656181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84" y="3866608"/>
            <a:ext cx="1656184" cy="222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68314" y="6165729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10㎝</a:t>
            </a:r>
            <a:endParaRPr kumimoji="1" lang="ja-JP" altLang="en-US" sz="2400" dirty="0"/>
          </a:p>
        </p:txBody>
      </p:sp>
      <p:sp>
        <p:nvSpPr>
          <p:cNvPr id="11" name="フリーフォーム 10"/>
          <p:cNvSpPr/>
          <p:nvPr/>
        </p:nvSpPr>
        <p:spPr>
          <a:xfrm>
            <a:off x="4309421" y="1600175"/>
            <a:ext cx="190574" cy="4525339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 rot="16200000">
            <a:off x="6093667" y="4550691"/>
            <a:ext cx="197035" cy="3384372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99995" y="1600175"/>
            <a:ext cx="3384376" cy="4532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60134" y="6194302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20㎝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67788" y="3876615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30㎝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5" y="2060848"/>
            <a:ext cx="403244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4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倍</a:t>
            </a:r>
            <a:r>
              <a:rPr kumimoji="1" lang="ja-JP" altLang="en-US" sz="3600" dirty="0" smtClean="0"/>
              <a:t>の面積に拡大すると横の長さは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倍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431"/>
            <a:ext cx="8784976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縦が</a:t>
            </a:r>
            <a:r>
              <a:rPr kumimoji="1" lang="en-US" altLang="ja-JP" sz="3600" dirty="0" smtClean="0"/>
              <a:t>15㎝</a:t>
            </a:r>
            <a:r>
              <a:rPr kumimoji="1" lang="ja-JP" altLang="en-US" sz="3600" dirty="0" err="1" smtClean="0"/>
              <a:t>，</a:t>
            </a:r>
            <a:r>
              <a:rPr kumimoji="1" lang="ja-JP" altLang="en-US" sz="3600" dirty="0" smtClean="0"/>
              <a:t>横が</a:t>
            </a:r>
            <a:r>
              <a:rPr kumimoji="1" lang="en-US" altLang="ja-JP" sz="3600" dirty="0" smtClean="0"/>
              <a:t>10㎝</a:t>
            </a:r>
            <a:r>
              <a:rPr lang="ja-JP" altLang="en-US" sz="3600" dirty="0" smtClean="0"/>
              <a:t>の四角形を，コピー機で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倍の面積に拡大したとき，横の長さは何</a:t>
            </a:r>
            <a:r>
              <a:rPr lang="en-US" altLang="ja-JP" sz="3600" dirty="0" smtClean="0"/>
              <a:t>cm</a:t>
            </a:r>
            <a:r>
              <a:rPr lang="ja-JP" altLang="en-US" sz="3600" dirty="0" smtClean="0"/>
              <a:t>になるだろうか。</a:t>
            </a:r>
            <a:endParaRPr kumimoji="1" lang="ja-JP" altLang="en-US" sz="36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075510" y="3866608"/>
            <a:ext cx="197034" cy="2221205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6004" y="4813199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15㎝</a:t>
            </a:r>
            <a:endParaRPr kumimoji="1" lang="ja-JP" altLang="en-US" sz="2400" dirty="0"/>
          </a:p>
        </p:txBody>
      </p:sp>
      <p:sp>
        <p:nvSpPr>
          <p:cNvPr id="8" name="フリーフォーム 7"/>
          <p:cNvSpPr/>
          <p:nvPr/>
        </p:nvSpPr>
        <p:spPr>
          <a:xfrm rot="16200000">
            <a:off x="1995661" y="5377086"/>
            <a:ext cx="197035" cy="1656181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6084" y="3866608"/>
            <a:ext cx="1656184" cy="222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68314" y="6165729"/>
            <a:ext cx="8640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10㎝</a:t>
            </a:r>
            <a:endParaRPr kumimoji="1" lang="ja-JP" altLang="en-US" sz="2400" dirty="0"/>
          </a:p>
        </p:txBody>
      </p:sp>
      <p:sp>
        <p:nvSpPr>
          <p:cNvPr id="11" name="フリーフォーム 10"/>
          <p:cNvSpPr/>
          <p:nvPr/>
        </p:nvSpPr>
        <p:spPr>
          <a:xfrm>
            <a:off x="5475001" y="2957632"/>
            <a:ext cx="190577" cy="3200571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 rot="16200000">
            <a:off x="6765873" y="5073342"/>
            <a:ext cx="175666" cy="2376259"/>
          </a:xfrm>
          <a:custGeom>
            <a:avLst/>
            <a:gdLst>
              <a:gd name="connsiteX0" fmla="*/ 380001 w 394068"/>
              <a:gd name="connsiteY0" fmla="*/ 0 h 2602523"/>
              <a:gd name="connsiteX1" fmla="*/ 98647 w 394068"/>
              <a:gd name="connsiteY1" fmla="*/ 548640 h 2602523"/>
              <a:gd name="connsiteX2" fmla="*/ 173 w 394068"/>
              <a:gd name="connsiteY2" fmla="*/ 1350498 h 2602523"/>
              <a:gd name="connsiteX3" fmla="*/ 84579 w 394068"/>
              <a:gd name="connsiteY3" fmla="*/ 2110153 h 2602523"/>
              <a:gd name="connsiteX4" fmla="*/ 394068 w 394068"/>
              <a:gd name="connsiteY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68" h="2602523">
                <a:moveTo>
                  <a:pt x="380001" y="0"/>
                </a:moveTo>
                <a:cubicBezTo>
                  <a:pt x="270976" y="161778"/>
                  <a:pt x="161952" y="323557"/>
                  <a:pt x="98647" y="548640"/>
                </a:cubicBezTo>
                <a:cubicBezTo>
                  <a:pt x="35342" y="773723"/>
                  <a:pt x="2518" y="1090246"/>
                  <a:pt x="173" y="1350498"/>
                </a:cubicBezTo>
                <a:cubicBezTo>
                  <a:pt x="-2172" y="1610750"/>
                  <a:pt x="18930" y="1901482"/>
                  <a:pt x="84579" y="2110153"/>
                </a:cubicBezTo>
                <a:cubicBezTo>
                  <a:pt x="150228" y="2318824"/>
                  <a:pt x="272148" y="2460673"/>
                  <a:pt x="394068" y="26025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65576" y="2957632"/>
            <a:ext cx="2376261" cy="320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27057" y="6226991"/>
            <a:ext cx="10107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?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㎝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268" y="4322668"/>
            <a:ext cx="10840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?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㎝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005" y="2110016"/>
            <a:ext cx="450478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２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倍</a:t>
            </a:r>
            <a:r>
              <a:rPr kumimoji="1" lang="ja-JP" altLang="en-US" sz="3600" dirty="0" smtClean="0"/>
              <a:t>の面積に拡大すると横の長さ</a:t>
            </a:r>
            <a:r>
              <a:rPr kumimoji="1" lang="ja-JP" altLang="en-US" sz="3600" dirty="0" smtClean="0"/>
              <a:t>は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？倍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5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395" y="-243408"/>
            <a:ext cx="9852395" cy="739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1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755576" y="4005064"/>
            <a:ext cx="2448272" cy="2448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25" y="1569660"/>
            <a:ext cx="8964488" cy="81947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正方形</a:t>
            </a:r>
            <a:r>
              <a:rPr kumimoji="1" lang="en-US" altLang="ja-JP" sz="3200" dirty="0" smtClean="0"/>
              <a:t>ACDE</a:t>
            </a:r>
            <a:r>
              <a:rPr kumimoji="1" lang="ja-JP" altLang="en-US" sz="3200" dirty="0" smtClean="0"/>
              <a:t>と正方形</a:t>
            </a:r>
            <a:r>
              <a:rPr kumimoji="1" lang="en-US" altLang="ja-JP" sz="3200" dirty="0" smtClean="0"/>
              <a:t>CBFG</a:t>
            </a:r>
            <a:r>
              <a:rPr kumimoji="1" lang="ja-JP" altLang="en-US" sz="3200" dirty="0" smtClean="0"/>
              <a:t>の面積が、それぞれ</a:t>
            </a:r>
            <a:r>
              <a:rPr kumimoji="1" lang="en-US" altLang="ja-JP" sz="3200" dirty="0" smtClean="0"/>
              <a:t>5㎝</a:t>
            </a:r>
            <a:r>
              <a:rPr kumimoji="1" lang="en-US" altLang="ja-JP" sz="3200" baseline="30000" dirty="0" smtClean="0"/>
              <a:t>2</a:t>
            </a:r>
            <a:r>
              <a:rPr kumimoji="1" lang="ja-JP" altLang="en-US" sz="3200" dirty="0" err="1" smtClean="0"/>
              <a:t>、</a:t>
            </a:r>
            <a:r>
              <a:rPr kumimoji="1" lang="en-US" altLang="ja-JP" sz="3200" dirty="0" smtClean="0"/>
              <a:t>3㎝</a:t>
            </a:r>
            <a:r>
              <a:rPr kumimoji="1" lang="en-US" altLang="ja-JP" sz="3200" baseline="30000" dirty="0" smtClean="0"/>
              <a:t>2</a:t>
            </a:r>
            <a:r>
              <a:rPr kumimoji="1" lang="ja-JP" altLang="en-US" sz="3200" dirty="0" smtClean="0"/>
              <a:t>であるとき、正方形</a:t>
            </a:r>
            <a:r>
              <a:rPr kumimoji="1" lang="en-US" altLang="ja-JP" sz="3200" dirty="0" smtClean="0"/>
              <a:t>ABHI</a:t>
            </a:r>
            <a:r>
              <a:rPr kumimoji="1" lang="ja-JP" altLang="en-US" sz="3200" dirty="0" smtClean="0"/>
              <a:t>の面積を求めなさい。</a:t>
            </a:r>
            <a:endParaRPr kumimoji="1" lang="ja-JP" altLang="en-US" sz="32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55576" y="6453336"/>
            <a:ext cx="3960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3203848" y="5013176"/>
            <a:ext cx="1512168" cy="14402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55576" y="2780928"/>
            <a:ext cx="3960440" cy="3672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53890" y="2477078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/>
              <a:t>I</a:t>
            </a:r>
            <a:endParaRPr lang="ja-JP" altLang="en-US" sz="3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03208" y="6211669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</a:rPr>
              <a:t>A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716016" y="6199141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</a:rPr>
              <a:t>B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680750" y="2457762"/>
            <a:ext cx="47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</a:rPr>
              <a:t>H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25650" y="3712676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E</a:t>
            </a:r>
            <a:endParaRPr lang="ja-JP" altLang="en-US" sz="3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3001709" y="6366205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C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647825" y="4720788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F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183811" y="4459472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3200" dirty="0">
                <a:solidFill>
                  <a:prstClr val="black"/>
                </a:solidFill>
              </a:rPr>
              <a:t>G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54374" y="3712675"/>
            <a:ext cx="437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D</a:t>
            </a:r>
            <a:endParaRPr lang="ja-JP" altLang="en-US" sz="3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461781" y="4906034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/>
              <a:t>5㎝</a:t>
            </a:r>
            <a:r>
              <a:rPr lang="en-US" altLang="ja-JP" sz="3600" baseline="30000" dirty="0"/>
              <a:t>2</a:t>
            </a:r>
            <a:endParaRPr lang="ja-JP" altLang="en-US" sz="3600" dirty="0"/>
          </a:p>
        </p:txBody>
      </p:sp>
      <p:sp>
        <p:nvSpPr>
          <p:cNvPr id="23" name="正方形/長方形 22"/>
          <p:cNvSpPr/>
          <p:nvPr/>
        </p:nvSpPr>
        <p:spPr>
          <a:xfrm>
            <a:off x="3442001" y="5410159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/>
              <a:t>3㎝</a:t>
            </a:r>
            <a:r>
              <a:rPr lang="en-US" altLang="ja-JP" sz="3600" baseline="30000" dirty="0"/>
              <a:t>2</a:t>
            </a:r>
            <a:endParaRPr lang="ja-JP" altLang="en-US" sz="3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75825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  <a:cs typeface="+mj-cs"/>
              </a:rPr>
              <a:t>線分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AB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上に点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C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をとり、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AC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を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1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辺とする正方形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ACDE</a:t>
            </a:r>
            <a:r>
              <a:rPr lang="ja-JP" altLang="en-US" sz="3200" dirty="0" err="1">
                <a:solidFill>
                  <a:prstClr val="black"/>
                </a:solidFill>
                <a:cs typeface="+mj-cs"/>
              </a:rPr>
              <a:t>、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CB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を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1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辺とする正方形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CBFG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と、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AB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を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1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辺とする正方形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ABHI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をつくる。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04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245</Words>
  <Application>Microsoft Office PowerPoint</Application>
  <PresentationFormat>画面に合わせる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平方根の利用</vt:lpstr>
      <vt:lpstr>縦が15㎝，横が10㎝の四角形を，コピー機で2倍の面積に拡大したとき，横の長さは何cmになるだろうか。</vt:lpstr>
      <vt:lpstr>縦が15㎝，横が10㎝の四角形を，コピー機で2倍の面積に拡大したとき，横の長さは何cmになるだろうか。</vt:lpstr>
      <vt:lpstr>縦が15㎝，横が10㎝の四角形を，コピー機で2倍の面積に拡大したとき，横の長さは何cmになるだろうか。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正方形ACDEと正方形CBFGの面積が、それぞれ5㎝2、3㎝2であるとき、正方形ABHIの面積を求めなさい。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平方根の利用</dc:title>
  <dc:creator>teacher</dc:creator>
  <cp:lastModifiedBy>teacher</cp:lastModifiedBy>
  <cp:revision>10</cp:revision>
  <dcterms:created xsi:type="dcterms:W3CDTF">2016-07-06T09:49:17Z</dcterms:created>
  <dcterms:modified xsi:type="dcterms:W3CDTF">2016-07-07T02:08:17Z</dcterms:modified>
</cp:coreProperties>
</file>