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8" r:id="rId3"/>
    <p:sldId id="270" r:id="rId4"/>
    <p:sldId id="271" r:id="rId5"/>
    <p:sldId id="257" r:id="rId6"/>
    <p:sldId id="272" r:id="rId7"/>
    <p:sldId id="274" r:id="rId8"/>
    <p:sldId id="273" r:id="rId9"/>
    <p:sldId id="279" r:id="rId10"/>
    <p:sldId id="280" r:id="rId11"/>
    <p:sldId id="281" r:id="rId12"/>
    <p:sldId id="276" r:id="rId13"/>
    <p:sldId id="277" r:id="rId14"/>
    <p:sldId id="278" r:id="rId15"/>
  </p:sldIdLst>
  <p:sldSz cx="9144000" cy="6858000" type="screen4x3"/>
  <p:notesSz cx="6735763" cy="98679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  <a:srgbClr val="66FFFF"/>
    <a:srgbClr val="FFFF00"/>
    <a:srgbClr val="66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86" autoAdjust="0"/>
  </p:normalViewPr>
  <p:slideViewPr>
    <p:cSldViewPr>
      <p:cViewPr varScale="1">
        <p:scale>
          <a:sx n="68" d="100"/>
          <a:sy n="68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2"/>
        <a:sy n="1" d="2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C3CA4-9B95-41F7-851D-B262416B4E52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7253"/>
            <a:ext cx="5388610" cy="4440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1883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2792"/>
            <a:ext cx="291883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E7B5A-40AB-4671-9B86-DD9F02923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06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E7B5A-40AB-4671-9B86-DD9F02923C1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654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E7B5A-40AB-4671-9B86-DD9F02923C1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92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E7B5A-40AB-4671-9B86-DD9F02923C11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9693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78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73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93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77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83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96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94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79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08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57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70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09BB2-BFD8-409D-99D3-9942A7AB647F}" type="datetimeFigureOut">
              <a:rPr kumimoji="1" lang="ja-JP" altLang="en-US" smtClean="0"/>
              <a:t>2016/11/24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57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008112"/>
          </a:xfrm>
        </p:spPr>
        <p:txBody>
          <a:bodyPr>
            <a:noAutofit/>
          </a:bodyPr>
          <a:lstStyle/>
          <a:p>
            <a:r>
              <a:rPr kumimoji="1" lang="ja-JP" altLang="en-US" sz="6600" dirty="0" smtClean="0"/>
              <a:t>平行線と線分の比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1623637"/>
            <a:ext cx="8208912" cy="374441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400" dirty="0" smtClean="0">
                <a:solidFill>
                  <a:schemeClr val="tx1"/>
                </a:solidFill>
              </a:rPr>
              <a:t>本時のねらい</a:t>
            </a:r>
            <a:endParaRPr kumimoji="1" lang="en-US" altLang="ja-JP" sz="4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400" dirty="0" smtClean="0">
                <a:solidFill>
                  <a:schemeClr val="tx1"/>
                </a:solidFill>
              </a:rPr>
              <a:t>「三角形の</a:t>
            </a:r>
            <a:r>
              <a:rPr lang="en-US" altLang="ja-JP" sz="4400" dirty="0" smtClean="0">
                <a:solidFill>
                  <a:schemeClr val="tx1"/>
                </a:solidFill>
              </a:rPr>
              <a:t>1</a:t>
            </a:r>
            <a:r>
              <a:rPr lang="ja-JP" altLang="en-US" sz="4400" dirty="0" smtClean="0">
                <a:solidFill>
                  <a:schemeClr val="tx1"/>
                </a:solidFill>
              </a:rPr>
              <a:t>辺に平行な直線が他の</a:t>
            </a:r>
            <a:r>
              <a:rPr lang="en-US" altLang="ja-JP" sz="4400" dirty="0" smtClean="0">
                <a:solidFill>
                  <a:schemeClr val="tx1"/>
                </a:solidFill>
              </a:rPr>
              <a:t>2</a:t>
            </a:r>
            <a:r>
              <a:rPr lang="ja-JP" altLang="en-US" sz="4400" dirty="0" smtClean="0">
                <a:solidFill>
                  <a:schemeClr val="tx1"/>
                </a:solidFill>
              </a:rPr>
              <a:t>辺と交わるとき、それぞれの交点は、その</a:t>
            </a:r>
            <a:r>
              <a:rPr lang="en-US" altLang="ja-JP" sz="4400" dirty="0" smtClean="0">
                <a:solidFill>
                  <a:schemeClr val="tx1"/>
                </a:solidFill>
              </a:rPr>
              <a:t>2</a:t>
            </a:r>
            <a:r>
              <a:rPr lang="ja-JP" altLang="en-US" sz="4400" dirty="0" smtClean="0">
                <a:solidFill>
                  <a:schemeClr val="tx1"/>
                </a:solidFill>
              </a:rPr>
              <a:t>辺を等しい比に分けることを理解する。」</a:t>
            </a:r>
            <a:endParaRPr lang="en-US" altLang="ja-JP" sz="4400" dirty="0" smtClean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15247" y="5722930"/>
            <a:ext cx="81612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※</a:t>
            </a:r>
            <a:r>
              <a:rPr kumimoji="1" lang="ja-JP" altLang="en-US" sz="2800" dirty="0" smtClean="0"/>
              <a:t>　線分の比と平行線は、教科書にある証明をもとに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　確認した方がよい。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9814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90"/>
    </mc:Choice>
    <mc:Fallback xmlns="">
      <p:transition spd="slow" advTm="1569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3865" y="122391"/>
            <a:ext cx="7787329" cy="63984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三角形の角の二等分線と線分の比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8212" y="1052736"/>
            <a:ext cx="6240311" cy="58052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dirty="0" smtClean="0"/>
              <a:t>このとき　</a:t>
            </a:r>
            <a:r>
              <a:rPr lang="ja-JP" altLang="en-US" dirty="0" smtClean="0">
                <a:solidFill>
                  <a:srgbClr val="FF0000"/>
                </a:solidFill>
              </a:rPr>
              <a:t>ＡＢ：ＡＣ＝ＢＤ：ＤＣ</a:t>
            </a:r>
            <a:r>
              <a:rPr lang="ja-JP" altLang="en-US" dirty="0" smtClean="0"/>
              <a:t>　となる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Ｃを通りＡＤに平行な直線を引く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ＢＡの延長線との交点をＥとする。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△ＡＣＥは二等辺三角形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ＡＥ＝Ａ</a:t>
            </a:r>
            <a:r>
              <a:rPr kumimoji="1" lang="ja-JP" altLang="en-US" dirty="0"/>
              <a:t>Ｃ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線分の比と平行線の性質から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ＡＢ：ＡＥ＝ＢＤ：ＤＣ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よって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ＡＢ：ＡＣ＝ＢＤ：</a:t>
            </a:r>
            <a:r>
              <a:rPr lang="ja-JP" altLang="en-US" dirty="0" smtClean="0">
                <a:solidFill>
                  <a:srgbClr val="FF0000"/>
                </a:solidFill>
              </a:rPr>
              <a:t>ＤＣ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/>
              <a:t>さらに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ＡＢ</a:t>
            </a:r>
            <a:r>
              <a:rPr lang="ja-JP" altLang="en-US" dirty="0" smtClean="0">
                <a:solidFill>
                  <a:srgbClr val="FF0000"/>
                </a:solidFill>
              </a:rPr>
              <a:t>：ＢＤ＝ＡＣ：ＤＣ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4" name="二等辺三角形 3"/>
          <p:cNvSpPr/>
          <p:nvPr/>
        </p:nvSpPr>
        <p:spPr>
          <a:xfrm>
            <a:off x="4572000" y="3329870"/>
            <a:ext cx="3240360" cy="2299394"/>
          </a:xfrm>
          <a:prstGeom prst="triangle">
            <a:avLst>
              <a:gd name="adj" fmla="val 6551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6192180" y="3355626"/>
            <a:ext cx="502807" cy="22513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7812360" y="1275968"/>
            <a:ext cx="916228" cy="43532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endCxn id="4" idx="0"/>
          </p:cNvCxnSpPr>
          <p:nvPr/>
        </p:nvCxnSpPr>
        <p:spPr>
          <a:xfrm flipH="1">
            <a:off x="6694987" y="1275968"/>
            <a:ext cx="2033601" cy="205390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フリーフォーム 13"/>
          <p:cNvSpPr/>
          <p:nvPr/>
        </p:nvSpPr>
        <p:spPr>
          <a:xfrm rot="17417784">
            <a:off x="7926019" y="4329477"/>
            <a:ext cx="254335" cy="300180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 14"/>
          <p:cNvSpPr/>
          <p:nvPr/>
        </p:nvSpPr>
        <p:spPr>
          <a:xfrm rot="17417784">
            <a:off x="6298412" y="4329478"/>
            <a:ext cx="254335" cy="300180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425579" y="2806651"/>
            <a:ext cx="481249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503781" y="834183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51555" y="5581248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Ｄ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624523" y="5595225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75431" y="5533231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23" name="楕円 22"/>
          <p:cNvSpPr/>
          <p:nvPr/>
        </p:nvSpPr>
        <p:spPr>
          <a:xfrm flipV="1">
            <a:off x="6432804" y="371613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/>
          <p:cNvSpPr/>
          <p:nvPr/>
        </p:nvSpPr>
        <p:spPr>
          <a:xfrm flipV="1">
            <a:off x="6698072" y="3714741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/>
          <p:cNvSpPr/>
          <p:nvPr/>
        </p:nvSpPr>
        <p:spPr>
          <a:xfrm flipV="1">
            <a:off x="8509387" y="157913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/>
          <p:cNvSpPr/>
          <p:nvPr/>
        </p:nvSpPr>
        <p:spPr>
          <a:xfrm flipV="1">
            <a:off x="7753308" y="5304098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コネクタ 26"/>
          <p:cNvCxnSpPr/>
          <p:nvPr/>
        </p:nvCxnSpPr>
        <p:spPr>
          <a:xfrm>
            <a:off x="7570972" y="2235999"/>
            <a:ext cx="162989" cy="179560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H="1">
            <a:off x="7080131" y="4354639"/>
            <a:ext cx="259121" cy="89676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31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4" grpId="0" animBg="1"/>
      <p:bldP spid="15" grpId="0" animBg="1"/>
      <p:bldP spid="19" grpId="0"/>
      <p:bldP spid="20" grpId="0"/>
      <p:bldP spid="23" grpId="0" animBg="1"/>
      <p:bldP spid="24" grpId="0" animBg="1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3865" y="122391"/>
            <a:ext cx="7787329" cy="63984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三角形の角の二等分線と線分の比</a:t>
            </a:r>
            <a:endParaRPr kumimoji="1" lang="ja-JP" altLang="en-US" dirty="0"/>
          </a:p>
        </p:txBody>
      </p:sp>
      <p:sp>
        <p:nvSpPr>
          <p:cNvPr id="4" name="二等辺三角形 3"/>
          <p:cNvSpPr/>
          <p:nvPr/>
        </p:nvSpPr>
        <p:spPr>
          <a:xfrm>
            <a:off x="4499992" y="1768643"/>
            <a:ext cx="3240360" cy="2299394"/>
          </a:xfrm>
          <a:prstGeom prst="triangle">
            <a:avLst>
              <a:gd name="adj" fmla="val 6551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28" idx="2"/>
            <a:endCxn id="13" idx="4"/>
          </p:cNvCxnSpPr>
          <p:nvPr/>
        </p:nvCxnSpPr>
        <p:spPr>
          <a:xfrm flipH="1">
            <a:off x="6306541" y="1777363"/>
            <a:ext cx="309223" cy="22884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6353571" y="1245424"/>
            <a:ext cx="481249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94271" y="4020021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Ｄ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552515" y="4033998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03423" y="3972004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23" name="楕円 22"/>
          <p:cNvSpPr/>
          <p:nvPr/>
        </p:nvSpPr>
        <p:spPr>
          <a:xfrm flipV="1">
            <a:off x="6386189" y="215351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/>
          <p:cNvSpPr/>
          <p:nvPr/>
        </p:nvSpPr>
        <p:spPr>
          <a:xfrm flipV="1">
            <a:off x="6626064" y="215351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4499992" y="1772816"/>
            <a:ext cx="2110154" cy="2293034"/>
          </a:xfrm>
          <a:custGeom>
            <a:avLst/>
            <a:gdLst>
              <a:gd name="connsiteX0" fmla="*/ 2110154 w 2110154"/>
              <a:gd name="connsiteY0" fmla="*/ 0 h 2293034"/>
              <a:gd name="connsiteX1" fmla="*/ 759655 w 2110154"/>
              <a:gd name="connsiteY1" fmla="*/ 886265 h 2293034"/>
              <a:gd name="connsiteX2" fmla="*/ 0 w 2110154"/>
              <a:gd name="connsiteY2" fmla="*/ 2278966 h 2293034"/>
              <a:gd name="connsiteX3" fmla="*/ 0 w 2110154"/>
              <a:gd name="connsiteY3" fmla="*/ 2278966 h 2293034"/>
              <a:gd name="connsiteX4" fmla="*/ 0 w 2110154"/>
              <a:gd name="connsiteY4" fmla="*/ 2293034 h 2293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0154" h="2293034">
                <a:moveTo>
                  <a:pt x="2110154" y="0"/>
                </a:moveTo>
                <a:cubicBezTo>
                  <a:pt x="1610750" y="253219"/>
                  <a:pt x="1111347" y="506438"/>
                  <a:pt x="759655" y="886265"/>
                </a:cubicBezTo>
                <a:cubicBezTo>
                  <a:pt x="407963" y="1266092"/>
                  <a:pt x="0" y="2278966"/>
                  <a:pt x="0" y="2278966"/>
                </a:cubicBezTo>
                <a:lnTo>
                  <a:pt x="0" y="2278966"/>
                </a:lnTo>
                <a:lnTo>
                  <a:pt x="0" y="2293034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 27"/>
          <p:cNvSpPr/>
          <p:nvPr/>
        </p:nvSpPr>
        <p:spPr>
          <a:xfrm rot="6755596">
            <a:off x="6332191" y="1954670"/>
            <a:ext cx="1680806" cy="1929325"/>
          </a:xfrm>
          <a:custGeom>
            <a:avLst/>
            <a:gdLst>
              <a:gd name="connsiteX0" fmla="*/ 2110154 w 2110154"/>
              <a:gd name="connsiteY0" fmla="*/ 0 h 2293034"/>
              <a:gd name="connsiteX1" fmla="*/ 759655 w 2110154"/>
              <a:gd name="connsiteY1" fmla="*/ 886265 h 2293034"/>
              <a:gd name="connsiteX2" fmla="*/ 0 w 2110154"/>
              <a:gd name="connsiteY2" fmla="*/ 2278966 h 2293034"/>
              <a:gd name="connsiteX3" fmla="*/ 0 w 2110154"/>
              <a:gd name="connsiteY3" fmla="*/ 2278966 h 2293034"/>
              <a:gd name="connsiteX4" fmla="*/ 0 w 2110154"/>
              <a:gd name="connsiteY4" fmla="*/ 2293034 h 2293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0154" h="2293034">
                <a:moveTo>
                  <a:pt x="2110154" y="0"/>
                </a:moveTo>
                <a:cubicBezTo>
                  <a:pt x="1610750" y="253219"/>
                  <a:pt x="1111347" y="506438"/>
                  <a:pt x="759655" y="886265"/>
                </a:cubicBezTo>
                <a:cubicBezTo>
                  <a:pt x="407963" y="1266092"/>
                  <a:pt x="0" y="2278966"/>
                  <a:pt x="0" y="2278966"/>
                </a:cubicBezTo>
                <a:lnTo>
                  <a:pt x="0" y="2278966"/>
                </a:lnTo>
                <a:lnTo>
                  <a:pt x="0" y="2293034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6306541" y="4051782"/>
            <a:ext cx="1414953" cy="225422"/>
          </a:xfrm>
          <a:custGeom>
            <a:avLst/>
            <a:gdLst>
              <a:gd name="connsiteX0" fmla="*/ 1603717 w 1603717"/>
              <a:gd name="connsiteY0" fmla="*/ 0 h 225421"/>
              <a:gd name="connsiteX1" fmla="*/ 1280160 w 1603717"/>
              <a:gd name="connsiteY1" fmla="*/ 168813 h 225421"/>
              <a:gd name="connsiteX2" fmla="*/ 829993 w 1603717"/>
              <a:gd name="connsiteY2" fmla="*/ 225083 h 225421"/>
              <a:gd name="connsiteX3" fmla="*/ 379827 w 1603717"/>
              <a:gd name="connsiteY3" fmla="*/ 182880 h 225421"/>
              <a:gd name="connsiteX4" fmla="*/ 0 w 1603717"/>
              <a:gd name="connsiteY4" fmla="*/ 14068 h 225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3717" h="225421">
                <a:moveTo>
                  <a:pt x="1603717" y="0"/>
                </a:moveTo>
                <a:cubicBezTo>
                  <a:pt x="1506415" y="65649"/>
                  <a:pt x="1409114" y="131299"/>
                  <a:pt x="1280160" y="168813"/>
                </a:cubicBezTo>
                <a:cubicBezTo>
                  <a:pt x="1151206" y="206327"/>
                  <a:pt x="980048" y="222739"/>
                  <a:pt x="829993" y="225083"/>
                </a:cubicBezTo>
                <a:cubicBezTo>
                  <a:pt x="679938" y="227427"/>
                  <a:pt x="518159" y="218049"/>
                  <a:pt x="379827" y="182880"/>
                </a:cubicBezTo>
                <a:cubicBezTo>
                  <a:pt x="241495" y="147711"/>
                  <a:pt x="120747" y="80889"/>
                  <a:pt x="0" y="14068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リーフォーム 29"/>
          <p:cNvSpPr/>
          <p:nvPr/>
        </p:nvSpPr>
        <p:spPr>
          <a:xfrm>
            <a:off x="4509730" y="4065850"/>
            <a:ext cx="1748084" cy="211352"/>
          </a:xfrm>
          <a:custGeom>
            <a:avLst/>
            <a:gdLst>
              <a:gd name="connsiteX0" fmla="*/ 1603717 w 1603717"/>
              <a:gd name="connsiteY0" fmla="*/ 0 h 225421"/>
              <a:gd name="connsiteX1" fmla="*/ 1280160 w 1603717"/>
              <a:gd name="connsiteY1" fmla="*/ 168813 h 225421"/>
              <a:gd name="connsiteX2" fmla="*/ 829993 w 1603717"/>
              <a:gd name="connsiteY2" fmla="*/ 225083 h 225421"/>
              <a:gd name="connsiteX3" fmla="*/ 379827 w 1603717"/>
              <a:gd name="connsiteY3" fmla="*/ 182880 h 225421"/>
              <a:gd name="connsiteX4" fmla="*/ 0 w 1603717"/>
              <a:gd name="connsiteY4" fmla="*/ 14068 h 225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3717" h="225421">
                <a:moveTo>
                  <a:pt x="1603717" y="0"/>
                </a:moveTo>
                <a:cubicBezTo>
                  <a:pt x="1506415" y="65649"/>
                  <a:pt x="1409114" y="131299"/>
                  <a:pt x="1280160" y="168813"/>
                </a:cubicBezTo>
                <a:cubicBezTo>
                  <a:pt x="1151206" y="206327"/>
                  <a:pt x="980048" y="222739"/>
                  <a:pt x="829993" y="225083"/>
                </a:cubicBezTo>
                <a:cubicBezTo>
                  <a:pt x="679938" y="227427"/>
                  <a:pt x="518159" y="218049"/>
                  <a:pt x="379827" y="182880"/>
                </a:cubicBezTo>
                <a:cubicBezTo>
                  <a:pt x="241495" y="147711"/>
                  <a:pt x="120747" y="80889"/>
                  <a:pt x="0" y="14068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96170" y="2184629"/>
            <a:ext cx="103824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12cm</a:t>
            </a:r>
            <a:endParaRPr kumimoji="1" lang="ja-JP" altLang="en-US" sz="28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220334" y="2397466"/>
            <a:ext cx="84479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8cm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934189" y="4117879"/>
            <a:ext cx="81452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6cm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610146" y="4107556"/>
            <a:ext cx="94236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err="1" smtClean="0"/>
              <a:t>ｘ</a:t>
            </a:r>
            <a:r>
              <a:rPr kumimoji="1" lang="en-US" altLang="ja-JP" sz="2800" dirty="0" smtClean="0"/>
              <a:t>cm</a:t>
            </a:r>
            <a:endParaRPr kumimoji="1" lang="ja-JP" altLang="en-US" sz="2800" dirty="0"/>
          </a:p>
        </p:txBody>
      </p:sp>
      <p:sp>
        <p:nvSpPr>
          <p:cNvPr id="36" name="コンテンツ プレースホルダー 35"/>
          <p:cNvSpPr>
            <a:spLocks noGrp="1"/>
          </p:cNvSpPr>
          <p:nvPr>
            <p:ph idx="1"/>
          </p:nvPr>
        </p:nvSpPr>
        <p:spPr>
          <a:xfrm>
            <a:off x="233865" y="1124744"/>
            <a:ext cx="3913795" cy="547260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練習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err="1" smtClean="0"/>
              <a:t>ｘ</a:t>
            </a:r>
            <a:r>
              <a:rPr lang="ja-JP" altLang="en-US" dirty="0" smtClean="0"/>
              <a:t>の長さを求めなさい。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393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 animBg="1"/>
      <p:bldP spid="24" grpId="0" animBg="1"/>
      <p:bldP spid="19" grpId="0" animBg="1"/>
      <p:bldP spid="31" grpId="0" animBg="1"/>
      <p:bldP spid="32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4024" y="106804"/>
            <a:ext cx="8571521" cy="1281682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問６　右の図の線分ＤＥ，　ＥＦ，ＦＤのうち、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ja-JP" altLang="en-US" sz="3600" dirty="0" smtClean="0"/>
              <a:t>　　△ＡＢＣの辺に平行なものはどれですか。</a:t>
            </a:r>
            <a:endParaRPr kumimoji="1" lang="ja-JP" altLang="en-US" sz="3600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3131840" y="1628800"/>
            <a:ext cx="5904655" cy="4913171"/>
            <a:chOff x="4611192" y="1680925"/>
            <a:chExt cx="4255892" cy="3412954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4814445" y="1680925"/>
              <a:ext cx="4052639" cy="3412954"/>
              <a:chOff x="997470" y="1338815"/>
              <a:chExt cx="1885471" cy="2509028"/>
            </a:xfrm>
          </p:grpSpPr>
          <p:sp>
            <p:nvSpPr>
              <p:cNvPr id="5" name="二等辺三角形 4"/>
              <p:cNvSpPr/>
              <p:nvPr/>
            </p:nvSpPr>
            <p:spPr>
              <a:xfrm>
                <a:off x="1111953" y="1706134"/>
                <a:ext cx="1639855" cy="1811645"/>
              </a:xfrm>
              <a:prstGeom prst="triangle">
                <a:avLst>
                  <a:gd name="adj" fmla="val 31649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400" dirty="0"/>
              </a:p>
            </p:txBody>
          </p:sp>
          <p:sp>
            <p:nvSpPr>
              <p:cNvPr id="6" name="テキスト ボックス 5"/>
              <p:cNvSpPr txBox="1"/>
              <p:nvPr/>
            </p:nvSpPr>
            <p:spPr>
              <a:xfrm>
                <a:off x="1555727" y="1338815"/>
                <a:ext cx="223899" cy="330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600" dirty="0" smtClean="0"/>
                  <a:t>Ａ</a:t>
                </a:r>
                <a:endParaRPr kumimoji="1" lang="ja-JP" altLang="en-US" sz="3600" dirty="0"/>
              </a:p>
            </p:txBody>
          </p:sp>
          <p:sp>
            <p:nvSpPr>
              <p:cNvPr id="7" name="テキスト ボックス 6"/>
              <p:cNvSpPr txBox="1"/>
              <p:nvPr/>
            </p:nvSpPr>
            <p:spPr>
              <a:xfrm>
                <a:off x="2658905" y="3501272"/>
                <a:ext cx="224036" cy="330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600" dirty="0" smtClean="0"/>
                  <a:t>Ｃ</a:t>
                </a:r>
                <a:endParaRPr kumimoji="1" lang="ja-JP" altLang="en-US" sz="3600" dirty="0"/>
              </a:p>
            </p:txBody>
          </p:sp>
          <p:sp>
            <p:nvSpPr>
              <p:cNvPr id="8" name="テキスト ボックス 7"/>
              <p:cNvSpPr txBox="1"/>
              <p:nvPr/>
            </p:nvSpPr>
            <p:spPr>
              <a:xfrm>
                <a:off x="997470" y="3517779"/>
                <a:ext cx="228967" cy="330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600" dirty="0" smtClean="0"/>
                  <a:t>Ｂ</a:t>
                </a:r>
                <a:endParaRPr kumimoji="1" lang="ja-JP" altLang="en-US" sz="3600" dirty="0"/>
              </a:p>
            </p:txBody>
          </p:sp>
        </p:grpSp>
        <p:sp>
          <p:nvSpPr>
            <p:cNvPr id="10" name="テキスト ボックス 9"/>
            <p:cNvSpPr txBox="1"/>
            <p:nvPr/>
          </p:nvSpPr>
          <p:spPr>
            <a:xfrm>
              <a:off x="5337673" y="2896639"/>
              <a:ext cx="523228" cy="448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/>
                <a:t>D</a:t>
              </a:r>
              <a:endParaRPr kumimoji="1" lang="ja-JP" altLang="en-US" sz="3600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302837" y="2869690"/>
              <a:ext cx="523228" cy="448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 smtClean="0"/>
                <a:t>Ｅ</a:t>
              </a:r>
              <a:endParaRPr kumimoji="1" lang="ja-JP" altLang="en-US" sz="3600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6780198" y="2340645"/>
              <a:ext cx="634543" cy="4489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3600" dirty="0" smtClean="0"/>
                <a:t>5</a:t>
              </a:r>
              <a:r>
                <a:rPr lang="en-US" altLang="ja-JP" sz="3600" dirty="0"/>
                <a:t>㎝</a:t>
              </a:r>
              <a:endParaRPr lang="ja-JP" altLang="en-US" sz="3600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7697063" y="3392910"/>
              <a:ext cx="634543" cy="4489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3600" dirty="0" smtClean="0"/>
                <a:t>4㎝</a:t>
              </a:r>
              <a:endParaRPr lang="ja-JP" altLang="en-US" sz="3600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7143438" y="4613643"/>
              <a:ext cx="634543" cy="4489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3600" dirty="0"/>
                <a:t>6</a:t>
              </a:r>
              <a:r>
                <a:rPr lang="en-US" altLang="ja-JP" sz="3600" dirty="0" smtClean="0"/>
                <a:t>㎝</a:t>
              </a:r>
              <a:endParaRPr lang="ja-JP" altLang="en-US" sz="3600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5098989" y="2321019"/>
              <a:ext cx="887574" cy="4489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3600" dirty="0" smtClean="0"/>
                <a:t>4.5㎝</a:t>
              </a:r>
              <a:endParaRPr lang="ja-JP" altLang="en-US" sz="3600" dirty="0"/>
            </a:p>
          </p:txBody>
        </p:sp>
        <p:sp>
          <p:nvSpPr>
            <p:cNvPr id="16" name="フリーフォーム 15"/>
            <p:cNvSpPr/>
            <p:nvPr/>
          </p:nvSpPr>
          <p:spPr>
            <a:xfrm>
              <a:off x="5553918" y="3452884"/>
              <a:ext cx="1883391" cy="1173707"/>
            </a:xfrm>
            <a:custGeom>
              <a:avLst/>
              <a:gdLst>
                <a:gd name="connsiteX0" fmla="*/ 0 w 1883391"/>
                <a:gd name="connsiteY0" fmla="*/ 109182 h 1173707"/>
                <a:gd name="connsiteX1" fmla="*/ 1883391 w 1883391"/>
                <a:gd name="connsiteY1" fmla="*/ 0 h 1173707"/>
                <a:gd name="connsiteX2" fmla="*/ 1009935 w 1883391"/>
                <a:gd name="connsiteY2" fmla="*/ 1173707 h 1173707"/>
                <a:gd name="connsiteX3" fmla="*/ 0 w 1883391"/>
                <a:gd name="connsiteY3" fmla="*/ 109182 h 1173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83391" h="1173707">
                  <a:moveTo>
                    <a:pt x="0" y="109182"/>
                  </a:moveTo>
                  <a:lnTo>
                    <a:pt x="1883391" y="0"/>
                  </a:lnTo>
                  <a:lnTo>
                    <a:pt x="1009935" y="1173707"/>
                  </a:lnTo>
                  <a:lnTo>
                    <a:pt x="0" y="109182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365141" y="4622448"/>
              <a:ext cx="523228" cy="448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 smtClean="0"/>
                <a:t>Ｆ</a:t>
              </a:r>
              <a:endParaRPr kumimoji="1" lang="ja-JP" altLang="en-US" sz="3600" dirty="0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4611192" y="3778127"/>
              <a:ext cx="634543" cy="4489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3600" dirty="0" smtClean="0"/>
                <a:t>3㎝</a:t>
              </a:r>
              <a:endParaRPr lang="ja-JP" altLang="en-US" sz="3600" dirty="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5403082" y="4622448"/>
              <a:ext cx="634543" cy="4489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3600" dirty="0" smtClean="0"/>
                <a:t>4㎝</a:t>
              </a:r>
              <a:endParaRPr lang="ja-JP" altLang="en-US" sz="3600" dirty="0"/>
            </a:p>
          </p:txBody>
        </p:sp>
      </p:grpSp>
      <p:sp>
        <p:nvSpPr>
          <p:cNvPr id="21" name="フリーフォーム 20"/>
          <p:cNvSpPr/>
          <p:nvPr/>
        </p:nvSpPr>
        <p:spPr>
          <a:xfrm rot="3138525">
            <a:off x="5200508" y="5178137"/>
            <a:ext cx="292058" cy="232105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リーフォーム 21"/>
          <p:cNvSpPr/>
          <p:nvPr/>
        </p:nvSpPr>
        <p:spPr>
          <a:xfrm rot="3138525">
            <a:off x="7888471" y="5087222"/>
            <a:ext cx="292058" cy="232105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646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855"/>
    </mc:Choice>
    <mc:Fallback xmlns="">
      <p:transition spd="slow" advTm="448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165" y="73664"/>
            <a:ext cx="1108538" cy="711023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問７　</a:t>
            </a:r>
            <a:endParaRPr kumimoji="1" lang="ja-JP" altLang="en-US" sz="3200" dirty="0"/>
          </a:p>
        </p:txBody>
      </p:sp>
      <p:grpSp>
        <p:nvGrpSpPr>
          <p:cNvPr id="23" name="グループ化 22"/>
          <p:cNvGrpSpPr/>
          <p:nvPr/>
        </p:nvGrpSpPr>
        <p:grpSpPr>
          <a:xfrm rot="4188074">
            <a:off x="2152668" y="3082437"/>
            <a:ext cx="1852614" cy="1183447"/>
            <a:chOff x="1270594" y="1501179"/>
            <a:chExt cx="1555447" cy="1637228"/>
          </a:xfrm>
          <a:noFill/>
        </p:grpSpPr>
        <p:sp>
          <p:nvSpPr>
            <p:cNvPr id="24" name="二等辺三角形 23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 rot="17411926">
              <a:off x="1182584" y="2658978"/>
              <a:ext cx="486110" cy="31009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 smtClean="0"/>
                <a:t>Ａ</a:t>
              </a:r>
              <a:endParaRPr kumimoji="1" lang="ja-JP" altLang="en-US" b="1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 rot="17411926">
              <a:off x="2119993" y="1592517"/>
              <a:ext cx="492765" cy="31009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 smtClean="0"/>
                <a:t>Ｃ</a:t>
              </a:r>
              <a:endParaRPr kumimoji="1" lang="ja-JP" altLang="en-US" b="1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 rot="17411926">
              <a:off x="2417960" y="2730327"/>
              <a:ext cx="506071" cy="31009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 smtClean="0"/>
                <a:t>Ｂ</a:t>
              </a:r>
              <a:endParaRPr kumimoji="1" lang="ja-JP" altLang="en-US" b="1" dirty="0"/>
            </a:p>
          </p:txBody>
        </p:sp>
      </p:grpSp>
      <p:grpSp>
        <p:nvGrpSpPr>
          <p:cNvPr id="28" name="グループ化 27"/>
          <p:cNvGrpSpPr/>
          <p:nvPr/>
        </p:nvGrpSpPr>
        <p:grpSpPr>
          <a:xfrm rot="4188074">
            <a:off x="4252975" y="780775"/>
            <a:ext cx="4258181" cy="3122283"/>
            <a:chOff x="1431249" y="1765342"/>
            <a:chExt cx="1196572" cy="1218216"/>
          </a:xfrm>
          <a:noFill/>
        </p:grpSpPr>
        <p:sp>
          <p:nvSpPr>
            <p:cNvPr id="29" name="二等辺三角形 28"/>
            <p:cNvSpPr/>
            <p:nvPr/>
          </p:nvSpPr>
          <p:spPr>
            <a:xfrm>
              <a:off x="1547664" y="2125896"/>
              <a:ext cx="982044" cy="714028"/>
            </a:xfrm>
            <a:prstGeom prst="triangle">
              <a:avLst>
                <a:gd name="adj" fmla="val 71303"/>
              </a:avLst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 rot="17411926">
              <a:off x="1393315" y="2754332"/>
              <a:ext cx="177310" cy="101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/>
                <a:t>Ａ</a:t>
              </a:r>
              <a:r>
                <a:rPr kumimoji="1" lang="en-US" altLang="ja-JP" b="1" dirty="0" smtClean="0"/>
                <a:t>’</a:t>
              </a:r>
              <a:endParaRPr kumimoji="1" lang="ja-JP" altLang="en-US" b="1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 rot="17411926">
              <a:off x="2159225" y="1817417"/>
              <a:ext cx="205592" cy="101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/>
                <a:t>Ｃ</a:t>
              </a:r>
              <a:r>
                <a:rPr kumimoji="1" lang="en-US" altLang="ja-JP" b="1" dirty="0" smtClean="0"/>
                <a:t>’</a:t>
              </a:r>
              <a:endParaRPr kumimoji="1" lang="ja-JP" altLang="en-US" b="1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 rot="17411926">
              <a:off x="2477212" y="2832948"/>
              <a:ext cx="199778" cy="101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/>
                <a:t>Ｂ</a:t>
              </a:r>
              <a:r>
                <a:rPr kumimoji="1" lang="en-US" altLang="ja-JP" b="1" dirty="0" smtClean="0"/>
                <a:t>’</a:t>
              </a:r>
              <a:endParaRPr kumimoji="1" lang="ja-JP" altLang="en-US" b="1" dirty="0"/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1265657" y="414201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976939" y="4142015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Ｏ</a:t>
            </a:r>
            <a:endParaRPr kumimoji="1" lang="ja-JP" altLang="en-US" b="1" dirty="0"/>
          </a:p>
        </p:txBody>
      </p:sp>
      <p:cxnSp>
        <p:nvCxnSpPr>
          <p:cNvPr id="35" name="直線コネクタ 34"/>
          <p:cNvCxnSpPr/>
          <p:nvPr/>
        </p:nvCxnSpPr>
        <p:spPr>
          <a:xfrm flipV="1">
            <a:off x="1398297" y="696164"/>
            <a:ext cx="3749767" cy="36099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0" name="グループ化 49"/>
          <p:cNvGrpSpPr/>
          <p:nvPr/>
        </p:nvGrpSpPr>
        <p:grpSpPr>
          <a:xfrm>
            <a:off x="1288582" y="1041618"/>
            <a:ext cx="5682733" cy="5417608"/>
            <a:chOff x="1288582" y="1041618"/>
            <a:chExt cx="5682733" cy="5417608"/>
          </a:xfrm>
        </p:grpSpPr>
        <p:sp>
          <p:nvSpPr>
            <p:cNvPr id="37" name="円弧 36"/>
            <p:cNvSpPr/>
            <p:nvPr/>
          </p:nvSpPr>
          <p:spPr>
            <a:xfrm rot="16200000">
              <a:off x="1372965" y="3073750"/>
              <a:ext cx="3301093" cy="3469859"/>
            </a:xfrm>
            <a:prstGeom prst="arc">
              <a:avLst>
                <a:gd name="adj1" fmla="val 17269454"/>
                <a:gd name="adj2" fmla="val 20476724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円弧 38"/>
            <p:cNvSpPr/>
            <p:nvPr/>
          </p:nvSpPr>
          <p:spPr>
            <a:xfrm rot="16200000">
              <a:off x="2492040" y="2029382"/>
              <a:ext cx="3301093" cy="3469859"/>
            </a:xfrm>
            <a:prstGeom prst="arc">
              <a:avLst>
                <a:gd name="adj1" fmla="val 17269454"/>
                <a:gd name="adj2" fmla="val 20476724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円弧 39"/>
            <p:cNvSpPr/>
            <p:nvPr/>
          </p:nvSpPr>
          <p:spPr>
            <a:xfrm rot="16200000">
              <a:off x="3585839" y="957235"/>
              <a:ext cx="3301093" cy="3469859"/>
            </a:xfrm>
            <a:prstGeom prst="arc">
              <a:avLst>
                <a:gd name="adj1" fmla="val 17269454"/>
                <a:gd name="adj2" fmla="val 20476724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1" name="直線コネクタ 40"/>
          <p:cNvCxnSpPr/>
          <p:nvPr/>
        </p:nvCxnSpPr>
        <p:spPr>
          <a:xfrm flipV="1">
            <a:off x="1415698" y="2501147"/>
            <a:ext cx="7332766" cy="1804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1415698" y="4306130"/>
            <a:ext cx="6547973" cy="1346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1" name="グループ化 50"/>
          <p:cNvGrpSpPr/>
          <p:nvPr/>
        </p:nvGrpSpPr>
        <p:grpSpPr>
          <a:xfrm rot="1390969">
            <a:off x="1097725" y="2144794"/>
            <a:ext cx="8087931" cy="6520348"/>
            <a:chOff x="1288582" y="1132569"/>
            <a:chExt cx="5810149" cy="5326657"/>
          </a:xfrm>
        </p:grpSpPr>
        <p:sp>
          <p:nvSpPr>
            <p:cNvPr id="52" name="円弧 51"/>
            <p:cNvSpPr/>
            <p:nvPr/>
          </p:nvSpPr>
          <p:spPr>
            <a:xfrm rot="16200000">
              <a:off x="1384760" y="3007834"/>
              <a:ext cx="3355214" cy="3547570"/>
            </a:xfrm>
            <a:prstGeom prst="arc">
              <a:avLst>
                <a:gd name="adj1" fmla="val 17269454"/>
                <a:gd name="adj2" fmla="val 20476724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円弧 52"/>
            <p:cNvSpPr/>
            <p:nvPr/>
          </p:nvSpPr>
          <p:spPr>
            <a:xfrm rot="16200000">
              <a:off x="2543951" y="2049979"/>
              <a:ext cx="3301093" cy="3469859"/>
            </a:xfrm>
            <a:prstGeom prst="arc">
              <a:avLst>
                <a:gd name="adj1" fmla="val 17269454"/>
                <a:gd name="adj2" fmla="val 20476724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弧 53"/>
            <p:cNvSpPr/>
            <p:nvPr/>
          </p:nvSpPr>
          <p:spPr>
            <a:xfrm rot="16200000">
              <a:off x="3713255" y="1048186"/>
              <a:ext cx="3301093" cy="3469859"/>
            </a:xfrm>
            <a:prstGeom prst="arc">
              <a:avLst>
                <a:gd name="adj1" fmla="val 17269454"/>
                <a:gd name="adj2" fmla="val 20476724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5" name="グループ化 54"/>
          <p:cNvGrpSpPr/>
          <p:nvPr/>
        </p:nvGrpSpPr>
        <p:grpSpPr>
          <a:xfrm rot="13524369">
            <a:off x="830840" y="151238"/>
            <a:ext cx="5579228" cy="5400151"/>
            <a:chOff x="1420972" y="1059282"/>
            <a:chExt cx="5579228" cy="5400151"/>
          </a:xfrm>
        </p:grpSpPr>
        <p:sp>
          <p:nvSpPr>
            <p:cNvPr id="56" name="円弧 55"/>
            <p:cNvSpPr/>
            <p:nvPr/>
          </p:nvSpPr>
          <p:spPr>
            <a:xfrm rot="16071687">
              <a:off x="1505355" y="3073957"/>
              <a:ext cx="3301093" cy="3469859"/>
            </a:xfrm>
            <a:prstGeom prst="arc">
              <a:avLst>
                <a:gd name="adj1" fmla="val 17451824"/>
                <a:gd name="adj2" fmla="val 20476724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円弧 56"/>
            <p:cNvSpPr/>
            <p:nvPr/>
          </p:nvSpPr>
          <p:spPr>
            <a:xfrm rot="16200000">
              <a:off x="2524406" y="2061290"/>
              <a:ext cx="3301093" cy="3469859"/>
            </a:xfrm>
            <a:prstGeom prst="arc">
              <a:avLst>
                <a:gd name="adj1" fmla="val 17289995"/>
                <a:gd name="adj2" fmla="val 20476724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円弧 57"/>
            <p:cNvSpPr/>
            <p:nvPr/>
          </p:nvSpPr>
          <p:spPr>
            <a:xfrm rot="16166568">
              <a:off x="3614724" y="974899"/>
              <a:ext cx="3301093" cy="3469859"/>
            </a:xfrm>
            <a:prstGeom prst="arc">
              <a:avLst>
                <a:gd name="adj1" fmla="val 17269454"/>
                <a:gd name="adj2" fmla="val 20476724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9" name="テキスト ボックス 58"/>
          <p:cNvSpPr txBox="1"/>
          <p:nvPr/>
        </p:nvSpPr>
        <p:spPr>
          <a:xfrm>
            <a:off x="1010066" y="118675"/>
            <a:ext cx="77123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△ＡＢＣ∽△Ａ</a:t>
            </a:r>
            <a:r>
              <a:rPr kumimoji="1" lang="en-US" altLang="ja-JP" sz="3200" dirty="0" smtClean="0"/>
              <a:t>’</a:t>
            </a:r>
            <a:r>
              <a:rPr kumimoji="1" lang="ja-JP" altLang="en-US" sz="3200" dirty="0" smtClean="0"/>
              <a:t>Ｂ</a:t>
            </a:r>
            <a:r>
              <a:rPr kumimoji="1" lang="en-US" altLang="ja-JP" sz="3200" dirty="0" smtClean="0"/>
              <a:t>’</a:t>
            </a:r>
            <a:r>
              <a:rPr kumimoji="1" lang="ja-JP" altLang="en-US" sz="3200" dirty="0" smtClean="0"/>
              <a:t>Ｃ</a:t>
            </a:r>
            <a:r>
              <a:rPr kumimoji="1" lang="en-US" altLang="ja-JP" sz="3200" dirty="0" smtClean="0"/>
              <a:t>’</a:t>
            </a:r>
            <a:r>
              <a:rPr kumimoji="1" lang="ja-JP" altLang="en-US" sz="3200" dirty="0" smtClean="0"/>
              <a:t>になることを説明しよう。</a:t>
            </a:r>
            <a:endParaRPr kumimoji="1" lang="ja-JP" alt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1966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11"/>
    </mc:Choice>
    <mc:Fallback xmlns="">
      <p:transition spd="slow" advTm="250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3" grpId="0"/>
      <p:bldP spid="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0582" y="250193"/>
            <a:ext cx="8856984" cy="9361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長方形</a:t>
            </a:r>
            <a:r>
              <a:rPr kumimoji="1" lang="en-US" altLang="ja-JP" dirty="0" smtClean="0"/>
              <a:t>ABCD</a:t>
            </a:r>
            <a:r>
              <a:rPr kumimoji="1" lang="ja-JP" altLang="en-US" dirty="0" smtClean="0"/>
              <a:t>で、下の図のようなとき、</a:t>
            </a:r>
            <a:r>
              <a:rPr kumimoji="1" lang="en-US" altLang="ja-JP" dirty="0" smtClean="0"/>
              <a:t>X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>AC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等分することを証明する。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547664" y="1686120"/>
            <a:ext cx="5976664" cy="37444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平行四辺形 4"/>
          <p:cNvSpPr/>
          <p:nvPr/>
        </p:nvSpPr>
        <p:spPr>
          <a:xfrm>
            <a:off x="1547664" y="1686120"/>
            <a:ext cx="5976664" cy="3744416"/>
          </a:xfrm>
          <a:prstGeom prst="parallelogram">
            <a:avLst>
              <a:gd name="adj" fmla="val 7960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1547664" y="1686120"/>
            <a:ext cx="5976664" cy="37444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1028878" y="1240227"/>
            <a:ext cx="667689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78627" y="1156697"/>
            <a:ext cx="667689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Ｐ</a:t>
            </a:r>
            <a:endParaRPr kumimoji="1" lang="ja-JP" altLang="en-US" sz="3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20072" y="3503943"/>
            <a:ext cx="667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Ｙ</a:t>
            </a:r>
            <a:endParaRPr kumimoji="1" lang="ja-JP" altLang="en-US" sz="3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75856" y="2973261"/>
            <a:ext cx="667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Ｘ</a:t>
            </a:r>
            <a:endParaRPr kumimoji="1" lang="ja-JP" altLang="en-US" sz="3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245232" y="5388638"/>
            <a:ext cx="667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Ｑ</a:t>
            </a:r>
            <a:endParaRPr kumimoji="1" lang="ja-JP" altLang="en-US" sz="3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524327" y="1240651"/>
            <a:ext cx="667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Ｄ</a:t>
            </a:r>
            <a:endParaRPr kumimoji="1" lang="ja-JP" altLang="en-US" sz="3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524327" y="5357312"/>
            <a:ext cx="667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66136" y="5353031"/>
            <a:ext cx="667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20" name="フリーフォーム 19"/>
          <p:cNvSpPr/>
          <p:nvPr/>
        </p:nvSpPr>
        <p:spPr>
          <a:xfrm>
            <a:off x="5448189" y="1479862"/>
            <a:ext cx="355470" cy="387122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リーフォーム 20"/>
          <p:cNvSpPr/>
          <p:nvPr/>
        </p:nvSpPr>
        <p:spPr>
          <a:xfrm>
            <a:off x="2912373" y="5236975"/>
            <a:ext cx="355470" cy="387122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/>
          <p:cNvCxnSpPr/>
          <p:nvPr/>
        </p:nvCxnSpPr>
        <p:spPr>
          <a:xfrm>
            <a:off x="6084168" y="1521248"/>
            <a:ext cx="0" cy="298174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912373" y="1524336"/>
            <a:ext cx="0" cy="298174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2483768" y="5302379"/>
            <a:ext cx="0" cy="298174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6267954" y="5254665"/>
            <a:ext cx="0" cy="298174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フリーフォーム 26"/>
          <p:cNvSpPr/>
          <p:nvPr/>
        </p:nvSpPr>
        <p:spPr>
          <a:xfrm rot="18677058">
            <a:off x="2912372" y="3310383"/>
            <a:ext cx="355470" cy="387122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 27"/>
          <p:cNvSpPr/>
          <p:nvPr/>
        </p:nvSpPr>
        <p:spPr>
          <a:xfrm rot="18677058">
            <a:off x="5888643" y="3310382"/>
            <a:ext cx="355470" cy="387122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396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614"/>
    </mc:Choice>
    <mc:Fallback xmlns="">
      <p:transition spd="slow" advTm="506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/>
      <p:bldP spid="14" grpId="0"/>
      <p:bldP spid="15" grpId="0"/>
      <p:bldP spid="16" grpId="0"/>
      <p:bldP spid="20" grpId="0" animBg="1"/>
      <p:bldP spid="21" grpId="0" animBg="1"/>
      <p:bldP spid="27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787" y="1474658"/>
            <a:ext cx="4634934" cy="45857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△ＡＤＥと△ＡＢＣにおいて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組の角が等しいので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△</a:t>
            </a:r>
            <a:r>
              <a:rPr lang="ja-JP" altLang="en-US" dirty="0" smtClean="0"/>
              <a:t>ＡＤＥ∽△ＡＢＣ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相似な図形</a:t>
            </a:r>
            <a:r>
              <a:rPr kumimoji="1" lang="ja-JP" altLang="en-US" dirty="0" smtClean="0"/>
              <a:t>の対応する辺の比は等しい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ＡＥ：ＡＣ＝５：１５＝１：３　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ＤＥ</a:t>
            </a:r>
            <a:r>
              <a:rPr lang="ja-JP" altLang="en-US" dirty="0"/>
              <a:t>：１２＝</a:t>
            </a:r>
            <a:r>
              <a:rPr lang="ja-JP" altLang="en-US" dirty="0" smtClean="0"/>
              <a:t>１：３　　　　　　　　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ＤＥ＝４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471" y="84831"/>
            <a:ext cx="8953744" cy="121304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200" dirty="0" smtClean="0"/>
              <a:t>△</a:t>
            </a:r>
            <a:r>
              <a:rPr kumimoji="1" lang="en-US" altLang="ja-JP" sz="3200" dirty="0" smtClean="0"/>
              <a:t>ABC</a:t>
            </a:r>
            <a:r>
              <a:rPr kumimoji="1" lang="ja-JP" altLang="en-US" sz="3200" dirty="0" smtClean="0"/>
              <a:t>の辺</a:t>
            </a:r>
            <a:r>
              <a:rPr kumimoji="1" lang="en-US" altLang="ja-JP" sz="3200" dirty="0" smtClean="0"/>
              <a:t>BC</a:t>
            </a:r>
            <a:r>
              <a:rPr kumimoji="1" lang="ja-JP" altLang="en-US" sz="3200" dirty="0" smtClean="0"/>
              <a:t>に平行な</a:t>
            </a:r>
            <a:r>
              <a:rPr kumimoji="1" lang="en-US" altLang="ja-JP" sz="3200" dirty="0" smtClean="0"/>
              <a:t>DE</a:t>
            </a:r>
            <a:r>
              <a:rPr kumimoji="1" lang="ja-JP" altLang="en-US" sz="3200" dirty="0" smtClean="0"/>
              <a:t>を引く。</a:t>
            </a:r>
            <a:r>
              <a:rPr kumimoji="1" lang="en-US" altLang="ja-JP" sz="3200" dirty="0" smtClean="0"/>
              <a:t>AD=4㎝</a:t>
            </a:r>
            <a:r>
              <a:rPr kumimoji="1" lang="ja-JP" altLang="en-US" sz="3200" dirty="0" err="1" smtClean="0"/>
              <a:t>、</a:t>
            </a:r>
            <a:r>
              <a:rPr kumimoji="1" lang="en-US" altLang="ja-JP" sz="3200" dirty="0" smtClean="0"/>
              <a:t>AE=5㎝</a:t>
            </a:r>
            <a:r>
              <a:rPr kumimoji="1" lang="ja-JP" altLang="en-US" sz="3200" dirty="0" err="1" smtClean="0"/>
              <a:t>、</a:t>
            </a:r>
            <a:r>
              <a:rPr kumimoji="1" lang="en-US" altLang="ja-JP" sz="3200" dirty="0" smtClean="0"/>
              <a:t>EC</a:t>
            </a:r>
            <a:r>
              <a:rPr kumimoji="1" lang="ja-JP" altLang="en-US" sz="3200" dirty="0" smtClean="0"/>
              <a:t>＝</a:t>
            </a:r>
            <a:r>
              <a:rPr kumimoji="1" lang="en-US" altLang="ja-JP" sz="3200" dirty="0" smtClean="0"/>
              <a:t>10㎝</a:t>
            </a:r>
            <a:r>
              <a:rPr kumimoji="1" lang="ja-JP" altLang="en-US" sz="3200" dirty="0" err="1" smtClean="0"/>
              <a:t>、</a:t>
            </a:r>
            <a:r>
              <a:rPr kumimoji="1" lang="en-US" altLang="ja-JP" sz="3200" dirty="0" smtClean="0"/>
              <a:t>BC=12㎝</a:t>
            </a:r>
            <a:r>
              <a:rPr kumimoji="1" lang="ja-JP" altLang="en-US" sz="3200" dirty="0" smtClean="0"/>
              <a:t>のとき、</a:t>
            </a:r>
            <a:r>
              <a:rPr lang="en-US" altLang="ja-JP" sz="3200" dirty="0" smtClean="0"/>
              <a:t>DE,DB</a:t>
            </a:r>
            <a:r>
              <a:rPr kumimoji="1" lang="ja-JP" altLang="en-US" sz="3200" dirty="0" smtClean="0"/>
              <a:t>の長さを求めよう。</a:t>
            </a:r>
            <a:endParaRPr kumimoji="1" lang="ja-JP" altLang="en-US" sz="3200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4999576" y="1213049"/>
            <a:ext cx="4052639" cy="3487197"/>
            <a:chOff x="997470" y="1338815"/>
            <a:chExt cx="1885471" cy="2563608"/>
          </a:xfrm>
        </p:grpSpPr>
        <p:sp>
          <p:nvSpPr>
            <p:cNvPr id="10" name="二等辺三角形 9"/>
            <p:cNvSpPr/>
            <p:nvPr/>
          </p:nvSpPr>
          <p:spPr>
            <a:xfrm>
              <a:off x="1111953" y="1706134"/>
              <a:ext cx="1639855" cy="1811645"/>
            </a:xfrm>
            <a:prstGeom prst="triangle">
              <a:avLst>
                <a:gd name="adj" fmla="val 31649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555727" y="1338815"/>
              <a:ext cx="223899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Ａ</a:t>
              </a:r>
              <a:endParaRPr kumimoji="1" lang="ja-JP" altLang="en-US" sz="28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658905" y="3501272"/>
              <a:ext cx="224036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Ｃ</a:t>
              </a:r>
              <a:endParaRPr kumimoji="1" lang="ja-JP" altLang="en-US" sz="28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997470" y="3517779"/>
              <a:ext cx="228967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Ｂ</a:t>
              </a:r>
              <a:endParaRPr kumimoji="1" lang="ja-JP" altLang="en-US" sz="2800" dirty="0"/>
            </a:p>
          </p:txBody>
        </p:sp>
      </p:grpSp>
      <p:cxnSp>
        <p:nvCxnSpPr>
          <p:cNvPr id="46" name="直線コネクタ 45"/>
          <p:cNvCxnSpPr/>
          <p:nvPr/>
        </p:nvCxnSpPr>
        <p:spPr>
          <a:xfrm>
            <a:off x="5943935" y="2655571"/>
            <a:ext cx="135448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5522804" y="2428763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D</a:t>
            </a:r>
            <a:endParaRPr kumimoji="1" lang="ja-JP" altLang="en-US" sz="28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487968" y="2401814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sp>
        <p:nvSpPr>
          <p:cNvPr id="67" name="正方形/長方形 66"/>
          <p:cNvSpPr/>
          <p:nvPr/>
        </p:nvSpPr>
        <p:spPr>
          <a:xfrm>
            <a:off x="6965329" y="1872769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5</a:t>
            </a:r>
            <a:r>
              <a:rPr lang="en-US" altLang="ja-JP" sz="2800" dirty="0"/>
              <a:t>㎝</a:t>
            </a:r>
            <a:endParaRPr lang="ja-JP" altLang="en-US" sz="2800" dirty="0"/>
          </a:p>
        </p:txBody>
      </p:sp>
      <p:sp>
        <p:nvSpPr>
          <p:cNvPr id="68" name="正方形/長方形 67"/>
          <p:cNvSpPr/>
          <p:nvPr/>
        </p:nvSpPr>
        <p:spPr>
          <a:xfrm>
            <a:off x="7882194" y="2925034"/>
            <a:ext cx="909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10㎝</a:t>
            </a:r>
            <a:endParaRPr lang="ja-JP" altLang="en-US" sz="2800" dirty="0"/>
          </a:p>
        </p:txBody>
      </p:sp>
      <p:sp>
        <p:nvSpPr>
          <p:cNvPr id="69" name="正方形/長方形 68"/>
          <p:cNvSpPr/>
          <p:nvPr/>
        </p:nvSpPr>
        <p:spPr>
          <a:xfrm>
            <a:off x="6720060" y="4145767"/>
            <a:ext cx="909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12㎝</a:t>
            </a:r>
            <a:endParaRPr lang="ja-JP" altLang="en-US" sz="2800" dirty="0"/>
          </a:p>
        </p:txBody>
      </p:sp>
      <p:sp>
        <p:nvSpPr>
          <p:cNvPr id="70" name="正方形/長方形 69"/>
          <p:cNvSpPr/>
          <p:nvPr/>
        </p:nvSpPr>
        <p:spPr>
          <a:xfrm>
            <a:off x="5468711" y="1859517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4㎝</a:t>
            </a:r>
            <a:endParaRPr lang="ja-JP" altLang="en-US" sz="2800" dirty="0"/>
          </a:p>
        </p:txBody>
      </p: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5001523" y="4857761"/>
            <a:ext cx="3869210" cy="1841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４</a:t>
            </a:r>
            <a:r>
              <a:rPr lang="ja-JP" altLang="en-US" dirty="0" smtClean="0">
                <a:sym typeface="Wingdings" panose="05000000000000000000" pitchFamily="2" charset="2"/>
              </a:rPr>
              <a:t>：（</a:t>
            </a:r>
            <a:r>
              <a:rPr lang="ja-JP" altLang="en-US" dirty="0" smtClean="0"/>
              <a:t>４＋ＤＢ）＝１：３　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４＋</a:t>
            </a:r>
            <a:r>
              <a:rPr lang="ja-JP" altLang="en-US" dirty="0" smtClean="0"/>
              <a:t>ＤＢ＝１２　　　　　　　　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ＤＢ＝８</a:t>
            </a:r>
            <a:endParaRPr lang="ja-JP" altLang="en-US" dirty="0"/>
          </a:p>
        </p:txBody>
      </p:sp>
      <p:sp>
        <p:nvSpPr>
          <p:cNvPr id="17" name="フリーフォーム 16"/>
          <p:cNvSpPr/>
          <p:nvPr/>
        </p:nvSpPr>
        <p:spPr>
          <a:xfrm>
            <a:off x="6501695" y="2553847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リーフォーム 17"/>
          <p:cNvSpPr/>
          <p:nvPr/>
        </p:nvSpPr>
        <p:spPr>
          <a:xfrm>
            <a:off x="6589817" y="4075303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908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629"/>
    </mc:Choice>
    <mc:Fallback xmlns="">
      <p:transition spd="slow" advTm="896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8" grpId="0"/>
      <p:bldP spid="59" grpId="0"/>
      <p:bldP spid="67" grpId="0"/>
      <p:bldP spid="68" grpId="0"/>
      <p:bldP spid="69" grpId="0"/>
      <p:bldP spid="70" grpId="0"/>
      <p:bldP spid="16" grpId="0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円弧 24"/>
          <p:cNvSpPr/>
          <p:nvPr/>
        </p:nvSpPr>
        <p:spPr>
          <a:xfrm rot="539115">
            <a:off x="3419281" y="965384"/>
            <a:ext cx="1525925" cy="1463955"/>
          </a:xfrm>
          <a:prstGeom prst="arc">
            <a:avLst>
              <a:gd name="adj1" fmla="val 14767148"/>
              <a:gd name="adj2" fmla="val 30035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弧 23"/>
          <p:cNvSpPr/>
          <p:nvPr/>
        </p:nvSpPr>
        <p:spPr>
          <a:xfrm rot="15135210">
            <a:off x="3468530" y="945901"/>
            <a:ext cx="1313833" cy="1346881"/>
          </a:xfrm>
          <a:prstGeom prst="arc">
            <a:avLst>
              <a:gd name="adj1" fmla="val 15578944"/>
              <a:gd name="adj2" fmla="val 30035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/>
          <p:cNvSpPr/>
          <p:nvPr/>
        </p:nvSpPr>
        <p:spPr>
          <a:xfrm>
            <a:off x="3179889" y="1285267"/>
            <a:ext cx="64781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4㎝</a:t>
            </a:r>
            <a:endParaRPr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9488" y="4811648"/>
            <a:ext cx="7848872" cy="16717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4400" dirty="0" smtClean="0"/>
              <a:t>ＤＥ∥ＢＣならば</a:t>
            </a:r>
            <a:endParaRPr kumimoji="1"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ＡＤ：ＡＢ＝ＡＥ：ＡＣ＝ＤＥ：ＢＣ</a:t>
            </a:r>
            <a:endParaRPr kumimoji="1" lang="ja-JP" altLang="en-US" sz="4400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2627784" y="476672"/>
            <a:ext cx="4052639" cy="3487197"/>
            <a:chOff x="997470" y="1338815"/>
            <a:chExt cx="1885471" cy="2563608"/>
          </a:xfrm>
        </p:grpSpPr>
        <p:sp>
          <p:nvSpPr>
            <p:cNvPr id="10" name="二等辺三角形 9"/>
            <p:cNvSpPr/>
            <p:nvPr/>
          </p:nvSpPr>
          <p:spPr>
            <a:xfrm>
              <a:off x="1111953" y="1706134"/>
              <a:ext cx="1639855" cy="1811645"/>
            </a:xfrm>
            <a:prstGeom prst="triangle">
              <a:avLst>
                <a:gd name="adj" fmla="val 31649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555727" y="1338815"/>
              <a:ext cx="223899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Ａ</a:t>
              </a:r>
              <a:endParaRPr kumimoji="1" lang="ja-JP" altLang="en-US" sz="28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658905" y="3501272"/>
              <a:ext cx="224036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Ｃ</a:t>
              </a:r>
              <a:endParaRPr kumimoji="1" lang="ja-JP" altLang="en-US" sz="28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997470" y="3517779"/>
              <a:ext cx="228967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Ｂ</a:t>
              </a:r>
              <a:endParaRPr kumimoji="1" lang="ja-JP" altLang="en-US" sz="2800" dirty="0"/>
            </a:p>
          </p:txBody>
        </p:sp>
      </p:grpSp>
      <p:cxnSp>
        <p:nvCxnSpPr>
          <p:cNvPr id="46" name="直線コネクタ 45"/>
          <p:cNvCxnSpPr/>
          <p:nvPr/>
        </p:nvCxnSpPr>
        <p:spPr>
          <a:xfrm>
            <a:off x="3572143" y="1919194"/>
            <a:ext cx="135448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3151012" y="1692386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D</a:t>
            </a:r>
            <a:endParaRPr kumimoji="1" lang="ja-JP" altLang="en-US" sz="28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116176" y="1665437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sp>
        <p:nvSpPr>
          <p:cNvPr id="67" name="正方形/長方形 66"/>
          <p:cNvSpPr/>
          <p:nvPr/>
        </p:nvSpPr>
        <p:spPr>
          <a:xfrm>
            <a:off x="4643107" y="1183142"/>
            <a:ext cx="647934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5</a:t>
            </a:r>
            <a:r>
              <a:rPr lang="en-US" altLang="ja-JP" sz="2400" dirty="0"/>
              <a:t>㎝</a:t>
            </a:r>
            <a:endParaRPr lang="ja-JP" altLang="en-US" sz="2400" dirty="0"/>
          </a:p>
        </p:txBody>
      </p:sp>
      <p:sp>
        <p:nvSpPr>
          <p:cNvPr id="68" name="正方形/長方形 67"/>
          <p:cNvSpPr/>
          <p:nvPr/>
        </p:nvSpPr>
        <p:spPr>
          <a:xfrm>
            <a:off x="5510402" y="2188657"/>
            <a:ext cx="909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10㎝</a:t>
            </a:r>
            <a:endParaRPr lang="ja-JP" altLang="en-US" sz="2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2627784" y="2167841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8㎝</a:t>
            </a:r>
            <a:endParaRPr lang="ja-JP" altLang="en-US" sz="2800" dirty="0"/>
          </a:p>
        </p:txBody>
      </p:sp>
      <p:sp>
        <p:nvSpPr>
          <p:cNvPr id="5" name="円弧 4"/>
          <p:cNvSpPr/>
          <p:nvPr/>
        </p:nvSpPr>
        <p:spPr>
          <a:xfrm rot="15325626">
            <a:off x="2459452" y="1207154"/>
            <a:ext cx="3601010" cy="3097283"/>
          </a:xfrm>
          <a:prstGeom prst="arc">
            <a:avLst>
              <a:gd name="adj1" fmla="val 15578944"/>
              <a:gd name="adj2" fmla="val 30035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2171245" y="1537150"/>
            <a:ext cx="909223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12㎝</a:t>
            </a:r>
            <a:endParaRPr lang="ja-JP" altLang="en-US" sz="2800" dirty="0"/>
          </a:p>
        </p:txBody>
      </p:sp>
      <p:sp>
        <p:nvSpPr>
          <p:cNvPr id="22" name="円弧 21"/>
          <p:cNvSpPr/>
          <p:nvPr/>
        </p:nvSpPr>
        <p:spPr>
          <a:xfrm rot="528559">
            <a:off x="2148074" y="949835"/>
            <a:ext cx="4321754" cy="3926081"/>
          </a:xfrm>
          <a:prstGeom prst="arc">
            <a:avLst>
              <a:gd name="adj1" fmla="val 15156831"/>
              <a:gd name="adj2" fmla="val 30035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5721354" y="1398002"/>
            <a:ext cx="909223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15㎝</a:t>
            </a:r>
            <a:endParaRPr lang="ja-JP" altLang="en-US" sz="2800" dirty="0"/>
          </a:p>
        </p:txBody>
      </p:sp>
      <p:sp>
        <p:nvSpPr>
          <p:cNvPr id="26" name="円弧 25"/>
          <p:cNvSpPr/>
          <p:nvPr/>
        </p:nvSpPr>
        <p:spPr>
          <a:xfrm rot="7845437">
            <a:off x="3535876" y="1116082"/>
            <a:ext cx="1366876" cy="1403473"/>
          </a:xfrm>
          <a:prstGeom prst="arc">
            <a:avLst>
              <a:gd name="adj1" fmla="val 14280517"/>
              <a:gd name="adj2" fmla="val 227581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3935990" y="2229396"/>
            <a:ext cx="647934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4㎝</a:t>
            </a:r>
            <a:endParaRPr lang="ja-JP" altLang="en-US" sz="2400" dirty="0"/>
          </a:p>
        </p:txBody>
      </p:sp>
      <p:sp>
        <p:nvSpPr>
          <p:cNvPr id="27" name="円弧 26"/>
          <p:cNvSpPr/>
          <p:nvPr/>
        </p:nvSpPr>
        <p:spPr>
          <a:xfrm rot="8069834">
            <a:off x="2683406" y="520290"/>
            <a:ext cx="3801036" cy="4038454"/>
          </a:xfrm>
          <a:prstGeom prst="arc">
            <a:avLst>
              <a:gd name="adj1" fmla="val 15182916"/>
              <a:gd name="adj2" fmla="val 972682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>
          <a:xfrm>
            <a:off x="4259957" y="4216828"/>
            <a:ext cx="909223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12㎝</a:t>
            </a:r>
            <a:endParaRPr lang="ja-JP" alt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067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460"/>
    </mc:Choice>
    <mc:Fallback xmlns="">
      <p:transition spd="slow" advTm="324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3" grpId="0" build="p" animBg="1"/>
      <p:bldP spid="5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6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>
            <a:off x="1114529" y="792630"/>
            <a:ext cx="392254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a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7227" y="5719558"/>
            <a:ext cx="8345124" cy="67970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4400" dirty="0" smtClean="0"/>
              <a:t>ＤＥ∥ＢＣならば</a:t>
            </a:r>
            <a:r>
              <a:rPr lang="ja-JP" altLang="en-US" sz="4400" dirty="0" smtClean="0"/>
              <a:t>ＡＤ：ＤＢ</a:t>
            </a:r>
            <a:r>
              <a:rPr lang="ja-JP" altLang="en-US" sz="4400" dirty="0"/>
              <a:t>＝ＡＥ</a:t>
            </a:r>
            <a:r>
              <a:rPr lang="ja-JP" altLang="en-US" sz="4400" dirty="0" smtClean="0"/>
              <a:t>：ＥＣ</a:t>
            </a:r>
            <a:endParaRPr kumimoji="1" lang="ja-JP" altLang="en-US" sz="4400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388048" y="188640"/>
            <a:ext cx="4052639" cy="3487197"/>
            <a:chOff x="997470" y="1338815"/>
            <a:chExt cx="1885471" cy="2563608"/>
          </a:xfrm>
        </p:grpSpPr>
        <p:sp>
          <p:nvSpPr>
            <p:cNvPr id="10" name="二等辺三角形 9"/>
            <p:cNvSpPr/>
            <p:nvPr/>
          </p:nvSpPr>
          <p:spPr>
            <a:xfrm>
              <a:off x="1111953" y="1706134"/>
              <a:ext cx="1639855" cy="1811645"/>
            </a:xfrm>
            <a:prstGeom prst="triangle">
              <a:avLst>
                <a:gd name="adj" fmla="val 31649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555727" y="1338815"/>
              <a:ext cx="223899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Ａ</a:t>
              </a:r>
              <a:endParaRPr kumimoji="1" lang="ja-JP" altLang="en-US" sz="28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658905" y="3501272"/>
              <a:ext cx="224036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Ｃ</a:t>
              </a:r>
              <a:endParaRPr kumimoji="1" lang="ja-JP" altLang="en-US" sz="28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997470" y="3517779"/>
              <a:ext cx="228967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Ｂ</a:t>
              </a:r>
              <a:endParaRPr kumimoji="1" lang="ja-JP" altLang="en-US" sz="2800" dirty="0"/>
            </a:p>
          </p:txBody>
        </p:sp>
      </p:grpSp>
      <p:cxnSp>
        <p:nvCxnSpPr>
          <p:cNvPr id="46" name="直線コネクタ 45"/>
          <p:cNvCxnSpPr/>
          <p:nvPr/>
        </p:nvCxnSpPr>
        <p:spPr>
          <a:xfrm>
            <a:off x="1332407" y="1631162"/>
            <a:ext cx="135448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911276" y="1404354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D</a:t>
            </a:r>
            <a:endParaRPr kumimoji="1" lang="ja-JP" altLang="en-US" sz="28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876440" y="1377405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sp>
        <p:nvSpPr>
          <p:cNvPr id="67" name="正方形/長方形 66"/>
          <p:cNvSpPr/>
          <p:nvPr/>
        </p:nvSpPr>
        <p:spPr>
          <a:xfrm>
            <a:off x="2279169" y="823407"/>
            <a:ext cx="40427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</a:rPr>
              <a:t>C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3270666" y="1900625"/>
            <a:ext cx="401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</a:rPr>
              <a:t>d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90770" y="1975305"/>
            <a:ext cx="401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>
                <a:solidFill>
                  <a:srgbClr val="FF0000"/>
                </a:solidFill>
              </a:rPr>
              <a:t>b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1321531" y="1639015"/>
            <a:ext cx="1361916" cy="14911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グループ化 33"/>
          <p:cNvGrpSpPr/>
          <p:nvPr/>
        </p:nvGrpSpPr>
        <p:grpSpPr>
          <a:xfrm>
            <a:off x="5035773" y="188640"/>
            <a:ext cx="4052639" cy="3487197"/>
            <a:chOff x="997470" y="1338815"/>
            <a:chExt cx="1885471" cy="2563608"/>
          </a:xfrm>
        </p:grpSpPr>
        <p:sp>
          <p:nvSpPr>
            <p:cNvPr id="35" name="二等辺三角形 34"/>
            <p:cNvSpPr/>
            <p:nvPr/>
          </p:nvSpPr>
          <p:spPr>
            <a:xfrm>
              <a:off x="1111953" y="1706134"/>
              <a:ext cx="1639855" cy="1811645"/>
            </a:xfrm>
            <a:prstGeom prst="triangle">
              <a:avLst>
                <a:gd name="adj" fmla="val 31649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1555727" y="1338815"/>
              <a:ext cx="223899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Ａ</a:t>
              </a:r>
              <a:endParaRPr kumimoji="1" lang="ja-JP" altLang="en-US" sz="2800" dirty="0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2658905" y="3501272"/>
              <a:ext cx="224036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Ｃ</a:t>
              </a:r>
              <a:endParaRPr kumimoji="1" lang="ja-JP" altLang="en-US" sz="2800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997470" y="3517779"/>
              <a:ext cx="228967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Ｂ</a:t>
              </a:r>
              <a:endParaRPr kumimoji="1" lang="ja-JP" altLang="en-US" sz="2800" dirty="0"/>
            </a:p>
          </p:txBody>
        </p:sp>
      </p:grpSp>
      <p:cxnSp>
        <p:nvCxnSpPr>
          <p:cNvPr id="39" name="直線コネクタ 38"/>
          <p:cNvCxnSpPr/>
          <p:nvPr/>
        </p:nvCxnSpPr>
        <p:spPr>
          <a:xfrm>
            <a:off x="5980132" y="1631162"/>
            <a:ext cx="135448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5559001" y="1404354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D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524165" y="1377405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sp>
        <p:nvSpPr>
          <p:cNvPr id="42" name="正方形/長方形 41"/>
          <p:cNvSpPr/>
          <p:nvPr/>
        </p:nvSpPr>
        <p:spPr>
          <a:xfrm>
            <a:off x="7001526" y="848360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5</a:t>
            </a:r>
            <a:r>
              <a:rPr lang="en-US" altLang="ja-JP" sz="2800" dirty="0"/>
              <a:t>㎝</a:t>
            </a:r>
            <a:endParaRPr lang="ja-JP" altLang="en-US" sz="2800" dirty="0"/>
          </a:p>
        </p:txBody>
      </p:sp>
      <p:sp>
        <p:nvSpPr>
          <p:cNvPr id="43" name="正方形/長方形 42"/>
          <p:cNvSpPr/>
          <p:nvPr/>
        </p:nvSpPr>
        <p:spPr>
          <a:xfrm>
            <a:off x="7918391" y="1900625"/>
            <a:ext cx="909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10㎝</a:t>
            </a:r>
            <a:endParaRPr lang="ja-JP" altLang="en-US" sz="2800" dirty="0"/>
          </a:p>
        </p:txBody>
      </p:sp>
      <p:sp>
        <p:nvSpPr>
          <p:cNvPr id="44" name="正方形/長方形 43"/>
          <p:cNvSpPr/>
          <p:nvPr/>
        </p:nvSpPr>
        <p:spPr>
          <a:xfrm>
            <a:off x="6756257" y="3121358"/>
            <a:ext cx="909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12㎝</a:t>
            </a:r>
            <a:endParaRPr lang="ja-JP" altLang="en-US" sz="2800" dirty="0"/>
          </a:p>
        </p:txBody>
      </p:sp>
      <p:sp>
        <p:nvSpPr>
          <p:cNvPr id="45" name="正方形/長方形 44"/>
          <p:cNvSpPr/>
          <p:nvPr/>
        </p:nvSpPr>
        <p:spPr>
          <a:xfrm>
            <a:off x="5504908" y="835108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4㎝</a:t>
            </a:r>
            <a:endParaRPr lang="ja-JP" altLang="en-US" sz="2800" dirty="0"/>
          </a:p>
        </p:txBody>
      </p:sp>
      <p:sp>
        <p:nvSpPr>
          <p:cNvPr id="8" name="フリーフォーム 7"/>
          <p:cNvSpPr/>
          <p:nvPr/>
        </p:nvSpPr>
        <p:spPr>
          <a:xfrm>
            <a:off x="2069654" y="3050894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フリーフォーム 46"/>
          <p:cNvSpPr/>
          <p:nvPr/>
        </p:nvSpPr>
        <p:spPr>
          <a:xfrm rot="3138525">
            <a:off x="2037576" y="2443890"/>
            <a:ext cx="292058" cy="232105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フリーフォーム 47"/>
          <p:cNvSpPr/>
          <p:nvPr/>
        </p:nvSpPr>
        <p:spPr>
          <a:xfrm>
            <a:off x="6548193" y="1529438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フリーフォーム 48"/>
          <p:cNvSpPr/>
          <p:nvPr/>
        </p:nvSpPr>
        <p:spPr>
          <a:xfrm>
            <a:off x="6607759" y="3050894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フリーフォーム 50"/>
          <p:cNvSpPr/>
          <p:nvPr/>
        </p:nvSpPr>
        <p:spPr>
          <a:xfrm rot="3138525">
            <a:off x="3448897" y="2429257"/>
            <a:ext cx="292058" cy="232105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52" name="フリーフォーム 51"/>
          <p:cNvSpPr/>
          <p:nvPr/>
        </p:nvSpPr>
        <p:spPr>
          <a:xfrm>
            <a:off x="1900468" y="1537291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517890" y="3152618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Ｆ</a:t>
            </a:r>
            <a:endParaRPr kumimoji="1" lang="ja-JP" altLang="en-US" sz="2800" dirty="0"/>
          </a:p>
        </p:txBody>
      </p:sp>
      <p:sp>
        <p:nvSpPr>
          <p:cNvPr id="54" name="正方形/長方形 53"/>
          <p:cNvSpPr/>
          <p:nvPr/>
        </p:nvSpPr>
        <p:spPr>
          <a:xfrm>
            <a:off x="1918297" y="1927574"/>
            <a:ext cx="401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</a:rPr>
              <a:t>d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02672" y="3644578"/>
            <a:ext cx="771557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△ＡＤＥと△ＤＢＦは</a:t>
            </a:r>
            <a:endParaRPr kumimoji="1" lang="en-US" altLang="ja-JP" sz="2800" dirty="0" smtClean="0"/>
          </a:p>
          <a:p>
            <a:r>
              <a:rPr lang="en-US" altLang="ja-JP" sz="2800" dirty="0"/>
              <a:t>2</a:t>
            </a:r>
            <a:r>
              <a:rPr lang="ja-JP" altLang="en-US" sz="2800" dirty="0"/>
              <a:t>組の角がそれぞれ等しいので</a:t>
            </a:r>
            <a:r>
              <a:rPr lang="ja-JP" altLang="en-US" sz="2800" dirty="0" smtClean="0"/>
              <a:t>相似</a:t>
            </a:r>
            <a:endParaRPr lang="en-US" altLang="ja-JP" sz="2800" dirty="0" smtClean="0"/>
          </a:p>
          <a:p>
            <a:r>
              <a:rPr kumimoji="1" lang="ja-JP" altLang="en-US" sz="2800" dirty="0"/>
              <a:t>また</a:t>
            </a:r>
            <a:r>
              <a:rPr kumimoji="1" lang="ja-JP" altLang="en-US" sz="2800" dirty="0" smtClean="0"/>
              <a:t>、四角形ＤＥＣＦは平行四辺形なのでＥＣ＝ＤＦ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よって対応する辺の比　</a:t>
            </a:r>
            <a:r>
              <a:rPr lang="ja-JP" altLang="en-US" sz="2800" dirty="0" smtClean="0">
                <a:solidFill>
                  <a:srgbClr val="FF0000"/>
                </a:solidFill>
              </a:rPr>
              <a:t>ａ：ｂ＝ｃ：ｄ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676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746"/>
    </mc:Choice>
    <mc:Fallback xmlns="">
      <p:transition spd="slow" advTm="757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0" grpId="0"/>
      <p:bldP spid="41" grpId="0"/>
      <p:bldP spid="42" grpId="0"/>
      <p:bldP spid="43" grpId="0"/>
      <p:bldP spid="44" grpId="0"/>
      <p:bldP spid="45" grpId="0"/>
      <p:bldP spid="47" grpId="0" animBg="1"/>
      <p:bldP spid="48" grpId="0" animBg="1"/>
      <p:bldP spid="49" grpId="0" animBg="1"/>
      <p:bldP spid="51" grpId="0" animBg="1"/>
      <p:bldP spid="53" grpId="0"/>
      <p:bldP spid="54" grpId="0"/>
      <p:bldP spid="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269242"/>
            <a:ext cx="8856984" cy="35279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右の図で</a:t>
            </a:r>
            <a:r>
              <a:rPr lang="ja-JP" altLang="en-US" dirty="0"/>
              <a:t>ＤＥ∥ＢＣならば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ＡＤ：ＡＢ＝ＡＥ：ＡＣ＝ＤＥ：</a:t>
            </a:r>
            <a:r>
              <a:rPr lang="ja-JP" altLang="en-US" dirty="0" smtClean="0"/>
              <a:t>ＢＣ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ＡＤ：ＤＢ＝ＡＥ：ＥＣ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4404" y="837194"/>
            <a:ext cx="4358121" cy="864096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kumimoji="1" lang="ja-JP" altLang="en-US" sz="4000" dirty="0" smtClean="0"/>
              <a:t>平行線と線分の比</a:t>
            </a:r>
            <a:endParaRPr kumimoji="1" lang="ja-JP" altLang="en-US" sz="4000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5091361" y="1115794"/>
            <a:ext cx="4052639" cy="3487197"/>
            <a:chOff x="997470" y="1338815"/>
            <a:chExt cx="1885471" cy="2563608"/>
          </a:xfrm>
        </p:grpSpPr>
        <p:sp>
          <p:nvSpPr>
            <p:cNvPr id="23" name="二等辺三角形 22"/>
            <p:cNvSpPr/>
            <p:nvPr/>
          </p:nvSpPr>
          <p:spPr>
            <a:xfrm>
              <a:off x="1111953" y="1706134"/>
              <a:ext cx="1639855" cy="1811645"/>
            </a:xfrm>
            <a:prstGeom prst="triangle">
              <a:avLst>
                <a:gd name="adj" fmla="val 31649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1555727" y="1338815"/>
              <a:ext cx="223899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Ａ</a:t>
              </a:r>
              <a:endParaRPr kumimoji="1" lang="ja-JP" altLang="en-US" sz="2800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2658905" y="3501272"/>
              <a:ext cx="224036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Ｃ</a:t>
              </a:r>
              <a:endParaRPr kumimoji="1" lang="ja-JP" altLang="en-US" sz="2800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997470" y="3517779"/>
              <a:ext cx="228967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Ｂ</a:t>
              </a:r>
              <a:endParaRPr kumimoji="1" lang="ja-JP" altLang="en-US" sz="2800" dirty="0"/>
            </a:p>
          </p:txBody>
        </p:sp>
      </p:grpSp>
      <p:cxnSp>
        <p:nvCxnSpPr>
          <p:cNvPr id="27" name="直線コネクタ 26"/>
          <p:cNvCxnSpPr/>
          <p:nvPr/>
        </p:nvCxnSpPr>
        <p:spPr>
          <a:xfrm>
            <a:off x="6035720" y="2558316"/>
            <a:ext cx="135448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5614589" y="2331508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D</a:t>
            </a:r>
            <a:endParaRPr kumimoji="1" lang="ja-JP" altLang="en-US" sz="2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489464" y="2304559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sp>
        <p:nvSpPr>
          <p:cNvPr id="34" name="フリーフォーム 33"/>
          <p:cNvSpPr/>
          <p:nvPr/>
        </p:nvSpPr>
        <p:spPr>
          <a:xfrm>
            <a:off x="6772967" y="3978048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リーフォーム 36"/>
          <p:cNvSpPr/>
          <p:nvPr/>
        </p:nvSpPr>
        <p:spPr>
          <a:xfrm>
            <a:off x="6603781" y="2464445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632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220"/>
    </mc:Choice>
    <mc:Fallback xmlns="">
      <p:transition spd="slow" advTm="232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115795"/>
            <a:ext cx="8856984" cy="382537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ＡＤ：ＡＢ＝ＡＥ：</a:t>
            </a:r>
            <a:r>
              <a:rPr lang="ja-JP" altLang="en-US" sz="3600" dirty="0" smtClean="0"/>
              <a:t>ＡＣ</a:t>
            </a:r>
            <a:r>
              <a:rPr lang="ja-JP" altLang="en-US" sz="3600" dirty="0"/>
              <a:t>ならば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 smtClean="0"/>
              <a:t>ＤＥ</a:t>
            </a:r>
            <a:r>
              <a:rPr lang="ja-JP" altLang="en-US" sz="3600" dirty="0"/>
              <a:t>∥</a:t>
            </a:r>
            <a:r>
              <a:rPr lang="ja-JP" altLang="en-US" sz="3600" dirty="0" smtClean="0"/>
              <a:t>ＢＣ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ＡＤ</a:t>
            </a:r>
            <a:r>
              <a:rPr lang="ja-JP" altLang="en-US" sz="3600" dirty="0"/>
              <a:t>：ＤＢ＝ＡＥ：</a:t>
            </a:r>
            <a:r>
              <a:rPr lang="ja-JP" altLang="en-US" sz="3600" dirty="0" smtClean="0"/>
              <a:t>ＥＣならば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ＤＥ∥ＢＣ</a:t>
            </a:r>
            <a:endParaRPr lang="en-US" altLang="ja-JP" sz="3600" dirty="0"/>
          </a:p>
          <a:p>
            <a:pPr marL="0" indent="0">
              <a:buNone/>
            </a:pPr>
            <a:endParaRPr lang="ja-JP" altLang="en-US" sz="3600" dirty="0"/>
          </a:p>
          <a:p>
            <a:pPr marL="0" indent="0">
              <a:buNone/>
            </a:pPr>
            <a:endParaRPr kumimoji="1" lang="ja-JP" altLang="en-US" sz="36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79311" y="512307"/>
            <a:ext cx="4358121" cy="864096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ja-JP" altLang="en-US" sz="4000" dirty="0"/>
              <a:t>線分</a:t>
            </a:r>
            <a:r>
              <a:rPr lang="ja-JP" altLang="en-US" sz="4000" dirty="0" smtClean="0"/>
              <a:t>の比と平行線</a:t>
            </a:r>
            <a:endParaRPr kumimoji="1" lang="ja-JP" altLang="en-US" sz="4000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5091361" y="1115794"/>
            <a:ext cx="4052639" cy="3487197"/>
            <a:chOff x="997470" y="1338815"/>
            <a:chExt cx="1885471" cy="2563608"/>
          </a:xfrm>
        </p:grpSpPr>
        <p:sp>
          <p:nvSpPr>
            <p:cNvPr id="23" name="二等辺三角形 22"/>
            <p:cNvSpPr/>
            <p:nvPr/>
          </p:nvSpPr>
          <p:spPr>
            <a:xfrm>
              <a:off x="1111953" y="1706134"/>
              <a:ext cx="1639855" cy="1811645"/>
            </a:xfrm>
            <a:prstGeom prst="triangle">
              <a:avLst>
                <a:gd name="adj" fmla="val 31649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1555727" y="1338815"/>
              <a:ext cx="223899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Ａ</a:t>
              </a:r>
              <a:endParaRPr kumimoji="1" lang="ja-JP" altLang="en-US" sz="2800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2658905" y="3501272"/>
              <a:ext cx="224036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Ｃ</a:t>
              </a:r>
              <a:endParaRPr kumimoji="1" lang="ja-JP" altLang="en-US" sz="2800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997470" y="3517779"/>
              <a:ext cx="228967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Ｂ</a:t>
              </a:r>
              <a:endParaRPr kumimoji="1" lang="ja-JP" altLang="en-US" sz="2800" dirty="0"/>
            </a:p>
          </p:txBody>
        </p:sp>
      </p:grpSp>
      <p:cxnSp>
        <p:nvCxnSpPr>
          <p:cNvPr id="27" name="直線コネクタ 26"/>
          <p:cNvCxnSpPr/>
          <p:nvPr/>
        </p:nvCxnSpPr>
        <p:spPr>
          <a:xfrm>
            <a:off x="6035720" y="2558316"/>
            <a:ext cx="135448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5614589" y="2331508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D</a:t>
            </a:r>
            <a:endParaRPr kumimoji="1" lang="ja-JP" altLang="en-US" sz="2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489464" y="2304559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sp>
        <p:nvSpPr>
          <p:cNvPr id="34" name="フリーフォーム 33"/>
          <p:cNvSpPr/>
          <p:nvPr/>
        </p:nvSpPr>
        <p:spPr>
          <a:xfrm>
            <a:off x="6772967" y="3978048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リーフォーム 36"/>
          <p:cNvSpPr/>
          <p:nvPr/>
        </p:nvSpPr>
        <p:spPr>
          <a:xfrm>
            <a:off x="6603781" y="2464445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762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384"/>
    </mc:Choice>
    <mc:Fallback xmlns="">
      <p:transition spd="slow" advTm="293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 animBg="1"/>
      <p:bldP spid="34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069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平行線にはさまれた線分の比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0030" y="819724"/>
            <a:ext cx="4634088" cy="60382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2800" dirty="0" smtClean="0"/>
              <a:t>2</a:t>
            </a:r>
            <a:r>
              <a:rPr kumimoji="1" lang="ja-JP" altLang="en-US" sz="2800" dirty="0" err="1" smtClean="0"/>
              <a:t>つの</a:t>
            </a:r>
            <a:r>
              <a:rPr kumimoji="1" lang="ja-JP" altLang="en-US" sz="2800" dirty="0" smtClean="0"/>
              <a:t>直線が、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err="1" smtClean="0"/>
              <a:t>つの</a:t>
            </a:r>
            <a:r>
              <a:rPr kumimoji="1" lang="ja-JP" altLang="en-US" sz="2800" dirty="0" smtClean="0"/>
              <a:t>平行な直線と交わっているとき、</a:t>
            </a:r>
            <a:endParaRPr kumimoji="1" lang="en-US" altLang="ja-JP" sz="2800" dirty="0" smtClean="0"/>
          </a:p>
          <a:p>
            <a:pPr marL="0" indent="0" algn="ctr">
              <a:buNone/>
            </a:pPr>
            <a:r>
              <a:rPr lang="en-US" altLang="ja-JP" sz="4800" dirty="0" smtClean="0">
                <a:solidFill>
                  <a:srgbClr val="FF0000"/>
                </a:solidFill>
              </a:rPr>
              <a:t>a:b=c:d</a:t>
            </a:r>
          </a:p>
          <a:p>
            <a:pPr marL="0" indent="0">
              <a:buNone/>
            </a:pPr>
            <a:r>
              <a:rPr lang="ja-JP" altLang="en-US" sz="2800" dirty="0" smtClean="0"/>
              <a:t>また、この比例式は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en-US" altLang="ja-JP" sz="2800" dirty="0" smtClean="0"/>
              <a:t>ad=</a:t>
            </a:r>
            <a:r>
              <a:rPr lang="en-US" altLang="ja-JP" sz="2800" dirty="0" err="1" smtClean="0"/>
              <a:t>bc</a:t>
            </a:r>
            <a:r>
              <a:rPr lang="ja-JP" altLang="en-US" sz="2800" dirty="0" smtClean="0"/>
              <a:t>とかくことができ、これをもう一度比例式に戻したとき、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en-US" altLang="ja-JP" sz="2800" dirty="0" smtClean="0"/>
              <a:t>a:c=b:d</a:t>
            </a:r>
            <a:r>
              <a:rPr lang="ja-JP" altLang="en-US" sz="2800" dirty="0" smtClean="0"/>
              <a:t>と表すこともできる。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よって</a:t>
            </a:r>
            <a:endParaRPr lang="en-US" altLang="ja-JP" sz="2800" dirty="0"/>
          </a:p>
          <a:p>
            <a:pPr marL="0" indent="0" algn="ctr">
              <a:buNone/>
            </a:pPr>
            <a:r>
              <a:rPr lang="en-US" altLang="ja-JP" sz="4800" dirty="0" smtClean="0">
                <a:solidFill>
                  <a:srgbClr val="FF0000"/>
                </a:solidFill>
              </a:rPr>
              <a:t>a:c=b:d</a:t>
            </a:r>
          </a:p>
          <a:p>
            <a:pPr marL="0" indent="0">
              <a:buNone/>
            </a:pPr>
            <a:r>
              <a:rPr lang="ja-JP" altLang="en-US" sz="2800" dirty="0" smtClean="0"/>
              <a:t>もいえる</a:t>
            </a:r>
            <a:r>
              <a:rPr lang="ja-JP" altLang="en-US" sz="2800" dirty="0"/>
              <a:t>。</a:t>
            </a:r>
            <a:endParaRPr kumimoji="1" lang="en-US" altLang="ja-JP" sz="2800" dirty="0" smtClean="0"/>
          </a:p>
        </p:txBody>
      </p:sp>
      <p:sp>
        <p:nvSpPr>
          <p:cNvPr id="5" name="フリーフォーム 4"/>
          <p:cNvSpPr/>
          <p:nvPr/>
        </p:nvSpPr>
        <p:spPr>
          <a:xfrm>
            <a:off x="4499992" y="1844824"/>
            <a:ext cx="4285397" cy="2987198"/>
          </a:xfrm>
          <a:custGeom>
            <a:avLst/>
            <a:gdLst>
              <a:gd name="connsiteX0" fmla="*/ 1692322 w 4285397"/>
              <a:gd name="connsiteY0" fmla="*/ 0 h 2292824"/>
              <a:gd name="connsiteX1" fmla="*/ 0 w 4285397"/>
              <a:gd name="connsiteY1" fmla="*/ 2292824 h 2292824"/>
              <a:gd name="connsiteX2" fmla="*/ 4285397 w 4285397"/>
              <a:gd name="connsiteY2" fmla="*/ 2279176 h 2292824"/>
              <a:gd name="connsiteX3" fmla="*/ 3766782 w 4285397"/>
              <a:gd name="connsiteY3" fmla="*/ 0 h 2292824"/>
              <a:gd name="connsiteX4" fmla="*/ 1692322 w 4285397"/>
              <a:gd name="connsiteY4" fmla="*/ 0 h 2292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5397" h="2292824">
                <a:moveTo>
                  <a:pt x="1692322" y="0"/>
                </a:moveTo>
                <a:lnTo>
                  <a:pt x="0" y="2292824"/>
                </a:lnTo>
                <a:lnTo>
                  <a:pt x="4285397" y="2279176"/>
                </a:lnTo>
                <a:lnTo>
                  <a:pt x="3766782" y="0"/>
                </a:lnTo>
                <a:lnTo>
                  <a:pt x="1692322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5508104" y="3068960"/>
            <a:ext cx="29523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5780406" y="1323780"/>
            <a:ext cx="481249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59367" y="4819233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544764" y="4800472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219807" y="1321605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Ｄ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27373" y="2807350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460431" y="2807350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Ｆ</a:t>
            </a:r>
            <a:endParaRPr kumimoji="1" lang="ja-JP" altLang="en-US" sz="2800" dirty="0"/>
          </a:p>
        </p:txBody>
      </p:sp>
      <p:sp>
        <p:nvSpPr>
          <p:cNvPr id="15" name="フリーフォーム 14"/>
          <p:cNvSpPr/>
          <p:nvPr/>
        </p:nvSpPr>
        <p:spPr>
          <a:xfrm>
            <a:off x="7092280" y="1745275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6980365" y="2967236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 16"/>
          <p:cNvSpPr/>
          <p:nvPr/>
        </p:nvSpPr>
        <p:spPr>
          <a:xfrm>
            <a:off x="6980364" y="4717509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/>
          <p:cNvCxnSpPr>
            <a:stCxn id="5" idx="0"/>
          </p:cNvCxnSpPr>
          <p:nvPr/>
        </p:nvCxnSpPr>
        <p:spPr>
          <a:xfrm>
            <a:off x="6192314" y="1844824"/>
            <a:ext cx="450376" cy="29871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フリーフォーム 20"/>
          <p:cNvSpPr/>
          <p:nvPr/>
        </p:nvSpPr>
        <p:spPr>
          <a:xfrm rot="4679638">
            <a:off x="6383371" y="4060679"/>
            <a:ext cx="315990" cy="257293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リーフォーム 21"/>
          <p:cNvSpPr/>
          <p:nvPr/>
        </p:nvSpPr>
        <p:spPr>
          <a:xfrm rot="4679638">
            <a:off x="8543060" y="4104270"/>
            <a:ext cx="315990" cy="257293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5388152" y="1948723"/>
            <a:ext cx="3922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a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635119" y="3460863"/>
            <a:ext cx="3922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b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8348637" y="1966880"/>
            <a:ext cx="3922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dirty="0">
                <a:solidFill>
                  <a:srgbClr val="FF0000"/>
                </a:solidFill>
              </a:rPr>
              <a:t>c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627383" y="3405286"/>
            <a:ext cx="3922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smtClean="0">
                <a:solidFill>
                  <a:srgbClr val="FF0000"/>
                </a:solidFill>
              </a:rPr>
              <a:t>d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6287786" y="1973025"/>
            <a:ext cx="6394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c’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6534989" y="3460863"/>
            <a:ext cx="6637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d’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627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560"/>
    </mc:Choice>
    <mc:Fallback xmlns="">
      <p:transition spd="slow" advTm="615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5" grpId="0" animBg="1"/>
      <p:bldP spid="16" grpId="0" animBg="1"/>
      <p:bldP spid="17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9327" y="620688"/>
            <a:ext cx="8831857" cy="500141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sz="3600" dirty="0" smtClean="0"/>
              <a:t>2</a:t>
            </a:r>
            <a:r>
              <a:rPr lang="ja-JP" altLang="en-US" sz="3600" dirty="0" err="1"/>
              <a:t>つの</a:t>
            </a:r>
            <a:r>
              <a:rPr lang="ja-JP" altLang="en-US" sz="3600" dirty="0"/>
              <a:t>直線が、</a:t>
            </a:r>
            <a:r>
              <a:rPr lang="en-US" altLang="ja-JP" sz="3600" dirty="0"/>
              <a:t>3</a:t>
            </a:r>
            <a:r>
              <a:rPr lang="ja-JP" altLang="en-US" sz="3600" dirty="0" err="1" smtClean="0"/>
              <a:t>つの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平行</a:t>
            </a:r>
            <a:r>
              <a:rPr lang="ja-JP" altLang="en-US" sz="3600" dirty="0"/>
              <a:t>な直線と</a:t>
            </a:r>
            <a:r>
              <a:rPr lang="ja-JP" altLang="en-US" sz="3600" dirty="0" err="1"/>
              <a:t>交</a:t>
            </a:r>
            <a:r>
              <a:rPr lang="ja-JP" altLang="en-US" sz="3600" dirty="0" err="1" smtClean="0"/>
              <a:t>わっ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て</a:t>
            </a:r>
            <a:r>
              <a:rPr lang="ja-JP" altLang="en-US" sz="3600" dirty="0"/>
              <a:t>いるとき、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5400" dirty="0" smtClean="0">
                <a:solidFill>
                  <a:srgbClr val="FF0000"/>
                </a:solidFill>
              </a:rPr>
              <a:t>　</a:t>
            </a:r>
            <a:r>
              <a:rPr lang="en-US" altLang="ja-JP" sz="6000" dirty="0" smtClean="0">
                <a:solidFill>
                  <a:srgbClr val="FF0000"/>
                </a:solidFill>
              </a:rPr>
              <a:t>a:b=c:d</a:t>
            </a:r>
            <a:endParaRPr lang="en-US" altLang="ja-JP" sz="6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6000" dirty="0" smtClean="0">
                <a:solidFill>
                  <a:srgbClr val="FF0000"/>
                </a:solidFill>
              </a:rPr>
              <a:t>　</a:t>
            </a:r>
            <a:r>
              <a:rPr lang="en-US" altLang="ja-JP" sz="6000" dirty="0" smtClean="0">
                <a:solidFill>
                  <a:srgbClr val="FF0000"/>
                </a:solidFill>
              </a:rPr>
              <a:t>a:c=b:d</a:t>
            </a:r>
            <a:endParaRPr lang="en-US" altLang="ja-JP" sz="6000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2437" y="332656"/>
            <a:ext cx="822960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平行線にはさまれた線分の比</a:t>
            </a:r>
            <a:endParaRPr kumimoji="1" lang="ja-JP" altLang="en-US" dirty="0"/>
          </a:p>
        </p:txBody>
      </p:sp>
      <p:sp>
        <p:nvSpPr>
          <p:cNvPr id="5" name="フリーフォーム 4"/>
          <p:cNvSpPr/>
          <p:nvPr/>
        </p:nvSpPr>
        <p:spPr>
          <a:xfrm>
            <a:off x="4292276" y="1932777"/>
            <a:ext cx="4285397" cy="2987198"/>
          </a:xfrm>
          <a:custGeom>
            <a:avLst/>
            <a:gdLst>
              <a:gd name="connsiteX0" fmla="*/ 1692322 w 4285397"/>
              <a:gd name="connsiteY0" fmla="*/ 0 h 2292824"/>
              <a:gd name="connsiteX1" fmla="*/ 0 w 4285397"/>
              <a:gd name="connsiteY1" fmla="*/ 2292824 h 2292824"/>
              <a:gd name="connsiteX2" fmla="*/ 4285397 w 4285397"/>
              <a:gd name="connsiteY2" fmla="*/ 2279176 h 2292824"/>
              <a:gd name="connsiteX3" fmla="*/ 3766782 w 4285397"/>
              <a:gd name="connsiteY3" fmla="*/ 0 h 2292824"/>
              <a:gd name="connsiteX4" fmla="*/ 1692322 w 4285397"/>
              <a:gd name="connsiteY4" fmla="*/ 0 h 2292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5397" h="2292824">
                <a:moveTo>
                  <a:pt x="1692322" y="0"/>
                </a:moveTo>
                <a:lnTo>
                  <a:pt x="0" y="2292824"/>
                </a:lnTo>
                <a:lnTo>
                  <a:pt x="4285397" y="2279176"/>
                </a:lnTo>
                <a:lnTo>
                  <a:pt x="3766782" y="0"/>
                </a:lnTo>
                <a:lnTo>
                  <a:pt x="1692322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5300388" y="3156913"/>
            <a:ext cx="29523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フリーフォーム 14"/>
          <p:cNvSpPr/>
          <p:nvPr/>
        </p:nvSpPr>
        <p:spPr>
          <a:xfrm>
            <a:off x="6884564" y="1833228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6772649" y="3055189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 16"/>
          <p:cNvSpPr/>
          <p:nvPr/>
        </p:nvSpPr>
        <p:spPr>
          <a:xfrm>
            <a:off x="6772648" y="4805462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/>
          <p:cNvCxnSpPr/>
          <p:nvPr/>
        </p:nvCxnSpPr>
        <p:spPr>
          <a:xfrm flipV="1">
            <a:off x="4292275" y="1932777"/>
            <a:ext cx="4240900" cy="2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フリーフォーム 21"/>
          <p:cNvSpPr/>
          <p:nvPr/>
        </p:nvSpPr>
        <p:spPr>
          <a:xfrm rot="4679638">
            <a:off x="8335344" y="4192223"/>
            <a:ext cx="315990" cy="257293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5180436" y="2036676"/>
            <a:ext cx="39225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a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427403" y="3548816"/>
            <a:ext cx="39225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b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8140921" y="2054833"/>
            <a:ext cx="39225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3600" dirty="0">
                <a:solidFill>
                  <a:srgbClr val="FF0000"/>
                </a:solidFill>
              </a:rPr>
              <a:t>c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419667" y="3493239"/>
            <a:ext cx="39225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3600" smtClean="0">
                <a:solidFill>
                  <a:srgbClr val="FF0000"/>
                </a:solidFill>
              </a:rPr>
              <a:t>d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cxnSp>
        <p:nvCxnSpPr>
          <p:cNvPr id="29" name="直線コネクタ 28"/>
          <p:cNvCxnSpPr/>
          <p:nvPr/>
        </p:nvCxnSpPr>
        <p:spPr>
          <a:xfrm flipV="1">
            <a:off x="4444675" y="3154738"/>
            <a:ext cx="4240900" cy="2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V="1">
            <a:off x="3788220" y="4889708"/>
            <a:ext cx="5148064" cy="302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4006009" y="1409186"/>
            <a:ext cx="2275622" cy="40186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7965344" y="1409186"/>
            <a:ext cx="720231" cy="41558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89329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945"/>
    </mc:Choice>
    <mc:Fallback xmlns="">
      <p:transition spd="slow" advTm="259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3223" y="86257"/>
            <a:ext cx="8525681" cy="1368152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練　習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　次の図で、</a:t>
            </a:r>
            <a:r>
              <a:rPr kumimoji="1" lang="en-US" altLang="ja-JP" sz="3200" dirty="0" smtClean="0"/>
              <a:t>DE</a:t>
            </a:r>
            <a:r>
              <a:rPr kumimoji="1" lang="ja-JP" altLang="en-US" sz="3200" dirty="0" smtClean="0"/>
              <a:t>∥</a:t>
            </a:r>
            <a:r>
              <a:rPr kumimoji="1" lang="en-US" altLang="ja-JP" sz="3200" dirty="0" smtClean="0"/>
              <a:t>BC</a:t>
            </a:r>
            <a:r>
              <a:rPr kumimoji="1" lang="ja-JP" altLang="en-US" sz="3200" dirty="0" err="1" smtClean="0"/>
              <a:t>、</a:t>
            </a:r>
            <a:r>
              <a:rPr kumimoji="1" lang="en-US" altLang="ja-JP" sz="3200" dirty="0" smtClean="0"/>
              <a:t>ℓ</a:t>
            </a:r>
            <a:r>
              <a:rPr kumimoji="1" lang="ja-JP" altLang="en-US" sz="3200" dirty="0" smtClean="0"/>
              <a:t>∥</a:t>
            </a:r>
            <a:r>
              <a:rPr kumimoji="1" lang="en-US" altLang="ja-JP" sz="3200" dirty="0" smtClean="0"/>
              <a:t>m</a:t>
            </a:r>
            <a:r>
              <a:rPr kumimoji="1" lang="ja-JP" altLang="en-US" sz="3200" dirty="0" smtClean="0"/>
              <a:t>∥</a:t>
            </a:r>
            <a:r>
              <a:rPr kumimoji="1" lang="en-US" altLang="ja-JP" sz="3200" dirty="0" smtClean="0"/>
              <a:t>n</a:t>
            </a:r>
            <a:r>
              <a:rPr kumimoji="1" lang="ja-JP" altLang="en-US" sz="3200" dirty="0" smtClean="0"/>
              <a:t>のとき、</a:t>
            </a:r>
            <a:r>
              <a:rPr kumimoji="1" lang="en-US" altLang="ja-JP" sz="3200" dirty="0" smtClean="0"/>
              <a:t>x</a:t>
            </a:r>
            <a:r>
              <a:rPr kumimoji="1" lang="ja-JP" altLang="en-US" sz="3200" dirty="0" err="1" smtClean="0"/>
              <a:t>、</a:t>
            </a:r>
            <a:r>
              <a:rPr kumimoji="1" lang="en-US" altLang="ja-JP" sz="3200" dirty="0" smtClean="0"/>
              <a:t>y</a:t>
            </a:r>
            <a:r>
              <a:rPr kumimoji="1" lang="ja-JP" altLang="en-US" sz="3200" dirty="0" smtClean="0"/>
              <a:t>の値を求めなさい。</a:t>
            </a:r>
            <a:endParaRPr kumimoji="1" lang="ja-JP" altLang="en-US" sz="32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60804" y="2003105"/>
            <a:ext cx="2780392" cy="3267981"/>
            <a:chOff x="997470" y="1338815"/>
            <a:chExt cx="1293564" cy="2402452"/>
          </a:xfrm>
        </p:grpSpPr>
        <p:sp>
          <p:nvSpPr>
            <p:cNvPr id="5" name="二等辺三角形 4"/>
            <p:cNvSpPr/>
            <p:nvPr/>
          </p:nvSpPr>
          <p:spPr>
            <a:xfrm>
              <a:off x="1111953" y="1706134"/>
              <a:ext cx="955045" cy="1736863"/>
            </a:xfrm>
            <a:prstGeom prst="triangle">
              <a:avLst>
                <a:gd name="adj" fmla="val 5911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555727" y="1338815"/>
              <a:ext cx="223899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Ａ</a:t>
              </a:r>
              <a:endParaRPr kumimoji="1" lang="ja-JP" altLang="en-US" sz="28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066998" y="3333282"/>
              <a:ext cx="224036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Ｃ</a:t>
              </a:r>
              <a:endParaRPr kumimoji="1" lang="ja-JP" altLang="en-US" sz="2800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997470" y="3356623"/>
              <a:ext cx="228967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Ｂ</a:t>
              </a:r>
              <a:endParaRPr kumimoji="1" lang="ja-JP" altLang="en-US" sz="2800" dirty="0"/>
            </a:p>
          </p:txBody>
        </p:sp>
      </p:grpSp>
      <p:cxnSp>
        <p:nvCxnSpPr>
          <p:cNvPr id="9" name="直線コネクタ 8"/>
          <p:cNvCxnSpPr/>
          <p:nvPr/>
        </p:nvCxnSpPr>
        <p:spPr>
          <a:xfrm flipV="1">
            <a:off x="1106339" y="3480429"/>
            <a:ext cx="85424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81080" y="3218819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D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60586" y="3223030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748297" y="2662825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2</a:t>
            </a:r>
            <a:r>
              <a:rPr lang="en-US" altLang="ja-JP" sz="2800" dirty="0" smtClean="0"/>
              <a:t>㎝</a:t>
            </a:r>
            <a:endParaRPr lang="ja-JP" altLang="en-US" sz="2800" dirty="0"/>
          </a:p>
        </p:txBody>
      </p:sp>
      <p:sp>
        <p:nvSpPr>
          <p:cNvPr id="13" name="正方形/長方形 12"/>
          <p:cNvSpPr/>
          <p:nvPr/>
        </p:nvSpPr>
        <p:spPr>
          <a:xfrm>
            <a:off x="160804" y="3769126"/>
            <a:ext cx="729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err="1" smtClean="0"/>
              <a:t>ｘ</a:t>
            </a:r>
            <a:r>
              <a:rPr lang="en-US" altLang="ja-JP" sz="2800" dirty="0" smtClean="0"/>
              <a:t>㎝</a:t>
            </a:r>
            <a:endParaRPr lang="ja-JP" altLang="en-US" sz="2800" dirty="0"/>
          </a:p>
        </p:txBody>
      </p:sp>
      <p:sp>
        <p:nvSpPr>
          <p:cNvPr id="14" name="正方形/長方形 13"/>
          <p:cNvSpPr/>
          <p:nvPr/>
        </p:nvSpPr>
        <p:spPr>
          <a:xfrm>
            <a:off x="1058141" y="4856166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8㎝</a:t>
            </a:r>
            <a:endParaRPr lang="ja-JP" altLang="en-US" sz="2800" dirty="0"/>
          </a:p>
        </p:txBody>
      </p:sp>
      <p:sp>
        <p:nvSpPr>
          <p:cNvPr id="15" name="正方形/長方形 14"/>
          <p:cNvSpPr/>
          <p:nvPr/>
        </p:nvSpPr>
        <p:spPr>
          <a:xfrm>
            <a:off x="626987" y="2649573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3</a:t>
            </a:r>
            <a:r>
              <a:rPr lang="en-US" altLang="ja-JP" sz="2800" dirty="0" smtClean="0"/>
              <a:t>㎝</a:t>
            </a:r>
            <a:endParaRPr lang="ja-JP" altLang="en-US" sz="2800" dirty="0"/>
          </a:p>
        </p:txBody>
      </p:sp>
      <p:sp>
        <p:nvSpPr>
          <p:cNvPr id="38" name="正方形/長方形 37"/>
          <p:cNvSpPr/>
          <p:nvPr/>
        </p:nvSpPr>
        <p:spPr>
          <a:xfrm>
            <a:off x="2214715" y="3746250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4㎝</a:t>
            </a:r>
            <a:endParaRPr lang="ja-JP" altLang="en-US" sz="2800" dirty="0"/>
          </a:p>
        </p:txBody>
      </p:sp>
      <p:sp>
        <p:nvSpPr>
          <p:cNvPr id="39" name="正方形/長方形 38"/>
          <p:cNvSpPr/>
          <p:nvPr/>
        </p:nvSpPr>
        <p:spPr>
          <a:xfrm>
            <a:off x="1193943" y="3509190"/>
            <a:ext cx="721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ｙ</a:t>
            </a:r>
            <a:r>
              <a:rPr lang="en-US" altLang="ja-JP" sz="2800" dirty="0" smtClean="0"/>
              <a:t>㎝</a:t>
            </a:r>
            <a:endParaRPr lang="ja-JP" altLang="en-US" sz="2800" dirty="0"/>
          </a:p>
        </p:txBody>
      </p:sp>
      <p:cxnSp>
        <p:nvCxnSpPr>
          <p:cNvPr id="45" name="直線コネクタ 44"/>
          <p:cNvCxnSpPr/>
          <p:nvPr/>
        </p:nvCxnSpPr>
        <p:spPr>
          <a:xfrm flipV="1">
            <a:off x="3375419" y="2444865"/>
            <a:ext cx="2420717" cy="2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194397" y="1592487"/>
            <a:ext cx="795830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(1)</a:t>
            </a:r>
            <a:endParaRPr lang="ja-JP" altLang="en-US" sz="3200" dirty="0"/>
          </a:p>
        </p:txBody>
      </p:sp>
      <p:sp>
        <p:nvSpPr>
          <p:cNvPr id="49" name="正方形/長方形 48"/>
          <p:cNvSpPr/>
          <p:nvPr/>
        </p:nvSpPr>
        <p:spPr>
          <a:xfrm>
            <a:off x="2904632" y="2862879"/>
            <a:ext cx="39225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3600" dirty="0"/>
              <a:t>m</a:t>
            </a:r>
            <a:endParaRPr lang="ja-JP" altLang="en-US" sz="3600" dirty="0"/>
          </a:p>
        </p:txBody>
      </p:sp>
      <p:sp>
        <p:nvSpPr>
          <p:cNvPr id="50" name="正方形/長方形 49"/>
          <p:cNvSpPr/>
          <p:nvPr/>
        </p:nvSpPr>
        <p:spPr>
          <a:xfrm>
            <a:off x="2983165" y="2130660"/>
            <a:ext cx="39225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3600" dirty="0" smtClean="0"/>
              <a:t>ℓ</a:t>
            </a:r>
            <a:endParaRPr lang="ja-JP" altLang="en-US" sz="3600" dirty="0"/>
          </a:p>
        </p:txBody>
      </p:sp>
      <p:cxnSp>
        <p:nvCxnSpPr>
          <p:cNvPr id="51" name="直線コネクタ 50"/>
          <p:cNvCxnSpPr/>
          <p:nvPr/>
        </p:nvCxnSpPr>
        <p:spPr>
          <a:xfrm flipV="1">
            <a:off x="3364015" y="3243392"/>
            <a:ext cx="2432121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3296886" y="4612299"/>
            <a:ext cx="24992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V="1">
            <a:off x="3375419" y="2144990"/>
            <a:ext cx="947675" cy="30776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5148064" y="2003105"/>
            <a:ext cx="140274" cy="32195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正方形/長方形 67"/>
          <p:cNvSpPr/>
          <p:nvPr/>
        </p:nvSpPr>
        <p:spPr>
          <a:xfrm>
            <a:off x="2983165" y="4209835"/>
            <a:ext cx="39225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3600" dirty="0" smtClean="0"/>
              <a:t>n</a:t>
            </a:r>
            <a:endParaRPr lang="ja-JP" altLang="en-US" sz="3600" dirty="0"/>
          </a:p>
        </p:txBody>
      </p:sp>
      <p:sp>
        <p:nvSpPr>
          <p:cNvPr id="69" name="正方形/長方形 68"/>
          <p:cNvSpPr/>
          <p:nvPr/>
        </p:nvSpPr>
        <p:spPr>
          <a:xfrm>
            <a:off x="3373528" y="2548087"/>
            <a:ext cx="729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err="1" smtClean="0"/>
              <a:t>ｘ</a:t>
            </a:r>
            <a:r>
              <a:rPr lang="en-US" altLang="ja-JP" sz="2800" dirty="0" smtClean="0"/>
              <a:t>㎝</a:t>
            </a:r>
            <a:endParaRPr lang="ja-JP" altLang="en-US" sz="2800" dirty="0"/>
          </a:p>
        </p:txBody>
      </p:sp>
      <p:sp>
        <p:nvSpPr>
          <p:cNvPr id="70" name="正方形/長方形 69"/>
          <p:cNvSpPr/>
          <p:nvPr/>
        </p:nvSpPr>
        <p:spPr>
          <a:xfrm>
            <a:off x="4004951" y="4583076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7</a:t>
            </a:r>
            <a:r>
              <a:rPr lang="en-US" altLang="ja-JP" sz="2800" dirty="0" smtClean="0"/>
              <a:t>㎝</a:t>
            </a:r>
            <a:endParaRPr lang="ja-JP" altLang="en-US" sz="2800" dirty="0"/>
          </a:p>
        </p:txBody>
      </p:sp>
      <p:sp>
        <p:nvSpPr>
          <p:cNvPr id="71" name="正方形/長方形 70"/>
          <p:cNvSpPr/>
          <p:nvPr/>
        </p:nvSpPr>
        <p:spPr>
          <a:xfrm>
            <a:off x="4185675" y="3183359"/>
            <a:ext cx="721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ｙ</a:t>
            </a:r>
            <a:r>
              <a:rPr lang="en-US" altLang="ja-JP" sz="2800" dirty="0" smtClean="0"/>
              <a:t>㎝</a:t>
            </a:r>
            <a:endParaRPr lang="ja-JP" altLang="en-US" sz="2800" dirty="0"/>
          </a:p>
        </p:txBody>
      </p:sp>
      <p:cxnSp>
        <p:nvCxnSpPr>
          <p:cNvPr id="72" name="直線コネクタ 71"/>
          <p:cNvCxnSpPr/>
          <p:nvPr/>
        </p:nvCxnSpPr>
        <p:spPr>
          <a:xfrm flipV="1">
            <a:off x="6435829" y="2442689"/>
            <a:ext cx="2420717" cy="2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正方形/長方形 72"/>
          <p:cNvSpPr/>
          <p:nvPr/>
        </p:nvSpPr>
        <p:spPr>
          <a:xfrm>
            <a:off x="5965042" y="2860703"/>
            <a:ext cx="39225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3600" dirty="0"/>
              <a:t>m</a:t>
            </a:r>
            <a:endParaRPr lang="ja-JP" altLang="en-US" sz="3600" dirty="0"/>
          </a:p>
        </p:txBody>
      </p:sp>
      <p:sp>
        <p:nvSpPr>
          <p:cNvPr id="74" name="正方形/長方形 73"/>
          <p:cNvSpPr/>
          <p:nvPr/>
        </p:nvSpPr>
        <p:spPr>
          <a:xfrm>
            <a:off x="6043575" y="2128484"/>
            <a:ext cx="39225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3600" dirty="0" smtClean="0"/>
              <a:t>ℓ</a:t>
            </a:r>
            <a:endParaRPr lang="ja-JP" altLang="en-US" sz="3600" dirty="0"/>
          </a:p>
        </p:txBody>
      </p:sp>
      <p:cxnSp>
        <p:nvCxnSpPr>
          <p:cNvPr id="75" name="直線コネクタ 74"/>
          <p:cNvCxnSpPr/>
          <p:nvPr/>
        </p:nvCxnSpPr>
        <p:spPr>
          <a:xfrm flipV="1">
            <a:off x="6424425" y="3241216"/>
            <a:ext cx="2432121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>
            <a:off x="6357296" y="4610123"/>
            <a:ext cx="24992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flipV="1">
            <a:off x="6435829" y="2000929"/>
            <a:ext cx="2528659" cy="32195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>
            <a:off x="6798781" y="2014493"/>
            <a:ext cx="1805667" cy="30896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/>
          <p:cNvSpPr/>
          <p:nvPr/>
        </p:nvSpPr>
        <p:spPr>
          <a:xfrm>
            <a:off x="6043575" y="4207659"/>
            <a:ext cx="39225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3600" dirty="0" smtClean="0"/>
              <a:t>n</a:t>
            </a:r>
            <a:endParaRPr lang="ja-JP" altLang="en-US" sz="3600" dirty="0"/>
          </a:p>
        </p:txBody>
      </p:sp>
      <p:sp>
        <p:nvSpPr>
          <p:cNvPr id="80" name="正方形/長方形 79"/>
          <p:cNvSpPr/>
          <p:nvPr/>
        </p:nvSpPr>
        <p:spPr>
          <a:xfrm>
            <a:off x="8295750" y="2591464"/>
            <a:ext cx="729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err="1" smtClean="0"/>
              <a:t>ｘ</a:t>
            </a:r>
            <a:r>
              <a:rPr lang="en-US" altLang="ja-JP" sz="2800" dirty="0" smtClean="0"/>
              <a:t>㎝</a:t>
            </a:r>
            <a:endParaRPr lang="ja-JP" altLang="en-US" sz="2800" dirty="0"/>
          </a:p>
        </p:txBody>
      </p:sp>
      <p:sp>
        <p:nvSpPr>
          <p:cNvPr id="81" name="正方形/長方形 80"/>
          <p:cNvSpPr/>
          <p:nvPr/>
        </p:nvSpPr>
        <p:spPr>
          <a:xfrm>
            <a:off x="6522834" y="2601269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5㎝</a:t>
            </a:r>
            <a:endParaRPr lang="ja-JP" altLang="en-US" sz="2800" dirty="0"/>
          </a:p>
        </p:txBody>
      </p:sp>
      <p:sp>
        <p:nvSpPr>
          <p:cNvPr id="86" name="正方形/長方形 85"/>
          <p:cNvSpPr/>
          <p:nvPr/>
        </p:nvSpPr>
        <p:spPr>
          <a:xfrm>
            <a:off x="3122775" y="3548708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7</a:t>
            </a:r>
            <a:r>
              <a:rPr lang="en-US" altLang="ja-JP" sz="2800" dirty="0" smtClean="0"/>
              <a:t>㎝</a:t>
            </a:r>
            <a:endParaRPr lang="ja-JP" altLang="en-US" sz="2800" dirty="0"/>
          </a:p>
        </p:txBody>
      </p:sp>
      <p:sp>
        <p:nvSpPr>
          <p:cNvPr id="87" name="正方形/長方形 86"/>
          <p:cNvSpPr/>
          <p:nvPr/>
        </p:nvSpPr>
        <p:spPr>
          <a:xfrm>
            <a:off x="4323094" y="1979538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3㎝</a:t>
            </a:r>
            <a:endParaRPr lang="ja-JP" altLang="en-US" sz="2800" dirty="0"/>
          </a:p>
        </p:txBody>
      </p:sp>
      <p:sp>
        <p:nvSpPr>
          <p:cNvPr id="88" name="正方形/長方形 87"/>
          <p:cNvSpPr/>
          <p:nvPr/>
        </p:nvSpPr>
        <p:spPr>
          <a:xfrm>
            <a:off x="5218201" y="2548087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4㎝</a:t>
            </a:r>
            <a:endParaRPr lang="ja-JP" altLang="en-US" sz="2800" dirty="0"/>
          </a:p>
        </p:txBody>
      </p:sp>
      <p:sp>
        <p:nvSpPr>
          <p:cNvPr id="89" name="正方形/長方形 88"/>
          <p:cNvSpPr/>
          <p:nvPr/>
        </p:nvSpPr>
        <p:spPr>
          <a:xfrm>
            <a:off x="5218201" y="3702999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8㎝</a:t>
            </a:r>
            <a:endParaRPr lang="ja-JP" altLang="en-US" sz="2800" dirty="0"/>
          </a:p>
        </p:txBody>
      </p:sp>
      <p:sp>
        <p:nvSpPr>
          <p:cNvPr id="90" name="正方形/長方形 89"/>
          <p:cNvSpPr/>
          <p:nvPr/>
        </p:nvSpPr>
        <p:spPr>
          <a:xfrm>
            <a:off x="2474778" y="1576351"/>
            <a:ext cx="795830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(2)</a:t>
            </a:r>
            <a:endParaRPr lang="ja-JP" altLang="en-US" sz="3200" dirty="0"/>
          </a:p>
        </p:txBody>
      </p:sp>
      <p:sp>
        <p:nvSpPr>
          <p:cNvPr id="91" name="正方形/長方形 90"/>
          <p:cNvSpPr/>
          <p:nvPr/>
        </p:nvSpPr>
        <p:spPr>
          <a:xfrm>
            <a:off x="5645660" y="1560215"/>
            <a:ext cx="795830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(3)</a:t>
            </a:r>
            <a:endParaRPr lang="ja-JP" altLang="en-US" sz="3200" dirty="0"/>
          </a:p>
        </p:txBody>
      </p:sp>
      <p:sp>
        <p:nvSpPr>
          <p:cNvPr id="94" name="円弧 93"/>
          <p:cNvSpPr/>
          <p:nvPr/>
        </p:nvSpPr>
        <p:spPr>
          <a:xfrm rot="567255">
            <a:off x="5025460" y="2993325"/>
            <a:ext cx="3277733" cy="3074998"/>
          </a:xfrm>
          <a:prstGeom prst="arc">
            <a:avLst>
              <a:gd name="adj1" fmla="val 17477056"/>
              <a:gd name="adj2" fmla="val 2116394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円弧 94"/>
          <p:cNvSpPr/>
          <p:nvPr/>
        </p:nvSpPr>
        <p:spPr>
          <a:xfrm rot="14864656">
            <a:off x="6976890" y="3035367"/>
            <a:ext cx="3328654" cy="3513917"/>
          </a:xfrm>
          <a:prstGeom prst="arc">
            <a:avLst>
              <a:gd name="adj1" fmla="val 17908304"/>
              <a:gd name="adj2" fmla="val 18390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正方形/長方形 91"/>
          <p:cNvSpPr/>
          <p:nvPr/>
        </p:nvSpPr>
        <p:spPr>
          <a:xfrm>
            <a:off x="6522834" y="3603671"/>
            <a:ext cx="726481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800" dirty="0"/>
              <a:t>8</a:t>
            </a:r>
            <a:r>
              <a:rPr lang="en-US" altLang="ja-JP" sz="2800" dirty="0" smtClean="0"/>
              <a:t>㎝</a:t>
            </a:r>
            <a:endParaRPr lang="ja-JP" altLang="en-US" sz="2800" dirty="0"/>
          </a:p>
        </p:txBody>
      </p:sp>
      <p:sp>
        <p:nvSpPr>
          <p:cNvPr id="93" name="正方形/長方形 92"/>
          <p:cNvSpPr/>
          <p:nvPr/>
        </p:nvSpPr>
        <p:spPr>
          <a:xfrm>
            <a:off x="8106373" y="3632780"/>
            <a:ext cx="726481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800" dirty="0"/>
              <a:t>7</a:t>
            </a:r>
            <a:r>
              <a:rPr lang="en-US" altLang="ja-JP" sz="2800" dirty="0" smtClean="0"/>
              <a:t>㎝</a:t>
            </a:r>
            <a:endParaRPr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正方形/長方形 95"/>
              <p:cNvSpPr/>
              <p:nvPr/>
            </p:nvSpPr>
            <p:spPr>
              <a:xfrm>
                <a:off x="993218" y="5379386"/>
                <a:ext cx="1483611" cy="12151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2800" dirty="0" smtClean="0">
                    <a:solidFill>
                      <a:srgbClr val="FF0000"/>
                    </a:solidFill>
                  </a:rPr>
                  <a:t>ｘ＝</a:t>
                </a:r>
                <a:r>
                  <a:rPr lang="ja-JP" altLang="en-US" sz="2800" dirty="0">
                    <a:solidFill>
                      <a:srgbClr val="FF0000"/>
                    </a:solidFill>
                  </a:rPr>
                  <a:t>６</a:t>
                </a:r>
                <a:r>
                  <a:rPr lang="en-US" altLang="ja-JP" sz="2800" dirty="0" smtClean="0">
                    <a:solidFill>
                      <a:srgbClr val="FF0000"/>
                    </a:solidFill>
                  </a:rPr>
                  <a:t>㎝</a:t>
                </a:r>
              </a:p>
              <a:p>
                <a:r>
                  <a:rPr lang="ja-JP" altLang="en-US" sz="2800" dirty="0">
                    <a:solidFill>
                      <a:srgbClr val="FF0000"/>
                    </a:solidFill>
                  </a:rPr>
                  <a:t>ｙ</a:t>
                </a:r>
                <a:r>
                  <a:rPr lang="ja-JP" altLang="en-US" sz="2800" dirty="0" smtClean="0">
                    <a:solidFill>
                      <a:srgbClr val="FF0000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８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m:rPr>
                        <m:sty m:val="p"/>
                      </m:rPr>
                      <a:rPr lang="en-US" altLang="ja-JP" sz="2800" i="1">
                        <a:solidFill>
                          <a:srgbClr val="FF0000"/>
                        </a:solidFill>
                        <a:latin typeface="Cambria Math"/>
                      </a:rPr>
                      <m:t>cm</m:t>
                    </m:r>
                  </m:oMath>
                </a14:m>
                <a:endParaRPr lang="ja-JP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6" name="正方形/長方形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218" y="5379386"/>
                <a:ext cx="1483611" cy="1215141"/>
              </a:xfrm>
              <a:prstGeom prst="rect">
                <a:avLst/>
              </a:prstGeom>
              <a:blipFill rotWithShape="1">
                <a:blip r:embed="rId3"/>
                <a:stretch>
                  <a:fillRect l="-8642" t="-7000" b="-3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正方形/長方形 96"/>
          <p:cNvSpPr/>
          <p:nvPr/>
        </p:nvSpPr>
        <p:spPr>
          <a:xfrm>
            <a:off x="3274429" y="5379386"/>
            <a:ext cx="154561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ｘ＝</a:t>
            </a:r>
            <a:r>
              <a:rPr lang="en-US" altLang="ja-JP" sz="2800" dirty="0" smtClean="0">
                <a:solidFill>
                  <a:srgbClr val="FF0000"/>
                </a:solidFill>
              </a:rPr>
              <a:t>3.5㎝</a:t>
            </a:r>
          </a:p>
          <a:p>
            <a:r>
              <a:rPr lang="ja-JP" altLang="en-US" sz="2800" dirty="0">
                <a:solidFill>
                  <a:srgbClr val="FF0000"/>
                </a:solidFill>
              </a:rPr>
              <a:t>ｙ</a:t>
            </a:r>
            <a:r>
              <a:rPr lang="ja-JP" altLang="en-US" sz="2800" dirty="0" smtClean="0">
                <a:solidFill>
                  <a:srgbClr val="FF0000"/>
                </a:solidFill>
              </a:rPr>
              <a:t>＝</a:t>
            </a:r>
            <a:r>
              <a:rPr lang="en-US" altLang="ja-JP" sz="2800" dirty="0" smtClean="0">
                <a:solidFill>
                  <a:srgbClr val="FF0000"/>
                </a:solidFill>
              </a:rPr>
              <a:t>5cm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正方形/長方形 97"/>
              <p:cNvSpPr/>
              <p:nvPr/>
            </p:nvSpPr>
            <p:spPr>
              <a:xfrm>
                <a:off x="6865115" y="5357056"/>
                <a:ext cx="1736886" cy="7841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2800" dirty="0" smtClean="0">
                    <a:solidFill>
                      <a:srgbClr val="FF0000"/>
                    </a:solidFill>
                  </a:rPr>
                  <a:t>ｘ＝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４０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７</m:t>
                        </m:r>
                      </m:den>
                    </m:f>
                    <m:r>
                      <m:rPr>
                        <m:sty m:val="p"/>
                      </m:rPr>
                      <a:rPr lang="en-US" altLang="ja-JP" sz="2800" i="1">
                        <a:solidFill>
                          <a:srgbClr val="FF0000"/>
                        </a:solidFill>
                        <a:latin typeface="Cambria Math"/>
                      </a:rPr>
                      <m:t>cm</m:t>
                    </m:r>
                  </m:oMath>
                </a14:m>
                <a:endParaRPr lang="ja-JP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8" name="正方形/長方形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115" y="5357056"/>
                <a:ext cx="1736886" cy="784125"/>
              </a:xfrm>
              <a:prstGeom prst="rect">
                <a:avLst/>
              </a:prstGeom>
              <a:blipFill rotWithShape="1">
                <a:blip r:embed="rId5"/>
                <a:stretch>
                  <a:fillRect l="-7018" b="-625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74039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269"/>
    </mc:Choice>
    <mc:Fallback xmlns="">
      <p:transition spd="slow" advTm="392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build="p"/>
      <p:bldP spid="97" grpId="0" build="p"/>
      <p:bldP spid="9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3.2|2.9|1.2|1.3|1.4|6|8.5|5.1|7.1|4.8|9.2|7.2|5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1.6|1.4|1.3|1.6|1.2|1.4|1.7|6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3.3|4.3|4.1|1.7|2.9|1.4|3.1|1.2|7.4|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2.9|3.8|2.8|4.4|1.3|4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8|3.6|2.5|2.6|6.1|17.5|8.8|8.8|3.4|1.7|5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6|2.8|8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2.2|2.5|3.3|4.3|5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4.7|3.7|2.4|3.2|4|8|3|6.7|7.2|1.4|7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2.6|1.9|2.1|2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1|2.3|2.7|2.2|5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606</Words>
  <Application>Microsoft Office PowerPoint</Application>
  <PresentationFormat>画面に合わせる (4:3)</PresentationFormat>
  <Paragraphs>218</Paragraphs>
  <Slides>14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ＭＳ Ｐゴシック</vt:lpstr>
      <vt:lpstr>Arial</vt:lpstr>
      <vt:lpstr>Calibri</vt:lpstr>
      <vt:lpstr>Cambria Math</vt:lpstr>
      <vt:lpstr>Wingdings</vt:lpstr>
      <vt:lpstr>Office ​​テーマ</vt:lpstr>
      <vt:lpstr>平行線と線分の比</vt:lpstr>
      <vt:lpstr>△ABCの辺BCに平行なDEを引く。AD=4㎝、AE=5㎝、EC＝10㎝、BC=12㎝のとき、DE,DBの長さを求めよう。</vt:lpstr>
      <vt:lpstr>PowerPoint プレゼンテーション</vt:lpstr>
      <vt:lpstr>PowerPoint プレゼンテーション</vt:lpstr>
      <vt:lpstr>平行線と線分の比</vt:lpstr>
      <vt:lpstr>線分の比と平行線</vt:lpstr>
      <vt:lpstr>平行線にはさまれた線分の比</vt:lpstr>
      <vt:lpstr>平行線にはさまれた線分の比</vt:lpstr>
      <vt:lpstr>練　習 　次の図で、DE∥BC、ℓ∥m∥nのとき、x、yの値を求めなさい。</vt:lpstr>
      <vt:lpstr>三角形の角の二等分線と線分の比</vt:lpstr>
      <vt:lpstr>三角形の角の二等分線と線分の比</vt:lpstr>
      <vt:lpstr>問６　右の図の線分ＤＥ，　ＥＦ，ＦＤのうち、 　　△ＡＢＣの辺に平行なものはどれですか。</vt:lpstr>
      <vt:lpstr>問７　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三角形の相似条件</dc:title>
  <dc:creator>kajukun</dc:creator>
  <cp:lastModifiedBy>teacher</cp:lastModifiedBy>
  <cp:revision>115</cp:revision>
  <cp:lastPrinted>2013-11-18T05:45:11Z</cp:lastPrinted>
  <dcterms:created xsi:type="dcterms:W3CDTF">2013-10-23T12:27:30Z</dcterms:created>
  <dcterms:modified xsi:type="dcterms:W3CDTF">2016-11-24T09:15:15Z</dcterms:modified>
</cp:coreProperties>
</file>