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4" r:id="rId3"/>
    <p:sldId id="267" r:id="rId4"/>
    <p:sldId id="271" r:id="rId5"/>
    <p:sldId id="270" r:id="rId6"/>
    <p:sldId id="269" r:id="rId7"/>
    <p:sldId id="263" r:id="rId8"/>
    <p:sldId id="265" r:id="rId9"/>
    <p:sldId id="266" r:id="rId10"/>
    <p:sldId id="268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80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7085C-AF11-4515-88DD-BE3CC22E1216}" type="datetimeFigureOut">
              <a:rPr kumimoji="1" lang="ja-JP" altLang="en-US" smtClean="0"/>
              <a:t>2014/2/10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DC36F-5412-40A0-9504-B3413C2DB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82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FB9-C079-4C8C-9022-791CA873B439}" type="datetimeFigureOut">
              <a:rPr kumimoji="1" lang="ja-JP" altLang="en-US" smtClean="0"/>
              <a:t>2014/2/10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8758-A042-4804-BE5D-5A049A7DF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23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FB9-C079-4C8C-9022-791CA873B439}" type="datetimeFigureOut">
              <a:rPr kumimoji="1" lang="ja-JP" altLang="en-US" smtClean="0"/>
              <a:t>2014/2/10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8758-A042-4804-BE5D-5A049A7DF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1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FB9-C079-4C8C-9022-791CA873B439}" type="datetimeFigureOut">
              <a:rPr kumimoji="1" lang="ja-JP" altLang="en-US" smtClean="0"/>
              <a:t>2014/2/10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8758-A042-4804-BE5D-5A049A7DF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087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FB9-C079-4C8C-9022-791CA873B439}" type="datetimeFigureOut">
              <a:rPr kumimoji="1" lang="ja-JP" altLang="en-US" smtClean="0"/>
              <a:t>2014/2/10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8758-A042-4804-BE5D-5A049A7DF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529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FB9-C079-4C8C-9022-791CA873B439}" type="datetimeFigureOut">
              <a:rPr kumimoji="1" lang="ja-JP" altLang="en-US" smtClean="0"/>
              <a:t>2014/2/10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8758-A042-4804-BE5D-5A049A7DF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51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FB9-C079-4C8C-9022-791CA873B439}" type="datetimeFigureOut">
              <a:rPr kumimoji="1" lang="ja-JP" altLang="en-US" smtClean="0"/>
              <a:t>2014/2/10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8758-A042-4804-BE5D-5A049A7DF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18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FB9-C079-4C8C-9022-791CA873B439}" type="datetimeFigureOut">
              <a:rPr kumimoji="1" lang="ja-JP" altLang="en-US" smtClean="0"/>
              <a:t>2014/2/10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8758-A042-4804-BE5D-5A049A7DF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813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FB9-C079-4C8C-9022-791CA873B439}" type="datetimeFigureOut">
              <a:rPr kumimoji="1" lang="ja-JP" altLang="en-US" smtClean="0"/>
              <a:t>2014/2/10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8758-A042-4804-BE5D-5A049A7DF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7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FB9-C079-4C8C-9022-791CA873B439}" type="datetimeFigureOut">
              <a:rPr kumimoji="1" lang="ja-JP" altLang="en-US" smtClean="0"/>
              <a:t>2014/2/10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8758-A042-4804-BE5D-5A049A7DF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3946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FB9-C079-4C8C-9022-791CA873B439}" type="datetimeFigureOut">
              <a:rPr kumimoji="1" lang="ja-JP" altLang="en-US" smtClean="0"/>
              <a:t>2014/2/10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8758-A042-4804-BE5D-5A049A7DF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356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FB9-C079-4C8C-9022-791CA873B439}" type="datetimeFigureOut">
              <a:rPr kumimoji="1" lang="ja-JP" altLang="en-US" smtClean="0"/>
              <a:t>2014/2/10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8758-A042-4804-BE5D-5A049A7DF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78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B4FB9-C079-4C8C-9022-791CA873B439}" type="datetimeFigureOut">
              <a:rPr kumimoji="1" lang="ja-JP" altLang="en-US" smtClean="0"/>
              <a:t>2014/2/10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B8758-A042-4804-BE5D-5A049A7DF8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271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co.jp/url?sa=i&amp;rct=j&amp;q=&amp;esrc=s&amp;frm=1&amp;source=images&amp;cd=&amp;cad=rja&amp;docid=eITo_y8ACUu3MM&amp;tbnid=VkZr1rdmUxPY5M:&amp;ved=0CAUQjRw&amp;url=http://case.f7.ems.okayama-u.ac.jp/topics/dice/random.html&amp;ei=l8_yUpGuH4PokAWGooCQCw&amp;bvm=bv.60799247,d.dGI&amp;psig=AFQjCNFC8tPmVd1OUk5_MlbgjfpGeqarVA&amp;ust=139173095470968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google.co.jp/url?sa=i&amp;rct=j&amp;q=&amp;esrc=s&amp;frm=1&amp;source=images&amp;cd=&amp;cad=rja&amp;docid=BD3R6YdwImNxxM&amp;tbnid=D3vbzmpKFiep2M:&amp;ved=0CAUQjRw&amp;url=http://with.sonysonpo.co.jp/promenade/health/2011/03/001.html&amp;ei=FlzwUpSPM43FkQWer4HwCA&amp;bvm=bv.60444564,d.dGI&amp;psig=AFQjCNG0PBgEJdFIEmZheIVx8hNIsc07Vg&amp;ust=1391570314480051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ameblo.jp/hakase-chisako/image-10478378563-10445645991.html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082551"/>
          </a:xfrm>
        </p:spPr>
        <p:txBody>
          <a:bodyPr/>
          <a:lstStyle/>
          <a:p>
            <a:r>
              <a:rPr kumimoji="1" lang="ja-JP" altLang="en-US" dirty="0" smtClean="0"/>
              <a:t>標本調査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1872208"/>
          </a:xfrm>
          <a:solidFill>
            <a:srgbClr val="FFFF00"/>
          </a:solidFill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本時の目標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標本調査の意味を知り、全数調査と標本調査の違いを理解する。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5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4456" y="4335901"/>
            <a:ext cx="8229600" cy="234888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すべてを対象にして調べることが必要な調査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健康診断　手荷物　学習調査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 smtClean="0"/>
              <a:t>すべてを調べることが適切ではない調査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コメの品質検査　視聴率　世論調査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 r="12719"/>
          <a:stretch/>
        </p:blipFill>
        <p:spPr bwMode="auto">
          <a:xfrm>
            <a:off x="22880" y="35347"/>
            <a:ext cx="5669311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t="30040" r="58664" b="56057"/>
          <a:stretch/>
        </p:blipFill>
        <p:spPr bwMode="auto">
          <a:xfrm>
            <a:off x="5692191" y="892277"/>
            <a:ext cx="2941865" cy="178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6054486" y="2394164"/>
            <a:ext cx="25555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テレビの視聴率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8503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61206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kumimoji="1" lang="ja-JP" altLang="en-US" sz="4000" dirty="0" smtClean="0">
                <a:ea typeface="ＤＦ平成明朝体W7" panose="02010609000101010101" pitchFamily="1" charset="-128"/>
              </a:rPr>
              <a:t>ある集団について何かを調べるとき、その集団の全てについて調べること</a:t>
            </a:r>
            <a:r>
              <a:rPr lang="ja-JP" altLang="en-US" sz="4000" dirty="0" smtClean="0">
                <a:ea typeface="ＤＦ平成明朝体W7" panose="02010609000101010101" pitchFamily="1" charset="-128"/>
              </a:rPr>
              <a:t>　　　　</a:t>
            </a:r>
            <a:endParaRPr lang="en-US" altLang="ja-JP" sz="4000" dirty="0" smtClean="0">
              <a:ea typeface="ＤＦ平成明朝体W7" panose="02010609000101010101" pitchFamily="1" charset="-128"/>
            </a:endParaRPr>
          </a:p>
          <a:p>
            <a:pPr marL="0" indent="0" algn="ctr">
              <a:buNone/>
            </a:pPr>
            <a:r>
              <a:rPr lang="ja-JP" altLang="en-US" sz="4800" dirty="0" smtClean="0">
                <a:solidFill>
                  <a:srgbClr val="FF0000"/>
                </a:solidFill>
                <a:ea typeface="ＤＦ平成明朝体W7" panose="02010609000101010101" pitchFamily="1" charset="-128"/>
              </a:rPr>
              <a:t>全数調査</a:t>
            </a:r>
            <a:endParaRPr lang="en-US" altLang="ja-JP" sz="4800" dirty="0" smtClean="0">
              <a:solidFill>
                <a:srgbClr val="FF0000"/>
              </a:solidFill>
              <a:ea typeface="ＤＦ平成明朝体W7" panose="02010609000101010101" pitchFamily="1" charset="-128"/>
            </a:endParaRPr>
          </a:p>
          <a:p>
            <a:endParaRPr kumimoji="1" lang="en-US" altLang="ja-JP" sz="4000" dirty="0">
              <a:ea typeface="ＤＦ平成明朝体W7" panose="02010609000101010101" pitchFamily="1" charset="-128"/>
            </a:endParaRPr>
          </a:p>
          <a:p>
            <a:r>
              <a:rPr lang="ja-JP" altLang="en-US" sz="4000" dirty="0" smtClean="0">
                <a:ea typeface="ＤＦ平成明朝体W7" panose="02010609000101010101" pitchFamily="1" charset="-128"/>
              </a:rPr>
              <a:t>集団の一部を取り出して調査し、全体の性質を推測するような調査</a:t>
            </a:r>
            <a:endParaRPr lang="en-US" altLang="ja-JP" sz="4000" dirty="0" smtClean="0">
              <a:ea typeface="ＤＦ平成明朝体W7" panose="02010609000101010101" pitchFamily="1" charset="-128"/>
            </a:endParaRPr>
          </a:p>
          <a:p>
            <a:pPr marL="0" indent="0" algn="ctr">
              <a:buNone/>
            </a:pPr>
            <a:r>
              <a:rPr kumimoji="1" lang="ja-JP" altLang="en-US" sz="4800" dirty="0" smtClean="0">
                <a:solidFill>
                  <a:srgbClr val="FF0000"/>
                </a:solidFill>
                <a:ea typeface="ＤＦ平成明朝体W7" panose="02010609000101010101" pitchFamily="1" charset="-128"/>
              </a:rPr>
              <a:t>標本</a:t>
            </a:r>
            <a:r>
              <a:rPr kumimoji="1" lang="ja-JP" altLang="en-US" sz="4800" dirty="0">
                <a:solidFill>
                  <a:srgbClr val="FF0000"/>
                </a:solidFill>
                <a:ea typeface="ＤＦ平成明朝体W7" panose="02010609000101010101" pitchFamily="1" charset="-128"/>
              </a:rPr>
              <a:t>調査</a:t>
            </a:r>
          </a:p>
        </p:txBody>
      </p:sp>
    </p:spTree>
    <p:extLst>
      <p:ext uri="{BB962C8B-B14F-4D97-AF65-F5344CB8AC3E}">
        <p14:creationId xmlns:p14="http://schemas.microsoft.com/office/powerpoint/2010/main" val="237342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円/楕円 8"/>
          <p:cNvSpPr/>
          <p:nvPr/>
        </p:nvSpPr>
        <p:spPr>
          <a:xfrm>
            <a:off x="2969324" y="3165825"/>
            <a:ext cx="1828226" cy="12886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dirty="0">
              <a:solidFill>
                <a:schemeClr val="tx1"/>
              </a:solidFill>
              <a:ea typeface="ＤＦ平成明朝体W7" panose="02010609000101010101" pitchFamily="1" charset="-128"/>
            </a:endParaRPr>
          </a:p>
        </p:txBody>
      </p:sp>
      <p:sp>
        <p:nvSpPr>
          <p:cNvPr id="5" name="右矢印 4"/>
          <p:cNvSpPr/>
          <p:nvPr/>
        </p:nvSpPr>
        <p:spPr>
          <a:xfrm rot="21417477">
            <a:off x="1912414" y="3604150"/>
            <a:ext cx="1310669" cy="792088"/>
          </a:xfrm>
          <a:prstGeom prst="rightArrow">
            <a:avLst>
              <a:gd name="adj1" fmla="val 55806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8474" y="20786"/>
            <a:ext cx="8229600" cy="63408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>
                <a:ea typeface="ＤＦ平成明朝体W7" panose="02010609000101010101" pitchFamily="1" charset="-128"/>
              </a:rPr>
              <a:t>標本調査</a:t>
            </a:r>
            <a:endParaRPr kumimoji="1" lang="ja-JP" altLang="en-US" dirty="0">
              <a:ea typeface="ＤＦ平成明朝体W7" panose="02010609000101010101" pitchFamily="1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2684" y="908720"/>
            <a:ext cx="3960440" cy="115212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ea typeface="ＤＦ平成明朝体W7" panose="02010609000101010101" pitchFamily="1" charset="-128"/>
              </a:rPr>
              <a:t>特徴や傾向などの性質を調べたい集団</a:t>
            </a:r>
            <a:endParaRPr kumimoji="1" lang="ja-JP" altLang="en-US" dirty="0">
              <a:ea typeface="ＤＦ平成明朝体W7" panose="02010609000101010101" pitchFamily="1" charset="-128"/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540717" y="2095237"/>
            <a:ext cx="4392488" cy="320722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chemeClr val="tx1"/>
                </a:solidFill>
                <a:ea typeface="ＤＦ平成明朝体W7" panose="02010609000101010101" pitchFamily="1" charset="-128"/>
              </a:rPr>
              <a:t>母集団</a:t>
            </a:r>
            <a:endParaRPr kumimoji="1" lang="ja-JP" altLang="en-US" sz="4000" dirty="0">
              <a:solidFill>
                <a:schemeClr val="tx1"/>
              </a:solidFill>
              <a:ea typeface="ＤＦ平成明朝体W7" panose="02010609000101010101" pitchFamily="1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117023" y="1772816"/>
            <a:ext cx="396044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ea typeface="ＤＦ平成明朝体W7" panose="02010609000101010101" pitchFamily="1" charset="-128"/>
              </a:rPr>
              <a:t>調査のために取り出した一部の資料</a:t>
            </a:r>
            <a:endParaRPr lang="ja-JP" altLang="en-US" dirty="0">
              <a:ea typeface="ＤＦ平成明朝体W7" panose="02010609000101010101" pitchFamily="1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589388" y="3425944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4000" dirty="0">
                <a:solidFill>
                  <a:prstClr val="black"/>
                </a:solidFill>
                <a:ea typeface="ＤＦ平成明朝体W7" panose="02010609000101010101" pitchFamily="1" charset="-128"/>
              </a:rPr>
              <a:t>標本</a:t>
            </a:r>
          </a:p>
        </p:txBody>
      </p:sp>
      <p:sp>
        <p:nvSpPr>
          <p:cNvPr id="11" name="下矢印 10"/>
          <p:cNvSpPr/>
          <p:nvPr/>
        </p:nvSpPr>
        <p:spPr>
          <a:xfrm>
            <a:off x="6925155" y="4581128"/>
            <a:ext cx="484632" cy="86409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49216" y="5579948"/>
            <a:ext cx="249299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tx1"/>
                </a:solidFill>
                <a:ea typeface="ＤＦ平成明朝体W7" panose="02010609000101010101" pitchFamily="1" charset="-128"/>
              </a:rPr>
              <a:t>標本の性質</a:t>
            </a:r>
            <a:endParaRPr kumimoji="1" lang="ja-JP" altLang="en-US" sz="3600" dirty="0">
              <a:solidFill>
                <a:schemeClr val="tx1"/>
              </a:solidFill>
              <a:ea typeface="ＤＦ平成明朝体W7" panose="02010609000101010101" pitchFamily="1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59633" y="5551812"/>
            <a:ext cx="2954655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tx1"/>
                </a:solidFill>
                <a:ea typeface="ＤＦ平成明朝体W7" panose="02010609000101010101" pitchFamily="1" charset="-128"/>
              </a:rPr>
              <a:t>母集団の性質</a:t>
            </a:r>
            <a:endParaRPr kumimoji="1" lang="ja-JP" altLang="en-US" sz="3600" dirty="0">
              <a:solidFill>
                <a:schemeClr val="tx1"/>
              </a:solidFill>
              <a:ea typeface="ＤＦ平成明朝体W7" panose="02010609000101010101" pitchFamily="1" charset="-128"/>
            </a:endParaRPr>
          </a:p>
        </p:txBody>
      </p:sp>
      <p:sp>
        <p:nvSpPr>
          <p:cNvPr id="14" name="下矢印 13"/>
          <p:cNvSpPr/>
          <p:nvPr/>
        </p:nvSpPr>
        <p:spPr>
          <a:xfrm rot="5400000">
            <a:off x="4882683" y="5178099"/>
            <a:ext cx="484632" cy="1488617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4571001" y="5122058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3600" dirty="0" smtClean="0">
                <a:solidFill>
                  <a:srgbClr val="FF0000"/>
                </a:solidFill>
                <a:ea typeface="ＤＦ平成明朝体W7" panose="02010609000101010101" pitchFamily="1" charset="-128"/>
              </a:rPr>
              <a:t>推測</a:t>
            </a:r>
            <a:endParaRPr lang="ja-JP" altLang="en-US" sz="3600" dirty="0">
              <a:solidFill>
                <a:srgbClr val="FF0000"/>
              </a:solidFill>
              <a:ea typeface="ＤＦ平成明朝体W7" panose="0201060900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235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0.3217 -0.025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76" y="-129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35 0.02292 L 0.36684 -0.008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0" y="-157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3" grpId="0" build="p"/>
      <p:bldP spid="7" grpId="0"/>
      <p:bldP spid="10" grpId="0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標本を取り出すときの注意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5229200"/>
            <a:ext cx="8784976" cy="10081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標本を取り出すときに気をつけなければならないことは、</a:t>
            </a:r>
            <a:r>
              <a:rPr kumimoji="1" lang="ja-JP" altLang="en-US" dirty="0" smtClean="0">
                <a:solidFill>
                  <a:srgbClr val="FF0000"/>
                </a:solidFill>
              </a:rPr>
              <a:t>標本をかたよりなく取り出す</a:t>
            </a:r>
            <a:r>
              <a:rPr kumimoji="1" lang="ja-JP" altLang="en-US" dirty="0" smtClean="0"/>
              <a:t>ことが大切</a:t>
            </a:r>
            <a:endParaRPr kumimoji="1" lang="ja-JP" altLang="en-US" dirty="0"/>
          </a:p>
        </p:txBody>
      </p:sp>
      <p:sp>
        <p:nvSpPr>
          <p:cNvPr id="6" name="右矢印 5"/>
          <p:cNvSpPr/>
          <p:nvPr/>
        </p:nvSpPr>
        <p:spPr>
          <a:xfrm>
            <a:off x="4741917" y="1720232"/>
            <a:ext cx="600714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4741917" y="3870760"/>
            <a:ext cx="600714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7" name="グループ化 36"/>
          <p:cNvGrpSpPr/>
          <p:nvPr/>
        </p:nvGrpSpPr>
        <p:grpSpPr>
          <a:xfrm>
            <a:off x="5436096" y="1420060"/>
            <a:ext cx="1656184" cy="1065552"/>
            <a:chOff x="5436096" y="1420060"/>
            <a:chExt cx="1656184" cy="1065552"/>
          </a:xfrm>
        </p:grpSpPr>
        <p:sp>
          <p:nvSpPr>
            <p:cNvPr id="8" name="円/楕円 7"/>
            <p:cNvSpPr/>
            <p:nvPr/>
          </p:nvSpPr>
          <p:spPr>
            <a:xfrm>
              <a:off x="5436096" y="1420060"/>
              <a:ext cx="1656184" cy="1065552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5544108" y="1590506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5724128" y="1968027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6039272" y="1472544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6486537" y="1594290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6151304" y="1907270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6511344" y="1999399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215516" y="3140968"/>
            <a:ext cx="4428492" cy="1944216"/>
            <a:chOff x="215516" y="3140968"/>
            <a:chExt cx="4428492" cy="1944216"/>
          </a:xfrm>
        </p:grpSpPr>
        <p:sp>
          <p:nvSpPr>
            <p:cNvPr id="5" name="円/楕円 4"/>
            <p:cNvSpPr/>
            <p:nvPr/>
          </p:nvSpPr>
          <p:spPr>
            <a:xfrm>
              <a:off x="215516" y="3140968"/>
              <a:ext cx="4428492" cy="194421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1162472" y="3329853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3559464" y="3419531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2174790" y="4645852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3793887" y="4342555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514400" y="3577065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2082606" y="4093587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2084501" y="3622365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3265536" y="3996146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2566002" y="3333233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1257098" y="4268989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1671976" y="4528514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852813" y="4285812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2852192" y="3870760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3295156" y="4543372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1882552" y="3225904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1524413" y="3816126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1045119" y="3802385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3973907" y="3923587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2558002" y="4342445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3085516" y="3456086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" name="グループ化 70"/>
          <p:cNvGrpSpPr/>
          <p:nvPr/>
        </p:nvGrpSpPr>
        <p:grpSpPr>
          <a:xfrm>
            <a:off x="5436096" y="3580300"/>
            <a:ext cx="1656184" cy="1065552"/>
            <a:chOff x="5436096" y="3580300"/>
            <a:chExt cx="1656184" cy="1065552"/>
          </a:xfrm>
        </p:grpSpPr>
        <p:sp>
          <p:nvSpPr>
            <p:cNvPr id="9" name="円/楕円 8"/>
            <p:cNvSpPr/>
            <p:nvPr/>
          </p:nvSpPr>
          <p:spPr>
            <a:xfrm>
              <a:off x="5436096" y="3580300"/>
              <a:ext cx="1656184" cy="1065552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円/楕円 58"/>
            <p:cNvSpPr/>
            <p:nvPr/>
          </p:nvSpPr>
          <p:spPr>
            <a:xfrm>
              <a:off x="5556778" y="3807817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6147836" y="4230800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6507876" y="3727270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6057572" y="3743567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5748305" y="4162425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6529644" y="4113076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5" name="テキスト ボックス 64"/>
          <p:cNvSpPr txBox="1"/>
          <p:nvPr/>
        </p:nvSpPr>
        <p:spPr>
          <a:xfrm>
            <a:off x="7232011" y="1472544"/>
            <a:ext cx="18117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かたよりが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ある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7191571" y="3574332"/>
            <a:ext cx="18678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どの玉も同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じ確率で取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り出される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67" name="コンテンツ プレースホルダー 2"/>
          <p:cNvSpPr txBox="1">
            <a:spLocks/>
          </p:cNvSpPr>
          <p:nvPr/>
        </p:nvSpPr>
        <p:spPr>
          <a:xfrm>
            <a:off x="1900352" y="6148449"/>
            <a:ext cx="3585018" cy="60977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無作為に抽出する</a:t>
            </a:r>
            <a:endParaRPr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230295" y="980728"/>
            <a:ext cx="4428492" cy="1944216"/>
            <a:chOff x="230295" y="980728"/>
            <a:chExt cx="4428492" cy="1944216"/>
          </a:xfrm>
        </p:grpSpPr>
        <p:sp>
          <p:nvSpPr>
            <p:cNvPr id="4" name="円/楕円 3"/>
            <p:cNvSpPr/>
            <p:nvPr/>
          </p:nvSpPr>
          <p:spPr>
            <a:xfrm>
              <a:off x="230295" y="980728"/>
              <a:ext cx="4428492" cy="194421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1259632" y="1293000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986219" y="1735102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694725" y="2125572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1166239" y="2260292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611560" y="1540212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1872700" y="1189591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1542009" y="2083357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1994770" y="2252062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2159732" y="1639359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1619672" y="1676806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2492152" y="2037717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2672172" y="1472544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2942234" y="1900252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3129372" y="2428979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3150588" y="1531766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3559464" y="2311641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3445556" y="1891806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4071067" y="1886734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3445556" y="1240040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3891047" y="1485488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2935116" y="1112980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2333519" y="1171726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2429762" y="2482475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735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65" grpId="0"/>
      <p:bldP spid="66" grpId="0"/>
      <p:bldP spid="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標本の選び方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ある中学校の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年生</a:t>
            </a:r>
            <a:r>
              <a:rPr kumimoji="1" lang="en-US" altLang="ja-JP" dirty="0" smtClean="0"/>
              <a:t>360</a:t>
            </a:r>
            <a:r>
              <a:rPr kumimoji="1" lang="ja-JP" altLang="en-US" dirty="0" smtClean="0"/>
              <a:t>人の通学時間について、標本調査で調べることになった。次の標本の選び方のうち、適切なものはどれだろうか。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①　男子全員を選ぶ。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　②　各クラスの出席番号が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の倍数の生徒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kumimoji="1" lang="ja-JP" altLang="en-US" dirty="0" smtClean="0"/>
              <a:t>を選ぶ。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　③　ある一つのクラス全員を選ぶ。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94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標本を無作為に抽出する方法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124744"/>
            <a:ext cx="4392488" cy="923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800" dirty="0" smtClean="0"/>
              <a:t>乱数サイ</a:t>
            </a:r>
            <a:endParaRPr kumimoji="1" lang="en-US" altLang="ja-JP" sz="4800" dirty="0" smtClean="0"/>
          </a:p>
          <a:p>
            <a:pPr marL="0" indent="0">
              <a:buNone/>
            </a:pPr>
            <a:endParaRPr lang="en-US" altLang="ja-JP" sz="4800" dirty="0"/>
          </a:p>
        </p:txBody>
      </p:sp>
      <p:sp>
        <p:nvSpPr>
          <p:cNvPr id="4" name="AutoShape 2" descr="data:image/jpeg;base64,/9j/4AAQSkZJRgABAQAAAQABAAD/2wCEAAkGBhEQEBAUEhIUEA4QDw4PEBAQEA8PEBAQFxAVFBMQEhQXGyYeFxkjGRQVHy8gIycpLCwsFR4xNTAqNSYrLCkBCQoKDgwOGg8PGCwiHR8sKS8sLCwsKS0sNSk1KiksLSwpLCopLCwsLCwsKSwsLCosLC4pLCkpLCksKSk1LCopLP/AABEIAJgA4AMBIgACEQEDEQH/xAAbAAACAgMBAAAAAAAAAAAAAAABAgADBQYHBP/EADkQAAIBAgQDBgMGBQUBAAAAAAECAAMRBBIhMQUGURMiQWFxgTKRoQcjQlKxwUNyc/DxFDNigqIW/8QAGgEBAQADAQEAAAAAAAAAAAAAAAECAwQFBv/EACkRAAICAQQBAwIHAAAAAAAAAAABAgMRBBIhMUETIlEFYRQjM3GBkdH/2gAMAwEAAhEDEQA/AOiNuYQ0BkBnUcY4Yxg0QRhAGF+sa5iiNAIDDBaGAMPWMDEEZRALAY4lYEcQB4VMloQJiAmQCG0MAIEMAjgSMqBaESXhkKSAwiBoAsBhgaUAixi0WUEvATITFMEMUYFgJ1kEyIWCMIojCAMIyxRGBgZDJIDJAGAjqIgjCAOJZaIBLV2kYIDGWARpAGSQGGAQRs0UQ3kMg3/SS2kghkAYDDIsAQiC0sIiGALaBhGEV5kBQYLQw7+sEMLJATIJkC0GMJWpjBoIODGErUxrwQcGMDKwY4gFl4VMSFYJktB095YGlQaMDIy5LLxhKw0FWsqi7Gw/WR8dmRcDDeYs8ZF/hJHtee6jiFcXU36jp6zVC6E3iLMnFouJhBi5pM02mBYphFpWGjyGQ+bSITIW0+f03MxP/wBRhNR2y3uRsxFxuAbazHoqTfRllgYzxpxmgRcVV98w/aFeJ0W2q0z6VEP7zIYZ6bwEwBwQCNQdiCCPmICZTEEIgBhEEMGTrCDFbeETIrGjrKxGgg94w9J4+JcQWhReo2oRSQOreAnJHxOMam2JNRihrGkx7Q6OQWCkdLfpOimh255wabbdmDtVoyn+9ZxvhvOFSnowFQZsxJJvta1+m2k9NXm0uAEZkYXuQ9Rb6bHW1vTWbZaKyJrWoizrgeG80PlLj+IFSmuILGjiL9jUY3swv3b+djN5APnpOecNjwzbGSksotDxw8pETGVctNz4hCQehtvNT45MyniXHFpaAdpUJyqi9fM9Jjb1XBNQ3bwA0CjwAlPCHV+94Hx8ZslDhyMu88G++d72R4PQjFV/uaWHqtiOzSoSlOzVWI8TtTHmZla9KqBem2SoPE3IPtMiP9MKhAIzXs1r6nz+kyjYKiqFiCbD83jOaFE4yznBvsszjgxPDOYiwtWQ03DEEjUHpM0G0uNRNL49iTTQsBmI2Ubnyme5bxBqYdSTrmbTptpPV0mpdr2s5bqsLeujLqY15Xmmv84c0rg6eh++qfANyBsWPTy6md7aXLOeEJTkoxWWyrnDirdm1OlYUwQuIqBxdTv2dgb+pnO14i5qZaCs7akBRdiB6Q4Lh9bG5mzrSpA2epVqZULMbqh8Sxme+z7hjUOIkOADSo1C1u9a2gP1nDOUptY6+T6KmmvTwlvacks4NfXjuMquKQZwzHKEByknpczzcRwVemzCoKlMjwqAqD6HadR5r5Po4vO6haOIH4lN732zjrOf4jG47AMadQlkA+GsBWpMOoD3EkoOPMm8G+i6Fv6KSflf4zYfsw403foOxIPfpgm9m/EB69J0G841ye7CqzrpUQiog2BsbFflOxU6wZVZfhZQw9D4GdGmeYHjfU61G9teRgYQ0W8k6TzDDMYFgO8IlKWGQGAmV4isERmOyqzWG5sL2ghqH2h8TtR7PwuBf/lfUewmmcN4t2dLE0imdMRTAAuR2dRWBSr7WPzno5mxZqMlzoxLMerHcxeDrTSpTZl7RFZS67BlB1UnwvPc0taVPJ5WpsxM82H4Y2hYEA6AWOum1/GX8wUVAwmRMhNDvEDV27aoAT7Tf8bh8Piaq4cPUN0apQKBUw1BSpZQUA72gsWvNUOLSliMEz2ULQqZWIzKlQtVCVCviASDbymyN+/xyucfwzSotS7yY/h2OdfuazGir5LVHRiadqmYPYd46hvmZ1flzjSYmiGVszKxRzlylmBtnt0YAGcw5rqCpRwriscS1M1sNUrHN32GWotr6kWdhfyln2ccXeljUpi5p1syOvTS4b2tOW6nfBzXGDrrntlg7AZ5eKH7ir/TYS4H9v0lPED9zU/laeTPpnfHtGrcOxS0KS9ochJG/U+k2rhvEdtdDbX6gzV8VgQ+Q371Ni2uu62b6SngFaoHKtcLSpqhBG75iSwPpafIqe2e5HsuCnHd5NgfF5zmzffdqMtAqFYIG2IHjbW89XGeJBRlJAA1OvjvPVSxShC2naAWB0B28TuZo/M1J6jAZWqIUYELYEOToT5Tq1FyccLySqKskovgvxOLTE0n7NwT3gCL6MJsXJqZcNlbVlqMCeuxmscH4eaSnM2ZntfuhRothoJtnLa2pP8A1W/SZfTX+bj7GvWNKLjF8ZMpbpOT/aewGOU5ifuKdx4KQTp7jWdZUTnf2ocG79OuB3WXsqnQNuh/ae5fHdBo59Bd6V6kzGcMx2FbC4ftalmw1WvVegFbNiHOU07MO6NFsb+Bmb+znENWxGOxDfEygnwAdnzWHlYCahx3gYo5Wp3COLC5VrMFVmW4/m+k9XK/OC4GlWUqWqVGQgXFhlBGvzE4VNxkoz4SPoJVK2qUqstvx8c8nXkTu1MqinmAbMx3IJ2J2E1HmnjWDyNTrMKrbDLqwPUHaaPxHnLF41ggcjOQq00NhcnQTy8xcAfCFMzirnQsWXVQwNmS/iQQR7TZK/dF7Fk006BVzXqzw30l3/ZOFYrJUYoTbw6+c6nyXxYV6Ljbs6rWXeyMcy6/Me05lwLBr2Tu/wCWob9LLoT7kCb/APZxRZcNUZhlWrUBp6asqrYt6En6S6ZSil9zn+rThOTx2uDb7yXigwKZ3nhGGJ1hEVtzIshWWCVYukWp1FFrsjqPcWlgMsO3taUhx7j2EJoZipBpVMrj8p6HziNwKpSFkrJVrLRWs+HVXzimyBroTo5AN9PPpNp524TlZqi/7dcEMANBVAuDbzmrcJ5gooaJxCVGq4Yr2NWiyq7U1P8AsVQw1XcA7i5E9LS2y2ceDl1EFnnpntwnO1c0hR7YrTy5ctlBy/lD2vl8rzxcy1QRhrEaUbG2v8RyLzA12zu7IuVWd2VR+EFiQvteNqdyTYW1OwnbvhHnGGcfovOcnpp1ar02QXNJWNZxpYEDLnvve2kz/INBv9bRKDbMXPRLf4njweMpJh6lNbtVqr37r3L5hcX8QqjTwJbynQ+QuAChQ7Vh99WCnbVKX4V97Xnn6i9y9p2U1rs2n/PzlHE6JejWC/EabBfXwl6iWLOFnQcwwPM5+GsuVhuwv9R4T11eYjTbYZCLhidz0FvKbdxflXD4kksgSof4lOytfqevvNTx3J2KwxJpEV6Q1so71v5Dv6ieNdofMUejVfHyZWjxsMlwDtsRYzE1+Os1QItM3za5gbZfzDrPPR4wmzqUYbi3j6HWNQwuJxt1oqVo+NRrqvqW/YThjpZSljBvU4R5aJxDmYU7hbPU/wDIPmf2m58jiqcGHq3z1KjvqLaHawnn4HyJh8PZn+/rDxYDIvkq/uZswNgPlPY02mVPPk4bbdywhhPFxjhoxNF6R/GrAHo3gZ7xrEnac5xLH4uoEFJ1Gak5Ba1n7oyWJ6W8pj6eAFYgKwNRjYLlYH57TovOHI9StVNagAxfWpTzBDn2ut9Jqbcv43DOHFGqjobq6C9j1BWcVleXyezTrFCPteGYTh+KbB4hKmVaxouTZvgJ2FyNrb+09nFebXxOHWgaaIorNVGS6rYj4SDe+utz1lFWgbnOCCdwwI+hgwnDczqEUs5bugbX8NJpxKK2x6O78VTPE7F7kbBy1wqrimXD5iuGUipW0FtNLX66CdWpUVRVCAKigKFHgPDSY7lzgi4SiqaGo3eqtpq/T0EyxnfXHCPn77XZNsGQW6Sl2Nxbra8sqGKp1mw0GJO59ZICdYYMgiOpiCG8pDx8Y4eK9B0O5Fx/MNjOP4nhAzNe4NyCLHRuk7aDMfieX8NUbM9JSx3Oov5m0KU4vMHgq2viSOUYWmaegsVvchlB1tYG+4tBXQuACRoWNwBe58STvOsU+XMKNqCe4JP1nppcJoDajTH/AEBj1LPkmK/g5vydy129YE3NNSGc/hNtlHqZ1dflsABtboIlOmF0UBR0AA99PGWLGW+X2YvHSHVY94oaGCDw5IitGzQU82K4RQqkGrSRyDcErr89J60pgABVAUDQCwA8rQBo6tJguQwxLyZ5QWBoP1leeEGAWASHT18ogaE1JAVYjDI/xoreTKG/WUYbhdCk2anSRH/MihT9NvaelmixgZYx0kDRWaLeUIaS8UtADAMZDAd5JDIYSXi3hEoHEYRIQYJgsAEcGVXhEEZbCplYMJaCYLSYQ0pDR1gYHVowaII0FHDRs0qhvAHLQZopMEAcGG8QRrwBs0himAGANeS8F4L/AN+UAMF4t4C0ALGC8F5IBjSdYbxTvCJiZjAxgYkYSkGhEW8gMAcRgYgMN5SD3kEWMDADa0cNKyYQYIWgwiIGhvAHBhzRBJAHzSXiQkwBw0kQQ5oAc0l4IAYA15LxSZLwCXkJgkMAl4AdZDB4iAeEob7QhT0MkkxM2HIekYIekkkEJlPQyZT0MMkAIU9Icp6SSQBsp6QZT0kkgBFM9IwQ9JJILgYKekNj0kkgbQgHpJr0kkgbQ2PSTKekkkpMcBAPSCx6SSQyEsekNj0kkkTLjggU9IMp8/lJJGSIOU9ICp6SSQUUg9IBe+0kkF2n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868363"/>
            <a:ext cx="26670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" t="15995" b="22311"/>
          <a:stretch/>
        </p:blipFill>
        <p:spPr bwMode="auto">
          <a:xfrm>
            <a:off x="827584" y="2382804"/>
            <a:ext cx="7272808" cy="329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78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標本を無作為に抽出する方法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43792"/>
            <a:ext cx="4392488" cy="923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800" dirty="0" smtClean="0"/>
              <a:t>エクセルの関数</a:t>
            </a:r>
            <a:endParaRPr kumimoji="1" lang="en-US" altLang="ja-JP" sz="4800" dirty="0" smtClean="0"/>
          </a:p>
          <a:p>
            <a:pPr marL="0" indent="0">
              <a:buNone/>
            </a:pPr>
            <a:endParaRPr lang="en-US" altLang="ja-JP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8" r="68035" b="47581"/>
          <a:stretch/>
        </p:blipFill>
        <p:spPr bwMode="auto">
          <a:xfrm>
            <a:off x="143028" y="1844824"/>
            <a:ext cx="8737353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コネクタ 5"/>
          <p:cNvCxnSpPr/>
          <p:nvPr/>
        </p:nvCxnSpPr>
        <p:spPr>
          <a:xfrm>
            <a:off x="5292080" y="2513294"/>
            <a:ext cx="30243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41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標本を無作為に抽出する方法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43792"/>
            <a:ext cx="2232248" cy="923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800" dirty="0" smtClean="0"/>
              <a:t>乱数表</a:t>
            </a:r>
            <a:endParaRPr kumimoji="1" lang="en-US" altLang="ja-JP" sz="4800" dirty="0" smtClean="0"/>
          </a:p>
          <a:p>
            <a:pPr marL="0" indent="0">
              <a:buNone/>
            </a:pPr>
            <a:endParaRPr lang="en-US" altLang="ja-JP" sz="4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4" t="52823" r="46346" b="18951"/>
          <a:stretch/>
        </p:blipFill>
        <p:spPr bwMode="auto">
          <a:xfrm>
            <a:off x="0" y="1713268"/>
            <a:ext cx="9126129" cy="514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円/楕円 3"/>
          <p:cNvSpPr/>
          <p:nvPr/>
        </p:nvSpPr>
        <p:spPr>
          <a:xfrm>
            <a:off x="2574810" y="3672241"/>
            <a:ext cx="341006" cy="3955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2745313" y="4067835"/>
            <a:ext cx="614716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92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ワークシートで、実際に乱数表を使って無作為抽出をしてみよう。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2764904"/>
          </a:xfrm>
        </p:spPr>
        <p:txBody>
          <a:bodyPr/>
          <a:lstStyle/>
          <a:p>
            <a:r>
              <a:rPr kumimoji="1" lang="ja-JP" altLang="en-US" dirty="0" smtClean="0"/>
              <a:t>教科書</a:t>
            </a:r>
            <a:r>
              <a:rPr kumimoji="1" lang="en-US" altLang="ja-JP" dirty="0" smtClean="0"/>
              <a:t>183</a:t>
            </a:r>
            <a:r>
              <a:rPr kumimoji="1" lang="ja-JP" altLang="en-US" dirty="0" smtClean="0"/>
              <a:t>ページの問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を、教科書付属のワークシートを使ってやってみよう。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760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67" y="-177255"/>
            <a:ext cx="7914451" cy="720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6869360" y="4653136"/>
            <a:ext cx="115212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7201744" y="3719142"/>
            <a:ext cx="108012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092280" y="3091663"/>
            <a:ext cx="11895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025807" y="908720"/>
            <a:ext cx="128249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869360" y="1700808"/>
            <a:ext cx="115212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1187624" y="17524"/>
            <a:ext cx="3826768" cy="45914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ea typeface="ＤＦ平成明朝体W7" panose="02010609000101010101" pitchFamily="1" charset="-128"/>
              </a:rPr>
              <a:t>国勢調査　人口ピラミッド</a:t>
            </a:r>
            <a:endParaRPr lang="ja-JP" altLang="en-US" dirty="0">
              <a:ea typeface="ＤＦ平成明朝体W7" panose="0201060900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255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42900" y="80962"/>
            <a:ext cx="4698876" cy="70609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いろいろな調査</a:t>
            </a:r>
            <a:endParaRPr kumimoji="1" lang="ja-JP" altLang="en-US" dirty="0"/>
          </a:p>
        </p:txBody>
      </p:sp>
      <p:pic>
        <p:nvPicPr>
          <p:cNvPr id="5122" name="Picture 2" descr="農産物検査（１１月９日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676"/>
            <a:ext cx="3362624" cy="369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QSEBQUExMVFRQWFxkYFxQYFxgYGBkVFhcWGBgcGhsYHiYeGBklHBQYIC8gJCcqLC8sFR4xODIqNiYrLSkBCQoKDgwOGg8PGiwkHCQqLCwsLC8tLCwsLCwsLCwsLCwpLCwsLCwsLCwsLCwsLCwsLCksKSksLCksLCwsKSwsKf/AABEIAOEA4QMBIgACEQEDEQH/xAAcAAEAAgMBAQEAAAAAAAAAAAAABQYDBAcBAgj/xABUEAACAQMCAwQGBQYIDAILAAABAgMABBESIQUTMQYiQVEHFDJhcYEjUnKRoTNCQ2KCkiQ0U2OTorHBCBUWJXN0g6Oy0dLhs7QXJjVEVKTCxNPw8f/EABkBAQADAQEAAAAAAAAAAAAAAAABAgMEBf/EACURAQEBAAIDAAIBBAMAAAAAAAABAgMREiExE0FRBDJC8SJhgf/aAAwDAQACEQMRAD8A7jSlKBSlKBSlKBSla99fxwoXkcIo8T4k9AB1LHwA3PhQbFKgTxy4feK2VV8DPIY2P7CI5A9zFT7qxTdq2tyvrkaxxuwUTxu0kasckCTUitGDg97BXbcrU9VHcWOleA17UJKUpQKUpQKUpQKUqpekztyOF2RlADTOdEKHoXIyWI66VG59+BtnNBO8Y4/b2ia7iaOJfAuwGcfVHVj7hmoT/wBKnC9Or16HA8MnV+7jUfur8qcX41NdStLcStLI3VmOdvIeAHuGAK1YomYhVBYnoACSfgB1oP1PF6a+Es+n1rH6xilC/eU2+dXGxv45o1kikSSNvZdGDKfgRtX4tvOGyw45sUkeemtGXPw1AZq5eir0kf4rnfmiR7eRe9GmCQ4I0uAxAzjIO4yCPIUH6opUT2a7UW9/CJraQOvQjoyt9VlO6n/+jIqWoFKUoFKUoFKUoFKUoFKV8ySBQSSAAMknYADqSfAUH1VO9fV2e8kyyhjFaoBk41aNSDxklcHB+oE3A1k807fek+a+kNtZsUt2YIGzpaZmOkFmONERJG22Ru3XA6HYsiKCuHiso1giC4xJcaFRtPhnBSIHzlkFWx7qNyyN63e5lyRLBHhipRYnlKsMZUyGRAxGcEhQM5HhWrxOK45tqjyRSI86kgRMjgRK82c8xlI+jAOw9ob+BlrVBBAOYyjSC8jk4XUSXkYk9BqZjv51rcOVppTcMpVdJSBGGG0EgvIwO6s5VcKdwqDOCzAasWbgcvq8vqpJ5TAtbE/mhca4c/q5DJ+oSP0eTYq5r6Tu1XqSWrR6TOJxIiNn2FjkRycEEA8wL+144NWjsR20i4lb8xBokU6ZYiclG6jfA1KRuGx5jYggY66l6bZ767WKlKVCSlKUClKUCuKemfgcl7xjh1tkiKRG38sOWmI9+hV+4V2uqZ2x4lCLu1BUtJAZpWZVyUj9VnJXP1mwp0j6oJxlc11epame6qF56DLB5S6tPGpx9GrLpGPIspbf41buz/ZS1sl020Kp5v1dvi57x+HT3Vn4fdzs2JoVQFdSlHLgHIBR8quH7wORkHDeW/t7PNrCQons6mkk1aACSAqhcF3OCTuABg75ArhutX1a6pJPcjNxHhsVxGY5o1kjPVWGR/2PvG9cE9K3o6Th7RzW5bkSkroY5KOBnAPipGcZ37p613jhl40iHWoSRGKOoJK6gAcqSASpVlYZGe9g7g1SPTmmeFjzFxHj5rKKtxas10ruSztz/wBBfG5IeLxRKe5OGR18DpRnU/EMv3MfOv1BX5m9AXBudxYSEHTbxvJnw1MOWoP77H9mv0zXc5ilKUClKUClKUClKUCqD6auLGHhZRTgzyLEfsYZ3+9Y9Pwar9XM/T0F9Qgye96yNI8/ops/3VF+Jz9jhhqb4B2yuLPQEYPFG5kWBwTGHKsuRggqe+TscZ3xmoSlYS2fHXczU6rtlv25s3CTXtzFrGGS1iZp0iYDOW5akSS53ydl2C7gs2px701QqpFpG0r/AF5AUjHv0+2/w7vxrlXCOEy3UyQwrqdum+AAOrMfBR4n3gbkgH5k4VKHlRY2kaJ2jbQCw1q5TAONyWGw6nPStfzX9MPw5n04rxaW5laady8jdWO2wzhVA2VRvgD3+81cvQpxNo+KLGPZnjdWHhlBzFPy0sP2zUXwTsG73sME2zqBNdLnKwQ7EIxGxkYZ+Gtf1sWv0N8G9Y4jcX2MQo0vL8AXnYtgfZjbcfzi1TPvS2rPHp2ylKVswKUpQKUpQK57v/jd429pWnn+Mbw2cUbfD8ovxjbyroVVntKOXd20x2RhJbs3k0pjeLJ8AWiKD9aVR41nyTvNXx9aV7C63kEplCw8uSJoyxGuWR4zHgdC3cb3/eazXdpK1zbyJJpiQSiWPfv61Tl4HTKspO/mfOvOI2DNLBKhXMTNkNnBjkUK+CPZcAAg/aU4DZGXh/F4Z9XJljl041aGDYznGcdM4P3VwuluVDdqbwxQo6xcxhKgGwbRrJUsAxGXwxRRndpFHiamajJUluZmih5arFpLzuusxzNkgRqe7zVQhst7PNTY5IqcZtvURq9R99ieExR3PEZY0VeZcKpI6EpBEWx/tJJM+8mrbWrwzhqW8SxRg6VzuTliSSzMxO7MzEsT4kk1tV6EnU6ctvdKUpUoKUpQKUpQKUpQK4L6dOLM/EEhOyQxAgebyklj9yIPkfOu9VzD0pejtru5huY1LKQsM6qCXUZYRyhRu4QvllG+FGM71FncWzer24fSt/ivAZrYEzKVxK8JGPZlRY2xn84Msqsp8QCawHhk3NWLlPzHAKx6TrbV7OF6jI33xtg9N6ws6dU1K6Z6E7RNF1LtzNaR+8R6dfyBYn+jHlXQ7qBtGmHTHlt2AHdUkl2VcYLnoM+LZOcYMJ2E7ILY24DBTO+8rjf4ID4qv4nUfGrNmubV7pFH4Xw6GeZ7W3iKqZJUmuNbmSSFeX60Wc95i8oWEMSdlkYY0V0rhfC4raJYYUWONBhUXoPE+8knck7kmq32OtI47q6WFRylSGPIB0pIjTl4gfziNetvENM2TnYW+u3jn/Fy7vspSlaKlKUoFKVqcU4mlvE0j5wMAKoyzMxwqqPznYkADzNBh4zxkQBQFMkrkiOJSAWIGSSTsqKN2c7DI6kgGvPw/wBcVvWpecpLKYI2ZIFKthl7pDSkMuCznGRsq9Kw3bSojSsR67cFYo/zliL5KonmkahpGP55jY9NIWYs7RYo0jTOlFCjO5wB1J8SepPiSa2zj+WOtfwhLqS4s1BBF1HqVFV20XGWICqHxomO/wCdoOASWOCa+eGdrWuIllis7h0bOltdrjYkHrPkbg+FSHHoCUjdVZzFIHKLuzIVeN9I8WCSswHiVA8arXBeOJbxCJWt9Q0gyPcYUlESPUIdPMViIwTGQveLb+NcvPwT/COji5b/AJVLX91PoLystrEMbRnm3DE9EUlQiux2AUOSTsQd6i+zPZwrNK8byW7D2zHIWXns5co+vUs5jTQrMwOWkfBBG0hb2skzhwX1bj1qSPliNSNxawvuGI25rj5uO6Jo8q1tycaYokZjjc6VBZjvuzHc5O5J33NacPD4+6z5eXy+PqHtHJA2LxV5ZIAuowRGMnAEyEkw7n28snmV2FWSq3Yq7Qrz1XWynWmMqNWTo39oAHQT44J8adnrwwyeqSZ04LWzk51RLjMRJ/PjyAM+0mk7kPjTWevcVzrv1VkpSlZtClKUClKUClKUCqxxHjM9x3bExqgOGunyQcHcQKAQ/jmQ90eAffT9cUnN1O9uD/B4sC4I/SSMAwhz9QKQz+etF6FxUgqgAADAGwA6ADp8qvnPamtdfFVueAysBzoDOVIYOl/PrDqcqypIEjVgdxgjFR1vxSGyuHa4TlmY73M0YSbIAAWRlzHIuFADxHAOAyrkMb5WvxCCJ4nWdUaLGXEgUppG5LatsDrk9Kb4pqdIzyXNQthxqUoHntLhNZLIEiMo5Z3TVyi5D6cE5VcE48Mn6skvJ0CaDDkkNcuojOjPWOElm5pH1sKCcjVjTUhwG6MMotmYvE0eu2dtzhc64i+e/pUoyk7lWO7aCaslc/4Myt/y2xrcO4ekESxRLpRRgDJPU5JJO7MSSSTuSSTua2aUrVQpSlApSsVzcrGjO7BURSzMegVRkk+4AZoPLu7SJGkkYIijLMTgADzqtwhriUXEqlQueRC2xRSCDI4PSZweh9hTp2JfNVk7cR3zLOJ1jt45Sscb208sZlBGh5ZEKoH/ADkTJC6g27Y02Sw42WKCQJiT8lNG+uGUnoFbqrnGQpyDg4ZiCBriT7We7+oflL79W3i+XOuD/asUf3XFS1RPZs6kll6864mYHzVHMKfLRCtS1axlSvdZ8z99eUqUFRfHhqEMXhLOit9iMNOw+BEGk/aqUqK4r/GbL/Sy/f6tN/zP3VFTErUZ2gbREJh1t3WfbroTIlHzhaUfOpOvmSMMpVhlWBDDzUjBH3GlncJ6TYNe1Cdj7gtaIjnMkJaBz4loSUDH7ShX/bFTdcrpKUpQKUpQKju0HFTb27yKup9ljT68sjBI1+BdlBPgMnwqRqucebmXtrF1EYkuW+KgQxZ/amZh/ovdUz2i3pk4Tw4QQrHq1EZLueryMS0jn3s7M3zrbpSuhg9qLgHrDcxt4Vb6JfB2U7yN5jI7g6ba9yV05eNueSVUlWkZIgw6jmuqMR7wrMR7wK3I4wqhVACgAADoABgAe4DaoGlxqzd4w0WOdEwliycAyLkaSfBXVnjJ8BIT4VMcK4ktxCkqZ0uM4OxB6FWHgykFSPAgitaoC14VHHeyIdUfrOqaOSN2jPNUKJkOk6Xz3ZQGB9qX6tU3P20xf0udKhzaXcf5OZJh9WZNDf0kWAP6M0/x66fl7WZPN4xz0+XL+kx7zGKyaJilaVhxuCfIilRyOqhhqX7S+0p9xArdoNHjd5JFbSyRRGaREYpEvV2A2G58/n5ZNcGuPTHcnh93ZX8Ti5eNkSTRoY6+6wkQ4wdJOGA+Xie88W4zHboC5JZjhI1Gp5G+qi+J/ADckAE1U+I9nVv+/fxq+xEcAJ0wq2MnUuC8pwMv0HRR1Zqb3MfVs5uviE9GnY6O3toZi6SyFcho2zEpOvJGCQ8uJGUydQO6MDOZPj3DRAks0aExMC1zAu2QO9zogPYnQqH29rT9YKa592aeTg3G/UTIWtbgjQG/nM8tsdA+oaCR138hi/8AaljcW94qkiCCGUzMMjmTcslIARvpGVZ8eap4uBhPL8ksv+mt8fHqt7s1OI7ayhYHU9srasbFlSIuCfrEyFvgreVTlR3E7MiFSgzJAQ6AfnFFKsg+2hdP2h5Vu29wsiK6HUjAMrDxUjIP3V6keeyUpSpQVF8XbE1n752H32tz/wAqlKhO0Vzomsjpd/p3OEXU21rcDYePtVFTE3So/wDx0PCK4J8uRIv4uFX8a1b7isqrqcRWkf8AKzurP+zGh0k+WZD9k9KdnTe4ROI+ISxZH8IiWdVyM64tMMhx1wVMH7reRqzVSezHCBLcR3SrJy1VmWeXaW4eRQobGAVhVC2lcKCXyFAGWu1c+vrfPwpSlVWKUpQRXEu1FvA2h5MyfyMatLLv0+jjDP8AhUJ2fvfWZ7q5KOgLpAiyLpcJAuTkZOMyTSfcM4O1QPZ7jM1tGyI8LsjSGeKRdMgcM3MJePcZILanRiQQcmrJ2URvU4mcYeUGdx5PcM0zD5GTHyq2PdU38S1KUrdkj+ObRBz0jkjkP2Y5FZz8l1H5VI4r4liDKVYZVgQR5gjBH3GtPg0xMehjl4mMTk9SVA0sftIyP+3Ufsb1Qna38lGEYrMZ4uQy41B9Y1kZBGBDzS2QRp1ZqS4hxFIE1yHAzgADLMx6Kijd3Pgo3qAn4PLP/CHIjuV3t1zqWAD8xtPtmQbSEeBAX2ATjzckxP8Atrx4uqlY7y8j6PDcL/OBoX+bxh0PyjWvmbtfMjIjWZ1yErHpmjKFgpYlicMqALksEPhtkgHWEV2/tPBCPJFeZvk8mhf92ay2vCAsgkeWWVwrKC5UABypbCxqqjOhd8Z261wTm1Ptdd45UB29MjWrS3Dxal2iSKFT9IxyMyThiBgHdRH49TgVpxccTdI4b4aHSMyPeuukvK0KCQtMSG1KcrpbSMHoRV2ubZJEZJFV0YYZGAKkeRB2NV9eFxNdrAkcfq8KtLLGE29akIEZkJyHbQZG0ncd1j1TCclv0uOvjS4FczJNpPKvJ2RtU6XRkEUayKFiZzGAuzbAAs5jZm8CLlXzkKPAKB8AAPwAqGsuLevSNFazIiKcPMGUyHzEEZyen6Vhp37ofqK9Xk16i3rE9qN204PLxDj1pHbagbcJzpwupYTrMoyT3dQUghT1LAeddI7U8OS34RLDEMKECjJyTqddTMerMSxYk7kknxrdTsZaqAI0aJh+fFJJG7HzdkYGVj1JfVnxzWjxvszdyQPEl2JFbG08Slu6wbAkh0YG3ijV25z4zpzavd7bl8zhHMYBkwxRTsC2+AfLJ2z76ieHXSoylT/B7k64iduXK/eaM+Qc5YeT618VFbcl9PGTzrSQD68JE6fcoWX/AHdRFpxG3ad7Yujx3BZ0jJ0usp70sZQ4dCT9KuwOeZjGkV1dy/HN1Ys1Kx20RVArOzkDGtsaj8cADOPHG9ZKuqVH8bsEkiJbUDHqkR0dkdWCMMqykEZBII6EE5rfZgASSAAMknYADqSfAVBz3TXiskPct3Uq1wRu6sMEQKeoIJ+lbu/VD9RnvecTvS+c3V6jFwrgxe3haS5u2Zoo2b6dlGpkUnHL0nGSfGpGy4HBE4dY11/yjZeT+kkJf8a24owqhQMBQAB5ADAH3CsPEeILBE8r+ygzgdSfBR5sxIUDxLAV5F3rX2vSmcz9M/YVv83wj6muP5RSPGPwSp+qr6No3WxKS+2k84by1GV3YD3BnYfKrVXoOQpSlApSlBzz0j2EchuS8aOy2J0EgalYtKAVbqu58Kt4jC7DoNgPcNhUF2psOfPNFq08yz0asZ0kvIAceOCc491fVn2mymZoZUYFlZkjeaLWjsjaXjUkDKHGpVOCKvi+6ptN0qK/yqtf5YD3FXB+4rmvR2mtz7Lu32IZ3/4ENa9xl0lKiOJWMqyPNbvGpaPTIsiMykx5MbjSynUAWU5OCCv1Rn7PHs+xbXT+X0XKH3zsm1VztLx+5VxDKEgikhdpGjzNKillQDUQqrqy+6o+NPXxEWzpaRucHQrNG9wWkkuYkeGZ8bao1aWBQAFjIILgKBqUnOoxk1Yap9jxTnwctJoby3GnCORqTRjRpmgw0bDAwxQsMZzW3aunSa4v4R9uOSP4c5IzKB73K15++PyvcrsxuZnSw3NykaF5HVEHVmIVR8Sdqg5e1fMytrGZSp0tI+Y4lOAfEa5Dhge6uDkd4VYeE9n7MkTRhZ2HszvIbhhj6ruzafguKj+M9l5hNJNbMjiQh3hkJXvhFQmOQA6cqi91lIyM5GaTgk+l5b+lAa4u7i5lV71o+WSXXDQwLDESXZlRg5QqV315YyjvKI2zZOwtgio7aHjm1Fnj+kSNeYFKlI2YjDIinUw1k6tWDkVGcft/GZZbOUKV5kiAxMhIbQ8iaozGWVTjUp22xk5kBfzTKxRY4BMQ0k8cxmZsKqfRHSAndUAMenULk5EbxfkM6n2l1OLuaUFtdvEwjWMEaGlT8ozge2AxCgNtlGOOhrNdWUcg+kRHx01KGx8M9PlWs3AYMKBEqlQFVkyjgDYAOhDY+dUb0kdo7mxEcUM7ESqxLMFMiAHGFcAHffcgtsN60znr1Gdvd7WrjPa2Phw/jssbY2g1G4yPAcuUkqvwZPjVx9G3bkcUtDMU0OkhjcDoSArBgMnAIYbZOCCMnqfyXJIWJLEkncknJJ95PWv0R/g8cGlhsZpJEKLNIrR5GCyquCw/VJOAfHTWsVdYrVvuFxTDTLEkg8nUNj4ZG1bVKkQT9lQv5CeaHyXVzY/3ZtWB7lK1gmt7uPP0cVwo/k2MUnySQsh/pFqyUq01YrcyuePOGIPEdUIyMW7qVtlPUapccu4YEeLafJPGrHHIGUMpDKejA5B+BGxqfIqJuOylsxLCPlOerwloWJ8yYyNX7Wa5uTiu7322xuZnXSNv+JpFpByzvnREg1SOR10r5DxYkKPEisFrwt5HWW5wWU5jgU5jiPQMT+llwfb2C5OkDdm1r7hQ4frlF3EWkOT60NUsmOiLJFhyBnuoEfHgK1Yu2nOjSONTFeytylhfflSFch3IH5MKQwzgse7jOca8PFjHu/WfLvWvU+LL2L3tncfn3N0w+HrMoH4KD86nq1eF8PWCCOFM6Y0VBnqQoAyfMnGSfM1tVYKUpQKUpQVDtLfiC6llYZWO014HU6ZHwB7z0+dY+Gdn54YlC3Th8apFdElj5rkvKVGFcKXZjgPjetftpg3sSHpJ6qp+Hrgc/eIyPnVnq+J9Z7qMDXo8bV/6aPPyy+Pxr0G8PU2qf00v9vLqSoa16UQt3BKq5muyoJwEgiVGY/VXVzZGY+SEGoLgfZwS3s05UxqmmIA6JZHdSXk5ssodmO6KdLAAhkBOkkz3EeFTs8ZhlVCSwlmYapAhGywqQUUZJPhuqk68EGUs7RYo1jQYVRgDr8SSdySSSSdySSetR0dta64HBJjXChI6MF0sPsuuGX5EVFX/AGblVc2soJH6OfLKR5CRRzFPvbX8KsdKXMv0lsc+s5JGdi9pNFMhxI0La3UncZMOJWVhuDpKkZ3yCBNcO7Tzfo5o7hR1WQAOPcXjAKH7SE1l7ScMia5tZJIw+ovAc+TI8qHI8mhIH+mbzr5ThcQuY4pl5sUwZYmcs0sMqKX0pKTzBGyK5A1d0x7HDADl1ZnXi6MzvPkk4e28Y2nili83A5sf70eSo97qtef5N2N0DLblFJ/TWrhcn9bR3JD7nDV8XXY113guD7kmHMHwDgrIPixaoG84LJG+uW2ZX/8AiLYs5+bR6ZsfFSKt7Qk5+yt3H+TkhnXykBhf95AyMf2FqgdtfRlf8SuYSsAhVEKu8ksZQd4nK8tmdup6qOgq68O7Sz/op47hV6pIBrHuLx4Kn7SMamrftun6eKSH9cDmx/vR5ZR73VaidCu9jvQfZWeHmHrUw31SActT+rHuPmxb5V0atey4hHMmuKRJF+sjBh94rYqwUrxnABJOAOpPgKgrrtnAMiLVO380AV+cjERj4as+6gnqw3V4kSF5HVEHVnYKo+JOwqm8S7Vz6ctJFap5gh3/AH5AEB9wRvjUDdXWCsvInl3/AIzMshRB11FmVnRPeiafeKr5RPS43PbhD/F4nmP1yDFF++4yw96K1QXE+0MzbS3KwhukUAw7DyDMGkf4xqhrNacBaZQ8lzqRhkC37iEH+dJZ2HvUpXthwyGHiGIkVT6sC2N3Oqc7sxyzHudWJ6Va51J3VJqW9K5Fekcp7e2/jDFFuJmwzEJI5JzqmcYjb2tO+BUp2D4as13JIJI5OTIXlZAq6rlouUqhcswSOPVuScs+x7rAY7TgiXFvw2By4RgSSjsjY9Wl/OXffV8/fVN7CWh4V2oeyVyYn1RjPirR86LPgWGAMjzPTNVkWfoClKVYKUpQKUpQUXtt3bkSjfkxwzEAZOiK6DSYHj9Hr+6rKrAgEEEHoR0I8CPdVV9IL4lcZIU28SuR4RPdospz4DQzZPgCT4Vgs5bi2GmEpJCOlvJlSg+rFKudKjwRlYDoCoAAtnczfams9rlSoCHtin6WC4iPjmIyr+9BrGPjiso7Z2n8sR7jFMD9xStfKM+qmqVDf5YWp9l3f7EM7f8ADHisEnatjtFbSn9aVkiX+1pP6lLqT9njVgrHNcKhUMwUscKCQCx9w6n5VTeI8Vu5JIYxKsPNk0aYFDSBdDMz8yUEYTAJwi9cZBIrY4RcTQyzotvFPyyitMjmOdy8ayd7nM2vAYdZR12FZ3mzL0v+PVnaW7RHvWg8TdL/AFYZ2P4Ka+b0aruxXx57yfsx204J++VB+1Wusz3F1E5hliSBHP0gUappcINOlmDBYxJkg/pR763eGjXxI+UNtv8AauZf+m1/rVy7s3yzp0Ylzx+1ppSlbs2hxLgMFx+ViR2HR8YdfsuMMvyIqv8AEOyDxKzwXLaVBblzjmrgDOzjTIOnVi/wq31D9sJdPD7s9DyJQPtFGC/iRQc5ivNSwTTWkiPMqsk0BLt3ozJjVDpnBCgnGnGx3NbKdpVTujiU0ZH5kjprx8LiIyffUhwmLFrwv9VYx/8AJTCpLOm+1k7C1OfcBMCT92ay1fGdrZnd6Q1qpuxqTnX2+0jkckEbbEhYcg7ZRSRWweFXBueTJKsarEJHEIyw1uyxqJJBjflyE4jBGlcHerT2KiI4fbE+08ayN9ub6Vv6zmtJx/D7r/R23/3H/OnJ6z2nE70x2fA4Ym1LGNf8oxLyfvuSw+AOKj+3l+8PDbqWJikix5Vx1BLKMjyOCd6n6qPpYm08HuveqL+9NGK48+9Tt0X1FW9Ctlc+oT3MUjyBZ8eqkgrIqorSaCd0mPMGDnSSuG66lu/B+GvFdO8oxNLDFJL44ZpZ9KA+IRFVB9jPia0P8Hwf5o/28n9iVZeIP/DpvdbwH75Lv/lXo2+unH177RnZ1e/wwfzDn/cxDP8AX/Gufdt5RF2vtX+s9tq/axH/AGYro3ZhPpLD3Wb/APDZj++uV+lyTT2kt2zjHqxz8H/7VES/RNKUqQpSlApSlBRu3HEkt5ZpZVDxpYuWQ9H+lChTnbDFgvzrjnZ/0l3McEkkojeJCqxo2rWWYkhFbclVUElnyQAozlhV/wDT/aSLbc4E8tkWFsMB3jKsg1KynUvc2KsCCPEE1x3s9wUTXXD4GzpnkUsP1WmKN/Vi/sqOh23s9xG4u7dJ1sJwj7r34ckeYDuhKnwON6kxFc5x6nc/fb/28/FX2NAAAAAAMADYADoBX1UeMHH+M9sfVruK0ltpUmmKaNbRBMSMUUlkd8DUCDtkY6VtdpV4hCrCOO25ghebTrkkOmMoCB3EBY6jgdO4fMVW/TpJo41YP5JEf3bhzXRuL3hHEpcQzTBbaJW5SBtOuSZmByRvpCnAydxtUanU9LZ932ovoW7RvdtdGfDzjQRJjvctiRoHgqBlBwAN23ztVw7J3nOe9lHstc9w+aLb26q3wIGoe5hXIvQ6jNeXkCOUMtrKiNg5DBkCnHXIyTjrtXYezEmXuxyjCVmReVsQgW0tVAUjZk7ux8RjYHYc3LJ3f/G2L6icrF2OTUbub+UuXUH9W3VLfH78Uh/ar6nnCIzt7KKWPwUEn8BWfsbbGOwtg3tmNXfP8pL9JJ/Xdqn+nnu1HLfXSapSldbBG8d4/FaR65SdzpRFGXdsE6VGRk4BJJIAAJJAGa51x/tdd3KFQsKRkqeSQzMwR0fSZcgKToxshA1Hr1rF2hvzcXs8jdI2aCMfVSM4c/FpAxJ8QieVai9R8a7+H+nzc96/bn3y2XqLHwVs2nDT7o//ACk1bPGIS7TovtNZSqvxY4H4mtTgB/gXDf2P/Lzive0fHvVJRJp1EwMFywVA3MQguzHZB44yd9hXmazbOp9dWbJe6vHBbhZLaF09l4kZfssgI/A1CXO3EpvfbW5PxEl2P7D+Fafoua4FqUlLtAgjWB3XQzAL3sDAJiGF0kjO5GSADXt1xKM8VkUSxk+qxDGtc6xNPsBnJOD0+FOadZsTx33EtVF9NM4XhEg+vJEo+OrV/Yhq9VTPSZwlLqO2t5ZXhjeZiZFjaUhkikKjSu++WOfDTXHx/wB0dG/7akvQZHjglufNpj/vnH91SHE3xd3h8oIfwF0399bPo54T6tw2GHDgIZdOtSjlDNIyFlO6kqVODuM1ocXk+l4gfKJR90Ejf/V+Nd9cjL2dQi4tfdZuD8SbP/pNcw9NnZ+4l4sJoIXkSK3ieRlGyANO2WPgMRnf3V1TgSfwuP8AVtenxdP+ipXinZi3uH1yoWJUI2JJFV0BJCyKjBZVyzd1wR3j5mkEoK9pSpClKUClKUHKf8Iy5xwyFPr3K/cscv8AzFc/9H9sP8fcNj3wkCN82tXn+7MlW3/CUlPKsUH5zynHvURgf8dQvYG1/wDWt18IBLH8oYuQP7KD9B0pSg/O/wDhDXf+dbcD8y3Q/Myyn+4V2rsqdRu3PtNdyg/CLREny0RqfnXNfSv2Sju7+V3uDHNHbxC3t1TW87s02FQZBxqwCQCFzk4FdNu+yyNI8iTXEDOcvypCqswAXUUYMurCgZA3wM0HAew620faC4S7EIh13KHnaQgZXJU5fYHu4B6711Hs9f20cl2YBK0LXHcaOK4nQhIIUJEiK4I1q4xq201zDhYNr2tC6mb+GMpZvaYTaly2AASeZ1xXbOAcet4FninnhilW6uSUkkRDiSZ5YyAxBIMciEH31XWZqdVbOur21Z+N2cyPE88OHUo6PII20sCCCrFXXYnyrRu5reNDyuIyxHGEWO5551fmhIpDIXOeiL16VP3XalJZFjtI0vdmMhjljKxgYAyxympidlyDhWPhX1DBdH8nb2trnq5JmcfsIqLn36/kaynD18q95O/saPC7u6tzYi4maRrkBJIXWPmRycppGZGiVcopXSwYNjWp1bd64VHcM4IsLNIWeWZhhppCCxUHIVQAFRB9VQB4nJyaka3ZOWdqeAyW9zK4jkeCVzKrojSaGfeRXCAsveywbGMPjORvHWVpNMRybad/eY2iT5vMFH3ZPurslK6M/wBTvOfGMrxZt7c54GmLLh4PUMg+YimB+NTtpZxvfIXRGKQsyFlBKtzEGVz0O/UVEcPXFtae6X/84qb4cf4eu3/u77/7WL/9+Vcv7aqz217QNcTPbqcW8TaZMfpZR7Sn+bXOCPzmDA7Lg1puHxEaTFHjy0Lj7sVu8dtWtJ5ROCivNK8cpH0brLI0g7/shxr0lTg93IyCDWjFxGNzhG5h8FjBkP3RgmvW4fDOJ8cm/K6TnZrjbwyxwOzPDIdEZYlmikx3V1Hdo2xgZyVbSOjYXa7Y8aRgkMMhM6yo5eM7whCdRLDIV2XUgU7nmHbANRidj7q7TR6uURsZec8sd0hhhBmQnIGxC/GrVwr0YQoBz3MwH6JQIoPhy03Ye5mYe6vP5eLhnL5y+v4jpxyb8PGt7sBxmW5tmaY69EjIk2AOaqhcnu90kMWQlQASh6biobj3EI1k4kjOiuU7qFgGYC0U90Hr7XhV8hhVFCqAqqAAoAAAGwAA2Aqm9ogUj4iklrNIs+TEyRc5Wb1WKMArHl1bWh3KgdDms77q0bnZ+5R76VVYMY4I1YA50sZJThiOjYUbHerTUD2dsWWWSQQC3hMcUcUPdDARtMxYqndTPNGFBJ7u+CcCeoFKUoFKUoFKUoKV267FNfTRHlwyKsbIGkd1aF2dGMiKqnmHSuACRuB4E1zr0QTibtJfy/WW5cft3MePwNd0vJ9Ebv8AVVm/dBP91cU9BXZy4tuITtcRlC9srITgh1eRG1KQcEbUHcaUpQeYr2lKD839uomj7V8xVOFuLRyQDgd2A7nw/wC9fo1oVPVQfiBUFxTsiJpZG50iRzcszRIEw7ReydTKWXICg46hBgjxsFB4qgbAYFe0pQKUpQKUpQUG1P0Ft/rBH9ecVMcO/j6/6vJ/4sNQluPoLf3XbfhPOKmuH/8AtBP9Wl/8WCq/tKz0xSlWQUpSgUpSgUpSgUpSgUpSgUpSg8IzUZwfs1BaljCrAlVXvO7hUQsVRA7ERoNRwq4H3CpSlApSlApSlApSlApSlApSlApSlBzVb4pHGrQzBfXJArhNaN/Cp+nLLFTnbDAb+dT/AAkS+voZI+WDby6FLBnwJYMlwvdXqMAM3vx0rPxHsbkhreeSBhKJihzLC0msyEmNzlcsSTy2TOd81IcL4Fy3MskrzzldJkfACqSCVjRcLGpKg7DJ0jJbAqOhKUpSpClKUClKUClKUClKUClKUClKUClKUClKUClKUClKUClKUClKUClKUCgpSgUpSgUpSgUpSgUpSgUpSgUpSg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17907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30" y="671979"/>
            <a:ext cx="324036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ランドマークタワー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4533900"/>
            <a:ext cx="20955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82" y="3888145"/>
            <a:ext cx="3672408" cy="278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194328" y="3258587"/>
            <a:ext cx="162095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健康診断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64786" y="6021288"/>
            <a:ext cx="305724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空港の手荷物検査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15716" y="3212976"/>
            <a:ext cx="252505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コメの品質検査</a:t>
            </a:r>
            <a:endParaRPr kumimoji="1" lang="ja-JP" altLang="en-US" sz="2800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12339"/>
            <a:ext cx="3710314" cy="277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5292080" y="6039982"/>
            <a:ext cx="395492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全国</a:t>
            </a:r>
            <a:r>
              <a:rPr kumimoji="1" lang="ja-JP" altLang="en-US" sz="2800" dirty="0" smtClean="0"/>
              <a:t>学力・学習状況調査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8798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1" t="21775" r="17593" b="28830"/>
          <a:stretch/>
        </p:blipFill>
        <p:spPr bwMode="auto">
          <a:xfrm>
            <a:off x="35615" y="0"/>
            <a:ext cx="13240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50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1" t="27016" r="17026" b="20968"/>
          <a:stretch/>
        </p:blipFill>
        <p:spPr bwMode="auto">
          <a:xfrm>
            <a:off x="72109" y="-13393"/>
            <a:ext cx="12273735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4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4" t="28629" r="17139" b="24194"/>
          <a:stretch/>
        </p:blipFill>
        <p:spPr bwMode="auto">
          <a:xfrm>
            <a:off x="-11935" y="188640"/>
            <a:ext cx="13652231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89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 t="30040" r="28135" b="16532"/>
          <a:stretch/>
        </p:blipFill>
        <p:spPr bwMode="auto">
          <a:xfrm>
            <a:off x="0" y="0"/>
            <a:ext cx="99117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92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2" t="19153" r="18273" b="25605"/>
          <a:stretch/>
        </p:blipFill>
        <p:spPr bwMode="auto">
          <a:xfrm>
            <a:off x="0" y="476672"/>
            <a:ext cx="9279286" cy="547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0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8" t="21169" r="15326" b="14718"/>
          <a:stretch/>
        </p:blipFill>
        <p:spPr bwMode="auto">
          <a:xfrm>
            <a:off x="1" y="332657"/>
            <a:ext cx="9144000" cy="599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245</Words>
  <Application>Microsoft Office PowerPoint</Application>
  <PresentationFormat>画面に合わせる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Office ​​テーマ</vt:lpstr>
      <vt:lpstr>標本調査</vt:lpstr>
      <vt:lpstr>PowerPoint プレゼンテーション</vt:lpstr>
      <vt:lpstr>いろいろな調査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標本調査</vt:lpstr>
      <vt:lpstr>標本を取り出すときの注意</vt:lpstr>
      <vt:lpstr>標本の選び方</vt:lpstr>
      <vt:lpstr>標本を無作為に抽出する方法</vt:lpstr>
      <vt:lpstr>標本を無作為に抽出する方法</vt:lpstr>
      <vt:lpstr>標本を無作為に抽出する方法</vt:lpstr>
      <vt:lpstr>ワークシートで、実際に乱数表を使って無作為抽出をしてみよう。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三平方の定理の空間図形への利用2</dc:title>
  <dc:creator>teacher</dc:creator>
  <cp:lastModifiedBy>kajukun</cp:lastModifiedBy>
  <cp:revision>64</cp:revision>
  <dcterms:created xsi:type="dcterms:W3CDTF">2014-01-27T03:53:06Z</dcterms:created>
  <dcterms:modified xsi:type="dcterms:W3CDTF">2014-02-10T12:02:10Z</dcterms:modified>
</cp:coreProperties>
</file>