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9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35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2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58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6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62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53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17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75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3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4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9CC8B-8118-4EE2-AFA2-B80F96CC6B8B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71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0896" y="188641"/>
            <a:ext cx="7772400" cy="1152128"/>
          </a:xfrm>
        </p:spPr>
        <p:txBody>
          <a:bodyPr>
            <a:noAutofit/>
          </a:bodyPr>
          <a:lstStyle/>
          <a:p>
            <a:r>
              <a:rPr kumimoji="1" lang="ja-JP" altLang="en-US" sz="8000" dirty="0" smtClean="0">
                <a:ea typeface="ＤＦ平成明朝体W7" pitchFamily="1" charset="-128"/>
              </a:rPr>
              <a:t>因数分解</a:t>
            </a:r>
            <a:endParaRPr kumimoji="1" lang="ja-JP" altLang="en-US" sz="8000" dirty="0">
              <a:ea typeface="ＤＦ平成明朝体W7" pitchFamily="1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07704" y="1772816"/>
            <a:ext cx="5752728" cy="1584176"/>
          </a:xfrm>
        </p:spPr>
        <p:txBody>
          <a:bodyPr>
            <a:noAutofit/>
          </a:bodyPr>
          <a:lstStyle/>
          <a:p>
            <a:r>
              <a:rPr kumimoji="1" lang="en-US" altLang="ja-JP" sz="11500" dirty="0" smtClean="0">
                <a:solidFill>
                  <a:schemeClr val="tx1"/>
                </a:solidFill>
              </a:rPr>
              <a:t>a</a:t>
            </a:r>
            <a:r>
              <a:rPr kumimoji="1" lang="en-US" altLang="ja-JP" sz="11500" baseline="30000" dirty="0" smtClean="0">
                <a:solidFill>
                  <a:schemeClr val="tx1"/>
                </a:solidFill>
              </a:rPr>
              <a:t>4</a:t>
            </a:r>
            <a:r>
              <a:rPr kumimoji="1" lang="ja-JP" altLang="en-US" sz="11500" dirty="0" smtClean="0">
                <a:solidFill>
                  <a:schemeClr val="tx1"/>
                </a:solidFill>
              </a:rPr>
              <a:t>－</a:t>
            </a:r>
            <a:r>
              <a:rPr kumimoji="1" lang="en-US" altLang="ja-JP" sz="11500" dirty="0" smtClean="0">
                <a:solidFill>
                  <a:schemeClr val="tx1"/>
                </a:solidFill>
              </a:rPr>
              <a:t>16</a:t>
            </a:r>
            <a:endParaRPr kumimoji="1" lang="ja-JP" altLang="en-US" sz="11500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t0.gstatic.com/images?q=tbn:ANd9GcQicqPRura7_EEr1w_5v_vksoVP9Hm8yDEsnEHaUNhcwZNMuz9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132856"/>
            <a:ext cx="1756082" cy="1756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t0.gstatic.com/images?q=tbn:ANd9GcQicqPRura7_EEr1w_5v_vksoVP9Hm8yDEsnEHaUNhcwZNMuz9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1"/>
            <a:ext cx="1656184" cy="165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t0.gstatic.com/images?q=tbn:ANd9GcQicqPRura7_EEr1w_5v_vksoVP9Hm8yDEsnEHaUNhcwZNMuz9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21" y="3645024"/>
            <a:ext cx="1584176" cy="158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987824" y="3705707"/>
            <a:ext cx="5904656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本時の目標</a:t>
            </a:r>
            <a:endParaRPr kumimoji="1" lang="en-US" altLang="ja-JP" sz="4800" dirty="0" smtClean="0"/>
          </a:p>
          <a:p>
            <a:r>
              <a:rPr kumimoji="1" lang="ja-JP" altLang="en-US" sz="4800" dirty="0" smtClean="0"/>
              <a:t>式の因数の意味を理解し、式を因数分解をすることができる。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446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1"/>
          <p:cNvSpPr txBox="1">
            <a:spLocks noGrp="1"/>
          </p:cNvSpPr>
          <p:nvPr>
            <p:ph type="title"/>
          </p:nvPr>
        </p:nvSpPr>
        <p:spPr>
          <a:xfrm>
            <a:off x="506074" y="116632"/>
            <a:ext cx="8229600" cy="130043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ａ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2</a:t>
            </a:r>
            <a:r>
              <a:rPr lang="ja-JP" altLang="en-US" dirty="0" smtClean="0"/>
              <a:t>ａｂ＋</a:t>
            </a:r>
            <a:r>
              <a:rPr lang="ja-JP" altLang="en-US" dirty="0" err="1" smtClean="0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/>
              <a:t>ａ＋</a:t>
            </a:r>
            <a:r>
              <a:rPr lang="ja-JP" altLang="en-US" dirty="0" err="1"/>
              <a:t>ｂ</a:t>
            </a:r>
            <a:r>
              <a:rPr lang="en-US" altLang="ja-JP" dirty="0"/>
              <a:t>)</a:t>
            </a:r>
            <a:r>
              <a:rPr lang="en-US" altLang="ja-JP" baseline="30000" dirty="0"/>
              <a:t> 2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ａ</a:t>
            </a:r>
            <a:r>
              <a:rPr lang="en-US" altLang="ja-JP" baseline="30000" dirty="0"/>
              <a:t>2</a:t>
            </a:r>
            <a:r>
              <a:rPr lang="ja-JP" altLang="en-US" dirty="0"/>
              <a:t>－</a:t>
            </a:r>
            <a:r>
              <a:rPr lang="en-US" altLang="ja-JP" dirty="0"/>
              <a:t>2</a:t>
            </a:r>
            <a:r>
              <a:rPr lang="ja-JP" altLang="en-US" dirty="0"/>
              <a:t>ａｂ＋</a:t>
            </a:r>
            <a:r>
              <a:rPr lang="ja-JP" altLang="en-US" dirty="0" err="1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 smtClean="0"/>
              <a:t>ａ</a:t>
            </a:r>
            <a:r>
              <a:rPr lang="en-US" altLang="ja-JP" dirty="0" smtClean="0"/>
              <a:t>―</a:t>
            </a:r>
            <a:r>
              <a:rPr lang="ja-JP" altLang="en-US" dirty="0" err="1" smtClean="0"/>
              <a:t>ｂ</a:t>
            </a:r>
            <a:r>
              <a:rPr lang="en-US" altLang="ja-JP" dirty="0" smtClean="0"/>
              <a:t>)</a:t>
            </a:r>
            <a:r>
              <a:rPr lang="en-US" altLang="ja-JP" baseline="30000" dirty="0" smtClean="0"/>
              <a:t> 2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8191" y="1458952"/>
            <a:ext cx="43076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dirty="0" smtClean="0"/>
              <a:t>9x</a:t>
            </a:r>
            <a:r>
              <a:rPr lang="en-US" altLang="ja-JP" sz="4400" baseline="30000" dirty="0" smtClean="0"/>
              <a:t>2</a:t>
            </a:r>
            <a:r>
              <a:rPr lang="ja-JP" altLang="en-US" sz="4400" dirty="0" smtClean="0"/>
              <a:t>－</a:t>
            </a:r>
            <a:r>
              <a:rPr lang="en-US" altLang="ja-JP" sz="4400" dirty="0" smtClean="0"/>
              <a:t>30x</a:t>
            </a:r>
            <a:r>
              <a:rPr lang="ja-JP" altLang="en-US" sz="4400" dirty="0" smtClean="0"/>
              <a:t>＋</a:t>
            </a:r>
            <a:r>
              <a:rPr lang="en-US" altLang="ja-JP" sz="4400" dirty="0" smtClean="0"/>
              <a:t>25</a:t>
            </a:r>
            <a:r>
              <a:rPr lang="ja-JP" altLang="en-US" sz="4400" dirty="0" smtClean="0"/>
              <a:t>＝</a:t>
            </a:r>
            <a:endParaRPr lang="ja-JP" altLang="en-US" sz="4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4063763" y="1464098"/>
            <a:ext cx="50802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 smtClean="0"/>
              <a:t>(</a:t>
            </a:r>
            <a:r>
              <a:rPr lang="en-US" altLang="ja-JP" sz="4400" dirty="0" smtClean="0">
                <a:solidFill>
                  <a:srgbClr val="FF0000"/>
                </a:solidFill>
              </a:rPr>
              <a:t>3x</a:t>
            </a:r>
            <a:r>
              <a:rPr lang="en-US" altLang="ja-JP" sz="4400" dirty="0" smtClean="0"/>
              <a:t>)</a:t>
            </a:r>
            <a:r>
              <a:rPr lang="en-US" altLang="ja-JP" sz="4400" baseline="30000" dirty="0" smtClean="0"/>
              <a:t>2</a:t>
            </a:r>
            <a:r>
              <a:rPr lang="ja-JP" altLang="en-US" sz="4400" dirty="0"/>
              <a:t>－</a:t>
            </a:r>
            <a:r>
              <a:rPr lang="en-US" altLang="ja-JP" sz="4400" dirty="0" smtClean="0"/>
              <a:t>2×</a:t>
            </a:r>
            <a:r>
              <a:rPr lang="en-US" altLang="ja-JP" sz="4400" dirty="0" smtClean="0">
                <a:solidFill>
                  <a:srgbClr val="FF0000"/>
                </a:solidFill>
              </a:rPr>
              <a:t>3x</a:t>
            </a:r>
            <a:r>
              <a:rPr lang="en-US" altLang="ja-JP" sz="4400" dirty="0" smtClean="0"/>
              <a:t>×</a:t>
            </a:r>
            <a:r>
              <a:rPr lang="en-US" altLang="ja-JP" sz="4400" dirty="0" smtClean="0">
                <a:solidFill>
                  <a:srgbClr val="0070C0"/>
                </a:solidFill>
              </a:rPr>
              <a:t>5</a:t>
            </a:r>
            <a:r>
              <a:rPr lang="ja-JP" altLang="en-US" sz="4400" dirty="0" smtClean="0"/>
              <a:t>＋</a:t>
            </a:r>
            <a:r>
              <a:rPr lang="en-US" altLang="ja-JP" sz="4400" dirty="0" smtClean="0">
                <a:solidFill>
                  <a:srgbClr val="0070C0"/>
                </a:solidFill>
              </a:rPr>
              <a:t>5</a:t>
            </a:r>
            <a:r>
              <a:rPr lang="en-US" altLang="ja-JP" sz="4400" baseline="30000" dirty="0" smtClean="0"/>
              <a:t>2</a:t>
            </a:r>
            <a:endParaRPr lang="ja-JP" altLang="en-US" sz="4400" dirty="0"/>
          </a:p>
        </p:txBody>
      </p:sp>
      <p:sp>
        <p:nvSpPr>
          <p:cNvPr id="2" name="正方形/長方形 1"/>
          <p:cNvSpPr/>
          <p:nvPr/>
        </p:nvSpPr>
        <p:spPr>
          <a:xfrm>
            <a:off x="4314459" y="2136128"/>
            <a:ext cx="48253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</a:rPr>
              <a:t>ａ</a:t>
            </a:r>
            <a:r>
              <a:rPr lang="en-US" altLang="ja-JP" sz="4800" baseline="30000" dirty="0" smtClean="0">
                <a:solidFill>
                  <a:srgbClr val="FF0000"/>
                </a:solidFill>
              </a:rPr>
              <a:t>2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2×</a:t>
            </a:r>
            <a:r>
              <a:rPr lang="ja-JP" altLang="en-US" sz="4800" dirty="0" smtClean="0">
                <a:solidFill>
                  <a:srgbClr val="FF0000"/>
                </a:solidFill>
              </a:rPr>
              <a:t>ａ</a:t>
            </a:r>
            <a:r>
              <a:rPr lang="en-US" altLang="ja-JP" sz="4800" dirty="0" smtClean="0"/>
              <a:t>×</a:t>
            </a:r>
            <a:r>
              <a:rPr lang="ja-JP" altLang="en-US" sz="4800" dirty="0" smtClean="0">
                <a:solidFill>
                  <a:srgbClr val="0070C0"/>
                </a:solidFill>
              </a:rPr>
              <a:t>ｂ</a:t>
            </a:r>
            <a:r>
              <a:rPr lang="ja-JP" altLang="en-US" sz="4800" dirty="0"/>
              <a:t>＋</a:t>
            </a:r>
            <a:r>
              <a:rPr lang="ja-JP" altLang="en-US" sz="4800" dirty="0" err="1">
                <a:solidFill>
                  <a:srgbClr val="0070C0"/>
                </a:solidFill>
              </a:rPr>
              <a:t>ｂ</a:t>
            </a:r>
            <a:r>
              <a:rPr lang="en-US" altLang="ja-JP" sz="4800" baseline="30000" dirty="0"/>
              <a:t>2</a:t>
            </a:r>
            <a:endParaRPr lang="ja-JP" altLang="en-US" sz="4800" dirty="0"/>
          </a:p>
        </p:txBody>
      </p:sp>
      <p:sp>
        <p:nvSpPr>
          <p:cNvPr id="3" name="正方形/長方形 2"/>
          <p:cNvSpPr/>
          <p:nvPr/>
        </p:nvSpPr>
        <p:spPr>
          <a:xfrm>
            <a:off x="3401493" y="2967125"/>
            <a:ext cx="29594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/>
              <a:t>＝ </a:t>
            </a:r>
            <a:r>
              <a:rPr lang="en-US" altLang="ja-JP" sz="4400" dirty="0" smtClean="0"/>
              <a:t>(</a:t>
            </a:r>
            <a:r>
              <a:rPr lang="en-US" altLang="ja-JP" sz="4400" dirty="0" smtClean="0">
                <a:solidFill>
                  <a:srgbClr val="FF0000"/>
                </a:solidFill>
              </a:rPr>
              <a:t>3x</a:t>
            </a:r>
            <a:r>
              <a:rPr lang="ja-JP" altLang="en-US" sz="4400" dirty="0" smtClean="0"/>
              <a:t>－</a:t>
            </a:r>
            <a:r>
              <a:rPr lang="en-US" altLang="ja-JP" sz="4400" dirty="0" smtClean="0">
                <a:solidFill>
                  <a:srgbClr val="0070C0"/>
                </a:solidFill>
              </a:rPr>
              <a:t>5</a:t>
            </a:r>
            <a:r>
              <a:rPr lang="en-US" altLang="ja-JP" sz="4400" dirty="0" smtClean="0"/>
              <a:t>)</a:t>
            </a:r>
            <a:r>
              <a:rPr lang="en-US" altLang="ja-JP" sz="4400" baseline="30000" dirty="0" smtClean="0"/>
              <a:t> </a:t>
            </a:r>
            <a:r>
              <a:rPr lang="en-US" altLang="ja-JP" sz="4400" baseline="30000" dirty="0"/>
              <a:t>2 </a:t>
            </a:r>
            <a:endParaRPr lang="ja-JP" altLang="en-US" sz="44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88191" y="3736566"/>
            <a:ext cx="8729242" cy="280831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問題　次の式を因数分解しなさい。</a:t>
            </a:r>
            <a:endParaRPr lang="en-US" altLang="ja-JP" sz="2800" dirty="0" smtClean="0"/>
          </a:p>
          <a:p>
            <a:pPr marL="514350" indent="-514350" algn="l">
              <a:buAutoNum type="arabicParenBoth"/>
            </a:pPr>
            <a:r>
              <a:rPr lang="en-US" altLang="ja-JP" sz="3200" dirty="0" smtClean="0"/>
              <a:t>4X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12x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　　　　　　　　</a:t>
            </a:r>
            <a:r>
              <a:rPr lang="en-US" altLang="ja-JP" sz="3200" dirty="0" smtClean="0"/>
              <a:t>(</a:t>
            </a:r>
            <a:r>
              <a:rPr lang="en-US" altLang="ja-JP" sz="3200" dirty="0"/>
              <a:t>2) </a:t>
            </a:r>
            <a:r>
              <a:rPr lang="en-US" altLang="ja-JP" sz="3200" dirty="0" smtClean="0"/>
              <a:t>16y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40y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25</a:t>
            </a:r>
          </a:p>
          <a:p>
            <a:pPr algn="l"/>
            <a:endParaRPr lang="en-US" altLang="ja-JP" sz="2800" dirty="0" smtClean="0"/>
          </a:p>
          <a:p>
            <a:pPr algn="l"/>
            <a:endParaRPr lang="en-US" altLang="ja-JP" sz="2800" dirty="0" smtClean="0"/>
          </a:p>
          <a:p>
            <a:pPr algn="l"/>
            <a:r>
              <a:rPr lang="en-US" altLang="ja-JP" sz="3200" dirty="0" smtClean="0"/>
              <a:t>(</a:t>
            </a:r>
            <a:r>
              <a:rPr lang="en-US" altLang="ja-JP" sz="3200" dirty="0"/>
              <a:t>3) </a:t>
            </a:r>
            <a:r>
              <a:rPr lang="en-US" altLang="ja-JP" sz="3200" dirty="0" smtClean="0"/>
              <a:t>9a</a:t>
            </a:r>
            <a:r>
              <a:rPr lang="en-US" altLang="ja-JP" sz="3200" baseline="30000" dirty="0" smtClean="0"/>
              <a:t>2</a:t>
            </a:r>
            <a:r>
              <a:rPr lang="ja-JP" altLang="en-US" sz="3200" dirty="0"/>
              <a:t>－</a:t>
            </a:r>
            <a:r>
              <a:rPr lang="en-US" altLang="ja-JP" sz="3200" dirty="0" smtClean="0"/>
              <a:t>6ab</a:t>
            </a:r>
            <a:r>
              <a:rPr lang="ja-JP" altLang="en-US" sz="3200" dirty="0" smtClean="0"/>
              <a:t>＋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b</a:t>
            </a:r>
            <a:r>
              <a:rPr lang="en-US" altLang="ja-JP" sz="3200" baseline="30000" dirty="0" smtClean="0"/>
              <a:t>2  </a:t>
            </a:r>
            <a:r>
              <a:rPr lang="ja-JP" altLang="en-US" sz="3200" dirty="0" smtClean="0"/>
              <a:t>　　　　　　　</a:t>
            </a:r>
            <a:r>
              <a:rPr lang="en-US" altLang="ja-JP" sz="3200" dirty="0" smtClean="0"/>
              <a:t>(4)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4</a:t>
            </a:r>
            <a:r>
              <a:rPr lang="ja-JP" altLang="en-US" sz="3200" dirty="0" err="1" smtClean="0"/>
              <a:t>ｔ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20</a:t>
            </a:r>
            <a:r>
              <a:rPr lang="ja-JP" altLang="en-US" sz="3200" dirty="0" smtClean="0"/>
              <a:t>ｔ＋</a:t>
            </a:r>
            <a:r>
              <a:rPr lang="en-US" altLang="ja-JP" sz="3200" dirty="0" smtClean="0"/>
              <a:t>25</a:t>
            </a:r>
          </a:p>
          <a:p>
            <a:pPr algn="l"/>
            <a:endParaRPr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8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2" grpId="0"/>
      <p:bldP spid="2" grpId="0"/>
      <p:bldP spid="3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69329" y="188640"/>
            <a:ext cx="8280920" cy="72008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err="1"/>
              <a:t>ｘ</a:t>
            </a:r>
            <a:r>
              <a:rPr lang="en-US" altLang="ja-JP" baseline="30000" dirty="0"/>
              <a:t>2</a:t>
            </a:r>
            <a:r>
              <a:rPr lang="ja-JP" altLang="en-US" dirty="0"/>
              <a:t>＋</a:t>
            </a:r>
            <a:r>
              <a:rPr lang="en-US" altLang="ja-JP" dirty="0"/>
              <a:t>(</a:t>
            </a:r>
            <a:r>
              <a:rPr lang="ja-JP" altLang="en-US" dirty="0">
                <a:solidFill>
                  <a:srgbClr val="FF0000"/>
                </a:solidFill>
              </a:rPr>
              <a:t>ａ＋</a:t>
            </a:r>
            <a:r>
              <a:rPr lang="ja-JP" altLang="en-US" dirty="0" err="1">
                <a:solidFill>
                  <a:srgbClr val="FF0000"/>
                </a:solidFill>
              </a:rPr>
              <a:t>ｂ</a:t>
            </a:r>
            <a:r>
              <a:rPr lang="en-US" altLang="ja-JP" dirty="0"/>
              <a:t>)</a:t>
            </a:r>
            <a:r>
              <a:rPr lang="ja-JP" altLang="en-US" dirty="0"/>
              <a:t>ｘ＋</a:t>
            </a:r>
            <a:r>
              <a:rPr lang="ja-JP" altLang="en-US" dirty="0" smtClean="0">
                <a:solidFill>
                  <a:srgbClr val="FF0000"/>
                </a:solidFill>
              </a:rPr>
              <a:t>ａｂ</a:t>
            </a:r>
            <a:r>
              <a:rPr lang="ja-JP" altLang="en-US" dirty="0" smtClean="0"/>
              <a:t>＝</a:t>
            </a:r>
            <a:r>
              <a:rPr lang="en-US" altLang="ja-JP" dirty="0" smtClean="0"/>
              <a:t>(</a:t>
            </a:r>
            <a:r>
              <a:rPr lang="ja-JP" altLang="en-US" dirty="0" smtClean="0"/>
              <a:t>ｘ＋</a:t>
            </a:r>
            <a:r>
              <a:rPr lang="ja-JP" altLang="en-US" dirty="0" smtClean="0">
                <a:solidFill>
                  <a:srgbClr val="FF0000"/>
                </a:solidFill>
              </a:rPr>
              <a:t>ａ</a:t>
            </a:r>
            <a:r>
              <a:rPr lang="en-US" altLang="ja-JP" dirty="0" smtClean="0"/>
              <a:t>)(</a:t>
            </a:r>
            <a:r>
              <a:rPr lang="ja-JP" altLang="en-US" dirty="0" smtClean="0"/>
              <a:t>ｘ＋</a:t>
            </a:r>
            <a:r>
              <a:rPr lang="ja-JP" altLang="en-US" dirty="0" err="1" smtClean="0">
                <a:solidFill>
                  <a:srgbClr val="FF0000"/>
                </a:solidFill>
              </a:rPr>
              <a:t>ｂ</a:t>
            </a:r>
            <a:r>
              <a:rPr lang="en-US" altLang="ja-JP" dirty="0" smtClean="0"/>
              <a:t>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27584" y="1340768"/>
            <a:ext cx="33970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x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5x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6</a:t>
            </a:r>
            <a:r>
              <a:rPr lang="ja-JP" altLang="en-US" sz="4800" dirty="0" smtClean="0"/>
              <a:t>＝</a:t>
            </a:r>
            <a:endParaRPr lang="ja-JP" altLang="en-US" sz="4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14144" y="2420887"/>
            <a:ext cx="799129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600" dirty="0"/>
              <a:t>かけて</a:t>
            </a:r>
            <a:r>
              <a:rPr lang="en-US" altLang="ja-JP" sz="3600" dirty="0" smtClean="0"/>
              <a:t>6</a:t>
            </a:r>
            <a:r>
              <a:rPr lang="ja-JP" altLang="en-US" sz="3600" dirty="0" err="1" smtClean="0"/>
              <a:t>、</a:t>
            </a:r>
            <a:r>
              <a:rPr lang="ja-JP" altLang="en-US" sz="3600" dirty="0"/>
              <a:t>たして</a:t>
            </a:r>
            <a:r>
              <a:rPr lang="en-US" altLang="ja-JP" sz="3600" dirty="0"/>
              <a:t>5</a:t>
            </a:r>
            <a:r>
              <a:rPr lang="ja-JP" altLang="en-US" sz="3600" dirty="0" smtClean="0"/>
              <a:t>になる</a:t>
            </a:r>
            <a:r>
              <a:rPr lang="en-US" altLang="ja-JP" sz="3600" dirty="0" smtClean="0"/>
              <a:t>2</a:t>
            </a:r>
            <a:r>
              <a:rPr lang="ja-JP" altLang="en-US" sz="3600" dirty="0" err="1" smtClean="0"/>
              <a:t>つの</a:t>
            </a:r>
            <a:r>
              <a:rPr lang="ja-JP" altLang="en-US" sz="3600" dirty="0" smtClean="0"/>
              <a:t>数を考える</a:t>
            </a:r>
            <a:endParaRPr lang="ja-JP" altLang="en-US" sz="36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538169"/>
              </p:ext>
            </p:extLst>
          </p:nvPr>
        </p:nvGraphicFramePr>
        <p:xfrm>
          <a:off x="264775" y="3429000"/>
          <a:ext cx="4104456" cy="3292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1133"/>
                <a:gridCol w="2023323"/>
              </a:tblGrid>
              <a:tr h="740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かけて</a:t>
                      </a:r>
                      <a:r>
                        <a:rPr kumimoji="1" lang="en-US" altLang="ja-JP" sz="4000" dirty="0" smtClean="0"/>
                        <a:t>6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たして</a:t>
                      </a:r>
                      <a:r>
                        <a:rPr kumimoji="1" lang="en-US" altLang="ja-JP" sz="4000" dirty="0" smtClean="0"/>
                        <a:t>5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2552316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377045" y="5444527"/>
            <a:ext cx="3850874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　　　　　　　◎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357530" y="1303110"/>
            <a:ext cx="33169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(x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2)(x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3)</a:t>
            </a:r>
            <a:endParaRPr lang="ja-JP" altLang="en-US" sz="4800" dirty="0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4623043" y="3385713"/>
            <a:ext cx="4341445" cy="33360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次の式を因数分解しなさい。</a:t>
            </a:r>
            <a:endParaRPr lang="en-US" altLang="ja-JP" sz="3200" dirty="0" smtClean="0"/>
          </a:p>
          <a:p>
            <a:pPr algn="l"/>
            <a:r>
              <a:rPr lang="en-US" altLang="ja-JP" sz="4000" dirty="0" smtClean="0"/>
              <a:t>(1) 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3x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2</a:t>
            </a:r>
          </a:p>
          <a:p>
            <a:pPr algn="l"/>
            <a:r>
              <a:rPr lang="en-US" altLang="ja-JP" sz="4000" dirty="0" smtClean="0"/>
              <a:t>(2) 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7x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6</a:t>
            </a:r>
          </a:p>
          <a:p>
            <a:pPr algn="l"/>
            <a:r>
              <a:rPr lang="en-US" altLang="ja-JP" sz="4000" dirty="0" smtClean="0"/>
              <a:t>(</a:t>
            </a:r>
            <a:r>
              <a:rPr lang="en-US" altLang="ja-JP" sz="4000" dirty="0"/>
              <a:t>3) </a:t>
            </a: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8x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12</a:t>
            </a:r>
          </a:p>
          <a:p>
            <a:pPr algn="l"/>
            <a:r>
              <a:rPr lang="en-US" altLang="ja-JP" sz="4000" dirty="0" smtClean="0"/>
              <a:t>(4)</a:t>
            </a:r>
            <a:r>
              <a:rPr lang="ja-JP" altLang="en-US" sz="4000" dirty="0"/>
              <a:t> </a:t>
            </a: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11x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24</a:t>
            </a:r>
            <a:r>
              <a:rPr lang="ja-JP" altLang="en-US" sz="4000" dirty="0" smtClean="0"/>
              <a:t>　</a:t>
            </a:r>
            <a:endParaRPr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0791" y="4167254"/>
            <a:ext cx="2286001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altLang="ja-JP" sz="4000" dirty="0">
                <a:solidFill>
                  <a:prstClr val="black"/>
                </a:solidFill>
              </a:rPr>
              <a:t>1</a:t>
            </a:r>
            <a:r>
              <a:rPr lang="ja-JP" altLang="en-US" sz="4000" dirty="0">
                <a:solidFill>
                  <a:prstClr val="black"/>
                </a:solidFill>
              </a:rPr>
              <a:t>と</a:t>
            </a:r>
            <a:r>
              <a:rPr lang="en-US" altLang="ja-JP" sz="4000" dirty="0">
                <a:solidFill>
                  <a:prstClr val="black"/>
                </a:solidFill>
              </a:rPr>
              <a:t>6</a:t>
            </a:r>
          </a:p>
          <a:p>
            <a:pPr lvl="0" algn="ctr"/>
            <a:r>
              <a:rPr lang="ja-JP" altLang="en-US" sz="4000" dirty="0">
                <a:solidFill>
                  <a:prstClr val="black"/>
                </a:solidFill>
              </a:rPr>
              <a:t>－</a:t>
            </a:r>
            <a:r>
              <a:rPr lang="en-US" altLang="ja-JP" sz="4000" dirty="0">
                <a:solidFill>
                  <a:prstClr val="black"/>
                </a:solidFill>
              </a:rPr>
              <a:t>1</a:t>
            </a:r>
            <a:r>
              <a:rPr lang="ja-JP" altLang="en-US" sz="4000" dirty="0">
                <a:solidFill>
                  <a:prstClr val="black"/>
                </a:solidFill>
              </a:rPr>
              <a:t>と</a:t>
            </a:r>
            <a:r>
              <a:rPr lang="en-US" altLang="ja-JP" sz="4000" dirty="0">
                <a:solidFill>
                  <a:prstClr val="black"/>
                </a:solidFill>
              </a:rPr>
              <a:t>―6</a:t>
            </a:r>
          </a:p>
          <a:p>
            <a:pPr lvl="0" algn="ctr"/>
            <a:r>
              <a:rPr lang="en-US" altLang="ja-JP" sz="4000" dirty="0">
                <a:solidFill>
                  <a:prstClr val="black"/>
                </a:solidFill>
              </a:rPr>
              <a:t>2</a:t>
            </a:r>
            <a:r>
              <a:rPr lang="ja-JP" altLang="en-US" sz="4000" dirty="0">
                <a:solidFill>
                  <a:prstClr val="black"/>
                </a:solidFill>
              </a:rPr>
              <a:t>と</a:t>
            </a:r>
            <a:r>
              <a:rPr lang="en-US" altLang="ja-JP" sz="4000" dirty="0">
                <a:solidFill>
                  <a:prstClr val="black"/>
                </a:solidFill>
              </a:rPr>
              <a:t>3</a:t>
            </a:r>
          </a:p>
          <a:p>
            <a:pPr lvl="0" algn="ctr"/>
            <a:r>
              <a:rPr lang="en-US" altLang="ja-JP" sz="4000" dirty="0">
                <a:solidFill>
                  <a:prstClr val="black"/>
                </a:solidFill>
              </a:rPr>
              <a:t>―2</a:t>
            </a:r>
            <a:r>
              <a:rPr lang="ja-JP" altLang="en-US" sz="4000" dirty="0">
                <a:solidFill>
                  <a:prstClr val="black"/>
                </a:solidFill>
              </a:rPr>
              <a:t>と</a:t>
            </a:r>
            <a:r>
              <a:rPr lang="en-US" altLang="ja-JP" sz="4000" dirty="0">
                <a:solidFill>
                  <a:prstClr val="black"/>
                </a:solidFill>
              </a:rPr>
              <a:t>―3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9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3" grpId="0" animBg="1"/>
      <p:bldP spid="14" grpId="0"/>
      <p:bldP spid="10" grpId="0" animBg="1"/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69329" y="188640"/>
            <a:ext cx="8280920" cy="72008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err="1"/>
              <a:t>ｘ</a:t>
            </a:r>
            <a:r>
              <a:rPr lang="en-US" altLang="ja-JP" baseline="30000" dirty="0"/>
              <a:t>2</a:t>
            </a:r>
            <a:r>
              <a:rPr lang="ja-JP" altLang="en-US" dirty="0"/>
              <a:t>＋</a:t>
            </a:r>
            <a:r>
              <a:rPr lang="en-US" altLang="ja-JP" dirty="0"/>
              <a:t>(</a:t>
            </a:r>
            <a:r>
              <a:rPr lang="ja-JP" altLang="en-US" dirty="0">
                <a:solidFill>
                  <a:srgbClr val="FF0000"/>
                </a:solidFill>
              </a:rPr>
              <a:t>ａ＋</a:t>
            </a:r>
            <a:r>
              <a:rPr lang="ja-JP" altLang="en-US" dirty="0" err="1">
                <a:solidFill>
                  <a:srgbClr val="FF0000"/>
                </a:solidFill>
              </a:rPr>
              <a:t>ｂ</a:t>
            </a:r>
            <a:r>
              <a:rPr lang="en-US" altLang="ja-JP" dirty="0"/>
              <a:t>)</a:t>
            </a:r>
            <a:r>
              <a:rPr lang="ja-JP" altLang="en-US" dirty="0"/>
              <a:t>ｘ＋</a:t>
            </a:r>
            <a:r>
              <a:rPr lang="ja-JP" altLang="en-US" dirty="0" smtClean="0">
                <a:solidFill>
                  <a:srgbClr val="FF0000"/>
                </a:solidFill>
              </a:rPr>
              <a:t>ａｂ</a:t>
            </a:r>
            <a:r>
              <a:rPr lang="ja-JP" altLang="en-US" dirty="0" smtClean="0"/>
              <a:t>＝</a:t>
            </a:r>
            <a:r>
              <a:rPr lang="en-US" altLang="ja-JP" dirty="0" smtClean="0"/>
              <a:t>(</a:t>
            </a:r>
            <a:r>
              <a:rPr lang="ja-JP" altLang="en-US" dirty="0" smtClean="0"/>
              <a:t>ｘ＋</a:t>
            </a:r>
            <a:r>
              <a:rPr lang="ja-JP" altLang="en-US" dirty="0" smtClean="0">
                <a:solidFill>
                  <a:srgbClr val="FF0000"/>
                </a:solidFill>
              </a:rPr>
              <a:t>ａ</a:t>
            </a:r>
            <a:r>
              <a:rPr lang="en-US" altLang="ja-JP" dirty="0" smtClean="0"/>
              <a:t>)(</a:t>
            </a:r>
            <a:r>
              <a:rPr lang="ja-JP" altLang="en-US" dirty="0" smtClean="0"/>
              <a:t>ｘ＋</a:t>
            </a:r>
            <a:r>
              <a:rPr lang="ja-JP" altLang="en-US" dirty="0" err="1" smtClean="0">
                <a:solidFill>
                  <a:srgbClr val="FF0000"/>
                </a:solidFill>
              </a:rPr>
              <a:t>ｂ</a:t>
            </a:r>
            <a:r>
              <a:rPr lang="en-US" altLang="ja-JP" dirty="0" smtClean="0"/>
              <a:t>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27584" y="1340768"/>
            <a:ext cx="3709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x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8x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15</a:t>
            </a:r>
            <a:r>
              <a:rPr lang="ja-JP" altLang="en-US" sz="4800" dirty="0" smtClean="0"/>
              <a:t>＝</a:t>
            </a:r>
            <a:endParaRPr lang="ja-JP" altLang="en-US" sz="4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287932" y="2412473"/>
            <a:ext cx="864371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600" dirty="0"/>
              <a:t>かけて</a:t>
            </a:r>
            <a:r>
              <a:rPr lang="en-US" altLang="ja-JP" sz="3600" dirty="0" smtClean="0"/>
              <a:t>15</a:t>
            </a:r>
            <a:r>
              <a:rPr lang="ja-JP" altLang="en-US" sz="3600" dirty="0" err="1" smtClean="0"/>
              <a:t>、</a:t>
            </a:r>
            <a:r>
              <a:rPr lang="ja-JP" altLang="en-US" sz="3600" dirty="0"/>
              <a:t>たして</a:t>
            </a:r>
            <a:r>
              <a:rPr lang="en-US" altLang="ja-JP" sz="3600" dirty="0"/>
              <a:t>―8</a:t>
            </a:r>
            <a:r>
              <a:rPr lang="ja-JP" altLang="en-US" sz="3600" dirty="0" smtClean="0"/>
              <a:t>になる</a:t>
            </a:r>
            <a:r>
              <a:rPr lang="en-US" altLang="ja-JP" sz="3600" dirty="0" smtClean="0"/>
              <a:t>2</a:t>
            </a:r>
            <a:r>
              <a:rPr lang="ja-JP" altLang="en-US" sz="3600" dirty="0" err="1" smtClean="0"/>
              <a:t>つの</a:t>
            </a:r>
            <a:r>
              <a:rPr lang="ja-JP" altLang="en-US" sz="3600" dirty="0" smtClean="0"/>
              <a:t>数を考える</a:t>
            </a:r>
            <a:endParaRPr lang="ja-JP" altLang="en-US" sz="36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61143"/>
              </p:ext>
            </p:extLst>
          </p:nvPr>
        </p:nvGraphicFramePr>
        <p:xfrm>
          <a:off x="107504" y="3429000"/>
          <a:ext cx="4392488" cy="3312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264"/>
                <a:gridCol w="2016224"/>
              </a:tblGrid>
              <a:tr h="6697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かけて</a:t>
                      </a:r>
                      <a:r>
                        <a:rPr kumimoji="1" lang="en-US" altLang="ja-JP" sz="3600" dirty="0" smtClean="0"/>
                        <a:t>15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たして</a:t>
                      </a:r>
                      <a:r>
                        <a:rPr kumimoji="1" lang="en-US" altLang="ja-JP" sz="3600" dirty="0" smtClean="0"/>
                        <a:t>―8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2642592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323528" y="6021288"/>
            <a:ext cx="3850874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　　　　　　　◎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357530" y="1303110"/>
            <a:ext cx="33169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(x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3)(x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5)</a:t>
            </a:r>
            <a:endParaRPr lang="ja-JP" altLang="en-US" sz="4800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623043" y="3385714"/>
            <a:ext cx="4213981" cy="32116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次の式を因数分解しなさい。</a:t>
            </a:r>
            <a:endParaRPr lang="en-US" altLang="ja-JP" sz="3200" dirty="0" smtClean="0"/>
          </a:p>
          <a:p>
            <a:pPr algn="l"/>
            <a:r>
              <a:rPr lang="en-US" altLang="ja-JP" sz="4000" dirty="0" smtClean="0"/>
              <a:t>(1) 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－</a:t>
            </a:r>
            <a:r>
              <a:rPr lang="en-US" altLang="ja-JP" sz="4000" dirty="0" smtClean="0"/>
              <a:t>4x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3</a:t>
            </a:r>
          </a:p>
          <a:p>
            <a:pPr algn="l"/>
            <a:r>
              <a:rPr lang="en-US" altLang="ja-JP" sz="4000" dirty="0" smtClean="0"/>
              <a:t>(2) 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－</a:t>
            </a:r>
            <a:r>
              <a:rPr lang="en-US" altLang="ja-JP" sz="4000" dirty="0" smtClean="0"/>
              <a:t>8x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7</a:t>
            </a:r>
          </a:p>
          <a:p>
            <a:pPr algn="l"/>
            <a:r>
              <a:rPr lang="en-US" altLang="ja-JP" sz="4000" dirty="0" smtClean="0"/>
              <a:t>(</a:t>
            </a:r>
            <a:r>
              <a:rPr lang="en-US" altLang="ja-JP" sz="4000" dirty="0"/>
              <a:t>3) </a:t>
            </a: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－</a:t>
            </a:r>
            <a:r>
              <a:rPr lang="en-US" altLang="ja-JP" sz="4000" dirty="0" smtClean="0"/>
              <a:t>9x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18</a:t>
            </a:r>
          </a:p>
          <a:p>
            <a:pPr algn="l"/>
            <a:r>
              <a:rPr lang="en-US" altLang="ja-JP" sz="4000" dirty="0" smtClean="0"/>
              <a:t>(4)</a:t>
            </a:r>
            <a:r>
              <a:rPr lang="ja-JP" altLang="en-US" sz="4000" dirty="0"/>
              <a:t> </a:t>
            </a: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－</a:t>
            </a:r>
            <a:r>
              <a:rPr lang="en-US" altLang="ja-JP" sz="4000" dirty="0" smtClean="0"/>
              <a:t>10x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16</a:t>
            </a:r>
            <a:r>
              <a:rPr lang="ja-JP" altLang="en-US" sz="4000" dirty="0" smtClean="0"/>
              <a:t>　</a:t>
            </a:r>
            <a:endParaRPr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4077583"/>
            <a:ext cx="25208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ja-JP" sz="4000" dirty="0">
                <a:solidFill>
                  <a:prstClr val="black"/>
                </a:solidFill>
              </a:rPr>
              <a:t>1</a:t>
            </a:r>
            <a:r>
              <a:rPr lang="ja-JP" altLang="en-US" sz="4000" dirty="0">
                <a:solidFill>
                  <a:prstClr val="black"/>
                </a:solidFill>
              </a:rPr>
              <a:t>と</a:t>
            </a:r>
            <a:r>
              <a:rPr lang="en-US" altLang="ja-JP" sz="4000" dirty="0">
                <a:solidFill>
                  <a:prstClr val="black"/>
                </a:solidFill>
              </a:rPr>
              <a:t>15</a:t>
            </a:r>
          </a:p>
          <a:p>
            <a:pPr lvl="0" algn="ctr"/>
            <a:r>
              <a:rPr lang="ja-JP" altLang="en-US" sz="4000" dirty="0">
                <a:solidFill>
                  <a:prstClr val="black"/>
                </a:solidFill>
              </a:rPr>
              <a:t>－</a:t>
            </a:r>
            <a:r>
              <a:rPr lang="en-US" altLang="ja-JP" sz="4000" dirty="0">
                <a:solidFill>
                  <a:prstClr val="black"/>
                </a:solidFill>
              </a:rPr>
              <a:t>1</a:t>
            </a:r>
            <a:r>
              <a:rPr lang="ja-JP" altLang="en-US" sz="4000" dirty="0">
                <a:solidFill>
                  <a:prstClr val="black"/>
                </a:solidFill>
              </a:rPr>
              <a:t>と</a:t>
            </a:r>
            <a:r>
              <a:rPr lang="en-US" altLang="ja-JP" sz="4000" dirty="0">
                <a:solidFill>
                  <a:prstClr val="black"/>
                </a:solidFill>
              </a:rPr>
              <a:t>―15</a:t>
            </a:r>
          </a:p>
          <a:p>
            <a:pPr lvl="0" algn="ctr"/>
            <a:r>
              <a:rPr lang="en-US" altLang="ja-JP" sz="4000" dirty="0">
                <a:solidFill>
                  <a:prstClr val="black"/>
                </a:solidFill>
              </a:rPr>
              <a:t>3</a:t>
            </a:r>
            <a:r>
              <a:rPr lang="ja-JP" altLang="en-US" sz="4000" dirty="0">
                <a:solidFill>
                  <a:prstClr val="black"/>
                </a:solidFill>
              </a:rPr>
              <a:t>と</a:t>
            </a:r>
            <a:r>
              <a:rPr lang="en-US" altLang="ja-JP" sz="4000" dirty="0">
                <a:solidFill>
                  <a:prstClr val="black"/>
                </a:solidFill>
              </a:rPr>
              <a:t>5</a:t>
            </a:r>
          </a:p>
          <a:p>
            <a:pPr lvl="0" algn="ctr"/>
            <a:r>
              <a:rPr lang="en-US" altLang="ja-JP" sz="4000" dirty="0">
                <a:solidFill>
                  <a:prstClr val="black"/>
                </a:solidFill>
              </a:rPr>
              <a:t>―3</a:t>
            </a:r>
            <a:r>
              <a:rPr lang="ja-JP" altLang="en-US" sz="4000" dirty="0">
                <a:solidFill>
                  <a:prstClr val="black"/>
                </a:solidFill>
              </a:rPr>
              <a:t>と</a:t>
            </a:r>
            <a:r>
              <a:rPr lang="en-US" altLang="ja-JP" sz="4000" dirty="0">
                <a:solidFill>
                  <a:prstClr val="black"/>
                </a:solidFill>
              </a:rPr>
              <a:t>―5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6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3" grpId="0" animBg="1"/>
      <p:bldP spid="14" grpId="0"/>
      <p:bldP spid="15" grpId="0" animBg="1"/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69329" y="188640"/>
            <a:ext cx="8280920" cy="72008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err="1"/>
              <a:t>ｘ</a:t>
            </a:r>
            <a:r>
              <a:rPr lang="en-US" altLang="ja-JP" baseline="30000" dirty="0"/>
              <a:t>2</a:t>
            </a:r>
            <a:r>
              <a:rPr lang="ja-JP" altLang="en-US" dirty="0"/>
              <a:t>＋</a:t>
            </a:r>
            <a:r>
              <a:rPr lang="en-US" altLang="ja-JP" dirty="0"/>
              <a:t>(</a:t>
            </a:r>
            <a:r>
              <a:rPr lang="ja-JP" altLang="en-US" dirty="0">
                <a:solidFill>
                  <a:srgbClr val="FF0000"/>
                </a:solidFill>
              </a:rPr>
              <a:t>ａ＋</a:t>
            </a:r>
            <a:r>
              <a:rPr lang="ja-JP" altLang="en-US" dirty="0" err="1">
                <a:solidFill>
                  <a:srgbClr val="FF0000"/>
                </a:solidFill>
              </a:rPr>
              <a:t>ｂ</a:t>
            </a:r>
            <a:r>
              <a:rPr lang="en-US" altLang="ja-JP" dirty="0"/>
              <a:t>)</a:t>
            </a:r>
            <a:r>
              <a:rPr lang="ja-JP" altLang="en-US" dirty="0"/>
              <a:t>ｘ＋</a:t>
            </a:r>
            <a:r>
              <a:rPr lang="ja-JP" altLang="en-US" dirty="0" smtClean="0">
                <a:solidFill>
                  <a:srgbClr val="FF0000"/>
                </a:solidFill>
              </a:rPr>
              <a:t>ａｂ</a:t>
            </a:r>
            <a:r>
              <a:rPr lang="ja-JP" altLang="en-US" dirty="0" smtClean="0"/>
              <a:t>＝</a:t>
            </a:r>
            <a:r>
              <a:rPr lang="en-US" altLang="ja-JP" dirty="0" smtClean="0"/>
              <a:t>(</a:t>
            </a:r>
            <a:r>
              <a:rPr lang="ja-JP" altLang="en-US" dirty="0" smtClean="0"/>
              <a:t>ｘ＋</a:t>
            </a:r>
            <a:r>
              <a:rPr lang="ja-JP" altLang="en-US" dirty="0" smtClean="0">
                <a:solidFill>
                  <a:srgbClr val="FF0000"/>
                </a:solidFill>
              </a:rPr>
              <a:t>ａ</a:t>
            </a:r>
            <a:r>
              <a:rPr lang="en-US" altLang="ja-JP" dirty="0" smtClean="0"/>
              <a:t>)(</a:t>
            </a:r>
            <a:r>
              <a:rPr lang="ja-JP" altLang="en-US" dirty="0" smtClean="0"/>
              <a:t>ｘ＋</a:t>
            </a:r>
            <a:r>
              <a:rPr lang="ja-JP" altLang="en-US" dirty="0" err="1" smtClean="0">
                <a:solidFill>
                  <a:srgbClr val="FF0000"/>
                </a:solidFill>
              </a:rPr>
              <a:t>ｂ</a:t>
            </a:r>
            <a:r>
              <a:rPr lang="en-US" altLang="ja-JP" dirty="0" smtClean="0"/>
              <a:t>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27584" y="1340768"/>
            <a:ext cx="33393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x</a:t>
            </a:r>
            <a:r>
              <a:rPr lang="en-US" altLang="ja-JP" sz="4800" baseline="30000" dirty="0" smtClean="0"/>
              <a:t>2</a:t>
            </a:r>
            <a:r>
              <a:rPr lang="en-US" altLang="ja-JP" sz="4800" dirty="0" smtClean="0"/>
              <a:t>―2x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8</a:t>
            </a:r>
            <a:r>
              <a:rPr lang="ja-JP" altLang="en-US" sz="4800" dirty="0" smtClean="0"/>
              <a:t>＝</a:t>
            </a:r>
            <a:endParaRPr lang="ja-JP" altLang="en-US" sz="4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209014" y="2420887"/>
            <a:ext cx="882805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600" dirty="0"/>
              <a:t>かけて</a:t>
            </a:r>
            <a:r>
              <a:rPr lang="en-US" altLang="ja-JP" sz="3600" dirty="0"/>
              <a:t>―</a:t>
            </a:r>
            <a:r>
              <a:rPr lang="en-US" altLang="ja-JP" sz="3600" dirty="0" smtClean="0"/>
              <a:t>8</a:t>
            </a:r>
            <a:r>
              <a:rPr lang="ja-JP" altLang="en-US" sz="3600" dirty="0" err="1" smtClean="0"/>
              <a:t>、</a:t>
            </a:r>
            <a:r>
              <a:rPr lang="ja-JP" altLang="en-US" sz="3600" dirty="0"/>
              <a:t>たして</a:t>
            </a:r>
            <a:r>
              <a:rPr lang="en-US" altLang="ja-JP" sz="3600" dirty="0"/>
              <a:t>―2</a:t>
            </a:r>
            <a:r>
              <a:rPr lang="ja-JP" altLang="en-US" sz="3600" dirty="0" smtClean="0"/>
              <a:t>になる</a:t>
            </a:r>
            <a:r>
              <a:rPr lang="en-US" altLang="ja-JP" sz="3600" dirty="0" smtClean="0"/>
              <a:t>2</a:t>
            </a:r>
            <a:r>
              <a:rPr lang="ja-JP" altLang="en-US" sz="3600" dirty="0" err="1" smtClean="0"/>
              <a:t>つの</a:t>
            </a:r>
            <a:r>
              <a:rPr lang="ja-JP" altLang="en-US" sz="3600" dirty="0" smtClean="0"/>
              <a:t>数を考える</a:t>
            </a:r>
            <a:endParaRPr lang="ja-JP" altLang="en-US" sz="36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112245"/>
              </p:ext>
            </p:extLst>
          </p:nvPr>
        </p:nvGraphicFramePr>
        <p:xfrm>
          <a:off x="107504" y="3429000"/>
          <a:ext cx="4392488" cy="3240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0739"/>
                <a:gridCol w="2091749"/>
              </a:tblGrid>
              <a:tr h="6697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かけて</a:t>
                      </a:r>
                      <a:r>
                        <a:rPr kumimoji="1" lang="en-US" altLang="ja-JP" sz="3600" dirty="0" smtClean="0"/>
                        <a:t>―8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たして</a:t>
                      </a:r>
                      <a:r>
                        <a:rPr kumimoji="1" lang="en-US" altLang="ja-JP" sz="3600" dirty="0" smtClean="0"/>
                        <a:t>―2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2570584"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316086" y="5229200"/>
            <a:ext cx="3850874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　　　　　　　◎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357530" y="1303110"/>
            <a:ext cx="33169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(x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2)(x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4)</a:t>
            </a:r>
            <a:endParaRPr lang="ja-JP" altLang="en-US" sz="4800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623043" y="3212976"/>
            <a:ext cx="4213981" cy="35283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次の式を因数分解しなさい。</a:t>
            </a:r>
            <a:endParaRPr lang="en-US" altLang="ja-JP" sz="2800" dirty="0" smtClean="0"/>
          </a:p>
          <a:p>
            <a:pPr algn="l"/>
            <a:r>
              <a:rPr lang="en-US" altLang="ja-JP" sz="3200" dirty="0" smtClean="0"/>
              <a:t>(1) 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7x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8</a:t>
            </a:r>
          </a:p>
          <a:p>
            <a:pPr algn="l"/>
            <a:r>
              <a:rPr lang="en-US" altLang="ja-JP" sz="3200" dirty="0" smtClean="0"/>
              <a:t>(2) x</a:t>
            </a:r>
            <a:r>
              <a:rPr lang="en-US" altLang="ja-JP" sz="3200" baseline="30000" dirty="0" smtClean="0"/>
              <a:t>2</a:t>
            </a:r>
            <a:r>
              <a:rPr lang="ja-JP" altLang="en-US" sz="3200" smtClean="0"/>
              <a:t>＋</a:t>
            </a:r>
            <a:r>
              <a:rPr lang="en-US" altLang="ja-JP" sz="3200" smtClean="0"/>
              <a:t>x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6</a:t>
            </a:r>
          </a:p>
          <a:p>
            <a:pPr algn="l"/>
            <a:r>
              <a:rPr lang="en-US" altLang="ja-JP" sz="3200" dirty="0" smtClean="0"/>
              <a:t>(</a:t>
            </a:r>
            <a:r>
              <a:rPr lang="en-US" altLang="ja-JP" sz="3200" dirty="0"/>
              <a:t>3) </a:t>
            </a:r>
            <a:r>
              <a:rPr lang="en-US" altLang="ja-JP" sz="3200" dirty="0" smtClean="0"/>
              <a:t>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3x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10</a:t>
            </a:r>
          </a:p>
          <a:p>
            <a:pPr algn="l"/>
            <a:r>
              <a:rPr lang="en-US" altLang="ja-JP" sz="3200" dirty="0" smtClean="0"/>
              <a:t>(4)</a:t>
            </a:r>
            <a:r>
              <a:rPr lang="ja-JP" altLang="en-US" sz="3200" dirty="0"/>
              <a:t> </a:t>
            </a:r>
            <a:r>
              <a:rPr lang="en-US" altLang="ja-JP" sz="3200" dirty="0" smtClean="0"/>
              <a:t>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2x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35</a:t>
            </a:r>
          </a:p>
          <a:p>
            <a:pPr algn="l"/>
            <a:r>
              <a:rPr lang="en-US" altLang="ja-JP" sz="3200" dirty="0"/>
              <a:t>(5</a:t>
            </a:r>
            <a:r>
              <a:rPr lang="en-US" altLang="ja-JP" sz="3200" dirty="0" smtClean="0"/>
              <a:t>)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/>
              <a:t>－</a:t>
            </a:r>
            <a:r>
              <a:rPr lang="en-US" altLang="ja-JP" sz="3200" dirty="0" smtClean="0"/>
              <a:t>8x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9</a:t>
            </a:r>
            <a:endParaRPr lang="en-US" altLang="ja-JP" sz="3200" dirty="0"/>
          </a:p>
          <a:p>
            <a:pPr algn="l"/>
            <a:r>
              <a:rPr lang="en-US" altLang="ja-JP" sz="3200" dirty="0" smtClean="0"/>
              <a:t>(6) 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9x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10</a:t>
            </a:r>
            <a:endParaRPr lang="en-US" altLang="ja-JP" sz="3200" dirty="0"/>
          </a:p>
        </p:txBody>
      </p:sp>
      <p:sp>
        <p:nvSpPr>
          <p:cNvPr id="2" name="正方形/長方形 1"/>
          <p:cNvSpPr/>
          <p:nvPr/>
        </p:nvSpPr>
        <p:spPr>
          <a:xfrm>
            <a:off x="34014" y="4095474"/>
            <a:ext cx="228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altLang="ja-JP" sz="3600" dirty="0">
                <a:solidFill>
                  <a:prstClr val="black"/>
                </a:solidFill>
              </a:rPr>
              <a:t>1</a:t>
            </a:r>
            <a:r>
              <a:rPr lang="ja-JP" altLang="en-US" sz="3600" dirty="0">
                <a:solidFill>
                  <a:prstClr val="black"/>
                </a:solidFill>
              </a:rPr>
              <a:t>と</a:t>
            </a:r>
            <a:r>
              <a:rPr lang="en-US" altLang="ja-JP" sz="3600" dirty="0">
                <a:solidFill>
                  <a:prstClr val="black"/>
                </a:solidFill>
              </a:rPr>
              <a:t>―8</a:t>
            </a:r>
          </a:p>
          <a:p>
            <a:pPr lvl="0" algn="ctr"/>
            <a:r>
              <a:rPr lang="ja-JP" altLang="en-US" sz="3600" dirty="0">
                <a:solidFill>
                  <a:prstClr val="black"/>
                </a:solidFill>
              </a:rPr>
              <a:t>－</a:t>
            </a:r>
            <a:r>
              <a:rPr lang="en-US" altLang="ja-JP" sz="3600" dirty="0">
                <a:solidFill>
                  <a:prstClr val="black"/>
                </a:solidFill>
              </a:rPr>
              <a:t>1</a:t>
            </a:r>
            <a:r>
              <a:rPr lang="ja-JP" altLang="en-US" sz="3600" dirty="0">
                <a:solidFill>
                  <a:prstClr val="black"/>
                </a:solidFill>
              </a:rPr>
              <a:t>と</a:t>
            </a:r>
            <a:r>
              <a:rPr lang="en-US" altLang="ja-JP" sz="3600" dirty="0">
                <a:solidFill>
                  <a:prstClr val="black"/>
                </a:solidFill>
              </a:rPr>
              <a:t>8</a:t>
            </a:r>
          </a:p>
          <a:p>
            <a:pPr lvl="0" algn="ctr"/>
            <a:r>
              <a:rPr lang="en-US" altLang="ja-JP" sz="3600" dirty="0">
                <a:solidFill>
                  <a:prstClr val="black"/>
                </a:solidFill>
              </a:rPr>
              <a:t>2</a:t>
            </a:r>
            <a:r>
              <a:rPr lang="ja-JP" altLang="en-US" sz="3600" dirty="0">
                <a:solidFill>
                  <a:prstClr val="black"/>
                </a:solidFill>
              </a:rPr>
              <a:t>と</a:t>
            </a:r>
            <a:r>
              <a:rPr lang="en-US" altLang="ja-JP" sz="3600" dirty="0">
                <a:solidFill>
                  <a:prstClr val="black"/>
                </a:solidFill>
              </a:rPr>
              <a:t>―4</a:t>
            </a:r>
          </a:p>
          <a:p>
            <a:pPr lvl="0" algn="ctr"/>
            <a:r>
              <a:rPr lang="en-US" altLang="ja-JP" sz="3600" dirty="0">
                <a:solidFill>
                  <a:prstClr val="black"/>
                </a:solidFill>
              </a:rPr>
              <a:t>―2</a:t>
            </a:r>
            <a:r>
              <a:rPr lang="ja-JP" altLang="en-US" sz="3600" dirty="0">
                <a:solidFill>
                  <a:prstClr val="black"/>
                </a:solidFill>
              </a:rPr>
              <a:t>と</a:t>
            </a:r>
            <a:r>
              <a:rPr lang="en-US" altLang="ja-JP" sz="3600" dirty="0">
                <a:solidFill>
                  <a:prstClr val="black"/>
                </a:solidFill>
              </a:rPr>
              <a:t>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6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3" grpId="0" animBg="1"/>
      <p:bldP spid="14" grpId="0"/>
      <p:bldP spid="15" grpId="0" animBg="1"/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69329" y="188640"/>
            <a:ext cx="8280920" cy="72008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いろいろな因数分解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37131" y="908720"/>
            <a:ext cx="33112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 smtClean="0"/>
              <a:t>ax</a:t>
            </a:r>
            <a:r>
              <a:rPr lang="en-US" altLang="ja-JP" sz="4400" baseline="30000" dirty="0" smtClean="0"/>
              <a:t>2</a:t>
            </a:r>
            <a:r>
              <a:rPr lang="en-US" altLang="ja-JP" sz="4400" dirty="0" smtClean="0"/>
              <a:t>―2ax</a:t>
            </a:r>
            <a:r>
              <a:rPr lang="ja-JP" altLang="en-US" sz="4400" dirty="0" smtClean="0"/>
              <a:t>－</a:t>
            </a:r>
            <a:r>
              <a:rPr lang="en-US" altLang="ja-JP" sz="4400" dirty="0" smtClean="0"/>
              <a:t>8a</a:t>
            </a:r>
            <a:endParaRPr lang="ja-JP" altLang="en-US" sz="4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315665" y="2353533"/>
            <a:ext cx="38924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 smtClean="0"/>
              <a:t>＝</a:t>
            </a:r>
            <a:r>
              <a:rPr lang="en-US" altLang="ja-JP" sz="4400" dirty="0" smtClean="0"/>
              <a:t>a(x</a:t>
            </a:r>
            <a:r>
              <a:rPr lang="ja-JP" altLang="en-US" sz="4400" dirty="0" smtClean="0"/>
              <a:t>＋</a:t>
            </a:r>
            <a:r>
              <a:rPr lang="en-US" altLang="ja-JP" sz="4400" dirty="0" smtClean="0"/>
              <a:t>2)(x</a:t>
            </a:r>
            <a:r>
              <a:rPr lang="ja-JP" altLang="en-US" sz="4400" dirty="0" smtClean="0"/>
              <a:t>－</a:t>
            </a:r>
            <a:r>
              <a:rPr lang="en-US" altLang="ja-JP" sz="4400" dirty="0" smtClean="0"/>
              <a:t>4)</a:t>
            </a:r>
            <a:endParaRPr lang="ja-JP" altLang="en-US" sz="4400" dirty="0"/>
          </a:p>
        </p:txBody>
      </p:sp>
      <p:sp>
        <p:nvSpPr>
          <p:cNvPr id="10" name="正方形/長方形 9"/>
          <p:cNvSpPr/>
          <p:nvPr/>
        </p:nvSpPr>
        <p:spPr>
          <a:xfrm>
            <a:off x="3835364" y="1290343"/>
            <a:ext cx="41889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↓共通因数の取出し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5665" y="1651388"/>
            <a:ext cx="36872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 smtClean="0"/>
              <a:t>＝</a:t>
            </a:r>
            <a:r>
              <a:rPr lang="en-US" altLang="ja-JP" sz="4400" dirty="0" smtClean="0"/>
              <a:t>a(x</a:t>
            </a:r>
            <a:r>
              <a:rPr lang="en-US" altLang="ja-JP" sz="4400" baseline="30000" dirty="0" smtClean="0"/>
              <a:t>2</a:t>
            </a:r>
            <a:r>
              <a:rPr lang="en-US" altLang="ja-JP" sz="4400" dirty="0" smtClean="0"/>
              <a:t>―2x</a:t>
            </a:r>
            <a:r>
              <a:rPr lang="ja-JP" altLang="en-US" sz="4400" dirty="0" smtClean="0"/>
              <a:t>－</a:t>
            </a:r>
            <a:r>
              <a:rPr lang="en-US" altLang="ja-JP" sz="4400" dirty="0" smtClean="0"/>
              <a:t>8)</a:t>
            </a:r>
            <a:endParaRPr lang="ja-JP" altLang="en-US" sz="4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835364" y="2025052"/>
            <a:ext cx="31069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↓</a:t>
            </a:r>
            <a:r>
              <a:rPr lang="en-US" altLang="ja-JP" sz="3600" dirty="0" smtClean="0">
                <a:solidFill>
                  <a:srgbClr val="FF0000"/>
                </a:solidFill>
              </a:rPr>
              <a:t>(</a:t>
            </a:r>
            <a:r>
              <a:rPr lang="ja-JP" altLang="en-US" sz="3600" dirty="0" smtClean="0">
                <a:solidFill>
                  <a:srgbClr val="FF0000"/>
                </a:solidFill>
              </a:rPr>
              <a:t>ｘ＋ａ</a:t>
            </a:r>
            <a:r>
              <a:rPr lang="en-US" altLang="ja-JP" sz="3600" dirty="0" smtClean="0">
                <a:solidFill>
                  <a:srgbClr val="FF0000"/>
                </a:solidFill>
              </a:rPr>
              <a:t>)(</a:t>
            </a:r>
            <a:r>
              <a:rPr lang="ja-JP" altLang="en-US" sz="3600" dirty="0" smtClean="0">
                <a:solidFill>
                  <a:srgbClr val="FF0000"/>
                </a:solidFill>
              </a:rPr>
              <a:t>ｘ＋</a:t>
            </a:r>
            <a:r>
              <a:rPr lang="ja-JP" altLang="en-US" sz="3600" dirty="0" err="1" smtClean="0">
                <a:solidFill>
                  <a:srgbClr val="FF0000"/>
                </a:solidFill>
              </a:rPr>
              <a:t>ｂ</a:t>
            </a:r>
            <a:r>
              <a:rPr lang="en-US" altLang="ja-JP" sz="3600" dirty="0" smtClean="0">
                <a:solidFill>
                  <a:srgbClr val="FF0000"/>
                </a:solidFill>
              </a:rPr>
              <a:t>)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15665" y="3296255"/>
            <a:ext cx="44262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 smtClean="0"/>
              <a:t>(</a:t>
            </a:r>
            <a:r>
              <a:rPr lang="ja-JP" altLang="en-US" sz="4400" dirty="0" err="1" smtClean="0"/>
              <a:t>ｘ</a:t>
            </a:r>
            <a:r>
              <a:rPr lang="en-US" altLang="ja-JP" sz="4400" dirty="0" smtClean="0"/>
              <a:t>+2)</a:t>
            </a:r>
            <a:r>
              <a:rPr lang="en-US" altLang="ja-JP" sz="4400" baseline="30000" dirty="0" smtClean="0"/>
              <a:t>2</a:t>
            </a:r>
            <a:r>
              <a:rPr lang="en-US" altLang="ja-JP" sz="4400" dirty="0" smtClean="0"/>
              <a:t>―3(</a:t>
            </a:r>
            <a:r>
              <a:rPr lang="ja-JP" altLang="en-US" sz="4400" dirty="0" err="1" smtClean="0"/>
              <a:t>ｘ</a:t>
            </a:r>
            <a:r>
              <a:rPr lang="en-US" altLang="ja-JP" sz="4400" dirty="0" smtClean="0"/>
              <a:t>+2)</a:t>
            </a:r>
            <a:r>
              <a:rPr lang="ja-JP" altLang="en-US" sz="4400" dirty="0" smtClean="0"/>
              <a:t>－</a:t>
            </a:r>
            <a:r>
              <a:rPr lang="en-US" altLang="ja-JP" sz="4400" dirty="0" smtClean="0"/>
              <a:t>4</a:t>
            </a:r>
            <a:endParaRPr lang="ja-JP" altLang="en-US" sz="4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315665" y="4028025"/>
            <a:ext cx="36407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 smtClean="0"/>
              <a:t>＝</a:t>
            </a:r>
            <a:r>
              <a:rPr lang="ja-JP" altLang="en-US" sz="4400" dirty="0" smtClean="0">
                <a:solidFill>
                  <a:srgbClr val="FF0000"/>
                </a:solidFill>
              </a:rPr>
              <a:t>Ｍ</a:t>
            </a:r>
            <a:r>
              <a:rPr lang="en-US" altLang="ja-JP" sz="4400" baseline="30000" dirty="0" smtClean="0"/>
              <a:t>2</a:t>
            </a:r>
            <a:r>
              <a:rPr lang="en-US" altLang="ja-JP" sz="4400" dirty="0" smtClean="0"/>
              <a:t>―3</a:t>
            </a:r>
            <a:r>
              <a:rPr lang="ja-JP" altLang="en-US" sz="4400" dirty="0" smtClean="0">
                <a:solidFill>
                  <a:srgbClr val="FF0000"/>
                </a:solidFill>
              </a:rPr>
              <a:t>Ｍ</a:t>
            </a:r>
            <a:r>
              <a:rPr lang="ja-JP" altLang="en-US" sz="4400" dirty="0" smtClean="0"/>
              <a:t>－</a:t>
            </a:r>
            <a:r>
              <a:rPr lang="en-US" altLang="ja-JP" sz="4400" dirty="0" smtClean="0"/>
              <a:t>4</a:t>
            </a:r>
            <a:endParaRPr lang="ja-JP" altLang="en-US" sz="44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290178" y="3735637"/>
            <a:ext cx="37513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↓</a:t>
            </a:r>
            <a:r>
              <a:rPr lang="ja-JP" altLang="en-US" sz="40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4000" dirty="0" smtClean="0">
                <a:solidFill>
                  <a:srgbClr val="FF0000"/>
                </a:solidFill>
              </a:rPr>
              <a:t>+2</a:t>
            </a:r>
            <a:r>
              <a:rPr lang="ja-JP" altLang="en-US" sz="4000" dirty="0" smtClean="0">
                <a:solidFill>
                  <a:srgbClr val="FF0000"/>
                </a:solidFill>
              </a:rPr>
              <a:t>＝Ｍとする</a:t>
            </a:r>
            <a:endParaRPr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67434" y="4755944"/>
            <a:ext cx="41889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 smtClean="0"/>
              <a:t>＝</a:t>
            </a:r>
            <a:r>
              <a:rPr lang="en-US" altLang="ja-JP" sz="4400" dirty="0" smtClean="0"/>
              <a:t>(</a:t>
            </a:r>
            <a:r>
              <a:rPr lang="ja-JP" altLang="en-US" sz="4400" dirty="0" smtClean="0">
                <a:solidFill>
                  <a:srgbClr val="FF0000"/>
                </a:solidFill>
              </a:rPr>
              <a:t>Ｍ</a:t>
            </a:r>
            <a:r>
              <a:rPr lang="ja-JP" altLang="en-US" sz="4400" dirty="0" smtClean="0"/>
              <a:t>＋</a:t>
            </a:r>
            <a:r>
              <a:rPr lang="en-US" altLang="ja-JP" sz="4400" dirty="0" smtClean="0"/>
              <a:t>1)(</a:t>
            </a:r>
            <a:r>
              <a:rPr lang="ja-JP" altLang="en-US" sz="4400" dirty="0" smtClean="0">
                <a:solidFill>
                  <a:srgbClr val="FF0000"/>
                </a:solidFill>
              </a:rPr>
              <a:t>Ｍ</a:t>
            </a:r>
            <a:r>
              <a:rPr lang="ja-JP" altLang="en-US" sz="4400" dirty="0" smtClean="0"/>
              <a:t>－</a:t>
            </a:r>
            <a:r>
              <a:rPr lang="en-US" altLang="ja-JP" sz="4400" dirty="0" smtClean="0"/>
              <a:t>4)</a:t>
            </a:r>
            <a:endParaRPr lang="ja-JP" altLang="en-US" sz="4400" dirty="0"/>
          </a:p>
        </p:txBody>
      </p:sp>
      <p:sp>
        <p:nvSpPr>
          <p:cNvPr id="22" name="正方形/長方形 21"/>
          <p:cNvSpPr/>
          <p:nvPr/>
        </p:nvSpPr>
        <p:spPr>
          <a:xfrm>
            <a:off x="4255862" y="4450047"/>
            <a:ext cx="34339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↓</a:t>
            </a:r>
            <a:r>
              <a:rPr lang="en-US" altLang="ja-JP" sz="4000" dirty="0" smtClean="0">
                <a:solidFill>
                  <a:srgbClr val="FF0000"/>
                </a:solidFill>
              </a:rPr>
              <a:t>(</a:t>
            </a:r>
            <a:r>
              <a:rPr lang="ja-JP" altLang="en-US" sz="4000" dirty="0" smtClean="0">
                <a:solidFill>
                  <a:srgbClr val="FF0000"/>
                </a:solidFill>
              </a:rPr>
              <a:t>ｘ＋ａ</a:t>
            </a:r>
            <a:r>
              <a:rPr lang="en-US" altLang="ja-JP" sz="4000" dirty="0" smtClean="0">
                <a:solidFill>
                  <a:srgbClr val="FF0000"/>
                </a:solidFill>
              </a:rPr>
              <a:t>)(</a:t>
            </a:r>
            <a:r>
              <a:rPr lang="ja-JP" altLang="en-US" sz="4000" dirty="0" smtClean="0">
                <a:solidFill>
                  <a:srgbClr val="FF0000"/>
                </a:solidFill>
              </a:rPr>
              <a:t>ｘ＋</a:t>
            </a:r>
            <a:r>
              <a:rPr lang="ja-JP" altLang="en-US" sz="4000" dirty="0" err="1" smtClean="0">
                <a:solidFill>
                  <a:srgbClr val="FF0000"/>
                </a:solidFill>
              </a:rPr>
              <a:t>ｂ</a:t>
            </a:r>
            <a:r>
              <a:rPr lang="en-US" altLang="ja-JP" sz="4000" dirty="0" smtClean="0">
                <a:solidFill>
                  <a:srgbClr val="FF0000"/>
                </a:solidFill>
              </a:rPr>
              <a:t>)</a:t>
            </a:r>
            <a:endParaRPr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7434" y="5339884"/>
            <a:ext cx="54200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 smtClean="0"/>
              <a:t>＝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ｘ＋</a:t>
            </a:r>
            <a:r>
              <a:rPr lang="en-US" altLang="ja-JP" sz="4400" dirty="0" smtClean="0"/>
              <a:t>2</a:t>
            </a:r>
            <a:r>
              <a:rPr lang="ja-JP" altLang="en-US" sz="4400" dirty="0" smtClean="0"/>
              <a:t>＋</a:t>
            </a:r>
            <a:r>
              <a:rPr lang="en-US" altLang="ja-JP" sz="4400" dirty="0" smtClean="0"/>
              <a:t>1)(</a:t>
            </a:r>
            <a:r>
              <a:rPr lang="ja-JP" altLang="en-US" sz="4400" dirty="0" smtClean="0"/>
              <a:t>ｘ＋</a:t>
            </a:r>
            <a:r>
              <a:rPr lang="en-US" altLang="ja-JP" sz="4400" dirty="0" smtClean="0"/>
              <a:t>2</a:t>
            </a:r>
            <a:r>
              <a:rPr lang="ja-JP" altLang="en-US" sz="4400" dirty="0" smtClean="0"/>
              <a:t>－</a:t>
            </a:r>
            <a:r>
              <a:rPr lang="en-US" altLang="ja-JP" sz="4400" dirty="0" smtClean="0"/>
              <a:t>4)</a:t>
            </a:r>
            <a:endParaRPr lang="ja-JP" altLang="en-US" sz="4400" dirty="0"/>
          </a:p>
        </p:txBody>
      </p:sp>
      <p:sp>
        <p:nvSpPr>
          <p:cNvPr id="24" name="正方形/長方形 23"/>
          <p:cNvSpPr/>
          <p:nvPr/>
        </p:nvSpPr>
        <p:spPr>
          <a:xfrm>
            <a:off x="248295" y="5999184"/>
            <a:ext cx="37208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 smtClean="0"/>
              <a:t>＝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ｘ＋</a:t>
            </a:r>
            <a:r>
              <a:rPr lang="en-US" altLang="ja-JP" sz="4400" dirty="0" smtClean="0"/>
              <a:t>3)(</a:t>
            </a:r>
            <a:r>
              <a:rPr lang="ja-JP" altLang="en-US" sz="4400" dirty="0" smtClean="0"/>
              <a:t>ｘ－</a:t>
            </a:r>
            <a:r>
              <a:rPr lang="en-US" altLang="ja-JP" sz="4400" dirty="0" smtClean="0"/>
              <a:t>2)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31555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0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1160040"/>
            <a:ext cx="38164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6600" dirty="0" smtClean="0">
                <a:solidFill>
                  <a:prstClr val="black"/>
                </a:solidFill>
              </a:rPr>
              <a:t>72</a:t>
            </a:r>
            <a:r>
              <a:rPr lang="ja-JP" altLang="en-US" sz="6600" dirty="0" smtClean="0">
                <a:solidFill>
                  <a:prstClr val="black"/>
                </a:solidFill>
              </a:rPr>
              <a:t>＝</a:t>
            </a:r>
            <a:r>
              <a:rPr lang="en-US" altLang="ja-JP" sz="6600" dirty="0" smtClean="0">
                <a:solidFill>
                  <a:prstClr val="black"/>
                </a:solidFill>
              </a:rPr>
              <a:t>8×9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854150" y="1172585"/>
            <a:ext cx="391034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6600" dirty="0" smtClean="0">
                <a:solidFill>
                  <a:prstClr val="black"/>
                </a:solidFill>
                <a:ea typeface="ＤＦ平成明朝体W7" pitchFamily="1" charset="-128"/>
              </a:rPr>
              <a:t>72</a:t>
            </a:r>
            <a:r>
              <a:rPr lang="ja-JP" altLang="en-US" sz="6600" dirty="0" smtClean="0">
                <a:solidFill>
                  <a:prstClr val="black"/>
                </a:solidFill>
                <a:ea typeface="ＤＦ平成明朝体W7" pitchFamily="1" charset="-128"/>
              </a:rPr>
              <a:t>の</a:t>
            </a:r>
            <a:r>
              <a:rPr lang="ja-JP" altLang="en-US" sz="6600" dirty="0" smtClean="0">
                <a:solidFill>
                  <a:srgbClr val="FF0000"/>
                </a:solidFill>
                <a:ea typeface="ＤＦ平成明朝体W7" pitchFamily="1" charset="-128"/>
              </a:rPr>
              <a:t>因数</a:t>
            </a:r>
            <a:endParaRPr lang="ja-JP" altLang="en-US" sz="66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2422102" y="2060920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609729" y="2060848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4014001" y="6093296"/>
            <a:ext cx="2248763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ct val="20000"/>
              </a:spcBef>
            </a:pPr>
            <a:r>
              <a:rPr lang="ja-JP" altLang="en-US" sz="4000" dirty="0" smtClean="0">
                <a:solidFill>
                  <a:srgbClr val="FF0000"/>
                </a:solidFill>
                <a:ea typeface="ＤＦ平成明朝体W7" pitchFamily="1" charset="-128"/>
              </a:rPr>
              <a:t>因数分解</a:t>
            </a:r>
            <a:endParaRPr lang="ja-JP" altLang="en-US" sz="40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4280339" y="5319006"/>
            <a:ext cx="1804572" cy="37621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192" y="108793"/>
            <a:ext cx="553549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600" dirty="0"/>
              <a:t>(</a:t>
            </a:r>
            <a:r>
              <a:rPr lang="ja-JP" altLang="en-US" sz="6600" dirty="0"/>
              <a:t>ｘ＋</a:t>
            </a:r>
            <a:r>
              <a:rPr lang="en-US" altLang="ja-JP" sz="6600" dirty="0"/>
              <a:t>6)</a:t>
            </a:r>
            <a:r>
              <a:rPr lang="en-US" altLang="ja-JP" sz="6600" baseline="30000" dirty="0"/>
              <a:t> </a:t>
            </a:r>
            <a:r>
              <a:rPr lang="en-US" altLang="ja-JP" sz="6600" dirty="0"/>
              <a:t>(</a:t>
            </a:r>
            <a:r>
              <a:rPr lang="ja-JP" altLang="en-US" sz="6600" dirty="0" err="1"/>
              <a:t>ｘ</a:t>
            </a:r>
            <a:r>
              <a:rPr lang="en-US" altLang="ja-JP" sz="6600" dirty="0"/>
              <a:t>―6)</a:t>
            </a:r>
            <a:r>
              <a:rPr lang="ja-JP" altLang="en-US" sz="6600" dirty="0"/>
              <a:t>＝</a:t>
            </a:r>
            <a:endParaRPr lang="en-US" altLang="ja-JP" sz="6600" dirty="0"/>
          </a:p>
        </p:txBody>
      </p:sp>
      <p:sp>
        <p:nvSpPr>
          <p:cNvPr id="9" name="正方形/長方形 8"/>
          <p:cNvSpPr/>
          <p:nvPr/>
        </p:nvSpPr>
        <p:spPr>
          <a:xfrm>
            <a:off x="5614891" y="108793"/>
            <a:ext cx="261481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 dirty="0" err="1" smtClean="0"/>
              <a:t>ｘ</a:t>
            </a:r>
            <a:r>
              <a:rPr lang="en-US" altLang="ja-JP" sz="6600" baseline="30000" dirty="0" smtClean="0"/>
              <a:t>2</a:t>
            </a:r>
            <a:r>
              <a:rPr lang="ja-JP" altLang="en-US" sz="6600" dirty="0" smtClean="0"/>
              <a:t>－</a:t>
            </a:r>
            <a:r>
              <a:rPr lang="en-US" altLang="ja-JP" sz="6600" dirty="0" smtClean="0"/>
              <a:t>36</a:t>
            </a:r>
            <a:endParaRPr lang="ja-JP" altLang="en-US" sz="6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89363" y="2426122"/>
            <a:ext cx="34612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 dirty="0" err="1" smtClean="0"/>
              <a:t>ｘ</a:t>
            </a:r>
            <a:r>
              <a:rPr lang="en-US" altLang="ja-JP" sz="6600" baseline="30000" dirty="0" smtClean="0"/>
              <a:t>2</a:t>
            </a:r>
            <a:r>
              <a:rPr lang="ja-JP" altLang="en-US" sz="6600" dirty="0" smtClean="0"/>
              <a:t>－</a:t>
            </a:r>
            <a:r>
              <a:rPr lang="en-US" altLang="ja-JP" sz="6600" dirty="0" smtClean="0"/>
              <a:t>36</a:t>
            </a:r>
            <a:r>
              <a:rPr lang="ja-JP" altLang="en-US" sz="6600" dirty="0" smtClean="0"/>
              <a:t>＝</a:t>
            </a:r>
            <a:endParaRPr lang="ja-JP" altLang="en-US" sz="6600" dirty="0"/>
          </a:p>
        </p:txBody>
      </p:sp>
      <p:sp>
        <p:nvSpPr>
          <p:cNvPr id="21" name="正方形/長方形 20"/>
          <p:cNvSpPr/>
          <p:nvPr/>
        </p:nvSpPr>
        <p:spPr>
          <a:xfrm>
            <a:off x="3540605" y="2280581"/>
            <a:ext cx="46891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600" dirty="0"/>
              <a:t>(</a:t>
            </a:r>
            <a:r>
              <a:rPr lang="ja-JP" altLang="en-US" sz="6600" dirty="0"/>
              <a:t>ｘ＋</a:t>
            </a:r>
            <a:r>
              <a:rPr lang="en-US" altLang="ja-JP" sz="6600" dirty="0"/>
              <a:t>6)</a:t>
            </a:r>
            <a:r>
              <a:rPr lang="en-US" altLang="ja-JP" sz="6600" baseline="30000" dirty="0"/>
              <a:t> </a:t>
            </a:r>
            <a:r>
              <a:rPr lang="en-US" altLang="ja-JP" sz="6600" dirty="0"/>
              <a:t>(</a:t>
            </a:r>
            <a:r>
              <a:rPr lang="ja-JP" altLang="en-US" sz="6600" dirty="0" err="1"/>
              <a:t>ｘ</a:t>
            </a:r>
            <a:r>
              <a:rPr lang="en-US" altLang="ja-JP" sz="6600" dirty="0"/>
              <a:t>―6</a:t>
            </a:r>
            <a:r>
              <a:rPr lang="en-US" altLang="ja-JP" sz="6600" dirty="0" smtClean="0"/>
              <a:t>)</a:t>
            </a:r>
            <a:endParaRPr lang="en-US" altLang="ja-JP" sz="6600" dirty="0"/>
          </a:p>
        </p:txBody>
      </p:sp>
      <p:cxnSp>
        <p:nvCxnSpPr>
          <p:cNvPr id="22" name="直線コネクタ 21"/>
          <p:cNvCxnSpPr/>
          <p:nvPr/>
        </p:nvCxnSpPr>
        <p:spPr>
          <a:xfrm>
            <a:off x="3931129" y="3326089"/>
            <a:ext cx="16837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262764" y="3325437"/>
            <a:ext cx="15889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2901313" y="3494617"/>
            <a:ext cx="556113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 dirty="0" err="1" smtClean="0">
                <a:ea typeface="ＤＦ平成明朝体W7" pitchFamily="1" charset="-128"/>
              </a:rPr>
              <a:t>ｘ</a:t>
            </a:r>
            <a:r>
              <a:rPr lang="en-US" altLang="ja-JP" sz="6600" baseline="30000" dirty="0" smtClean="0">
                <a:ea typeface="ＤＦ平成明朝体W7" pitchFamily="1" charset="-128"/>
              </a:rPr>
              <a:t>2</a:t>
            </a:r>
            <a:r>
              <a:rPr lang="ja-JP" altLang="en-US" sz="6600" dirty="0" smtClean="0">
                <a:ea typeface="ＤＦ平成明朝体W7" pitchFamily="1" charset="-128"/>
              </a:rPr>
              <a:t>－</a:t>
            </a:r>
            <a:r>
              <a:rPr lang="en-US" altLang="ja-JP" sz="6600" dirty="0" smtClean="0">
                <a:ea typeface="ＤＦ平成明朝体W7" pitchFamily="1" charset="-128"/>
              </a:rPr>
              <a:t>36</a:t>
            </a:r>
            <a:r>
              <a:rPr lang="ja-JP" altLang="en-US" sz="6600" dirty="0" smtClean="0">
                <a:ea typeface="ＤＦ平成明朝体W7" pitchFamily="1" charset="-128"/>
              </a:rPr>
              <a:t>の</a:t>
            </a:r>
            <a:r>
              <a:rPr lang="ja-JP" altLang="en-US" sz="6600" dirty="0" smtClean="0">
                <a:solidFill>
                  <a:srgbClr val="FF0000"/>
                </a:solidFill>
                <a:ea typeface="ＤＦ平成明朝体W7" pitchFamily="1" charset="-128"/>
              </a:rPr>
              <a:t>因数</a:t>
            </a:r>
            <a:endParaRPr lang="ja-JP" altLang="en-US" sz="66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957354" y="4549565"/>
            <a:ext cx="2269767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ct val="20000"/>
              </a:spcBef>
            </a:pPr>
            <a:r>
              <a:rPr lang="ja-JP" altLang="en-US" sz="4000" dirty="0" smtClean="0">
                <a:solidFill>
                  <a:srgbClr val="0070C0"/>
                </a:solidFill>
                <a:ea typeface="ＤＦ平成明朝体W7" pitchFamily="1" charset="-128"/>
              </a:rPr>
              <a:t>展　　開</a:t>
            </a:r>
            <a:endParaRPr lang="ja-JP" altLang="en-US" sz="4000" dirty="0">
              <a:solidFill>
                <a:srgbClr val="0070C0"/>
              </a:solidFill>
              <a:ea typeface="ＤＦ平成明朝体W7" pitchFamily="1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0" y="5151681"/>
            <a:ext cx="42803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dirty="0"/>
              <a:t>(</a:t>
            </a:r>
            <a:r>
              <a:rPr lang="ja-JP" altLang="en-US" sz="6000" dirty="0"/>
              <a:t>ｘ＋</a:t>
            </a:r>
            <a:r>
              <a:rPr lang="en-US" altLang="ja-JP" sz="6000" dirty="0"/>
              <a:t>6)</a:t>
            </a:r>
            <a:r>
              <a:rPr lang="en-US" altLang="ja-JP" sz="6000" baseline="30000" dirty="0"/>
              <a:t> </a:t>
            </a:r>
            <a:r>
              <a:rPr lang="en-US" altLang="ja-JP" sz="6000" dirty="0"/>
              <a:t>(</a:t>
            </a:r>
            <a:r>
              <a:rPr lang="ja-JP" altLang="en-US" sz="6000" dirty="0" err="1"/>
              <a:t>ｘ</a:t>
            </a:r>
            <a:r>
              <a:rPr lang="en-US" altLang="ja-JP" sz="6000" dirty="0"/>
              <a:t>―6</a:t>
            </a:r>
            <a:r>
              <a:rPr lang="en-US" altLang="ja-JP" sz="6000" dirty="0" smtClean="0"/>
              <a:t>)</a:t>
            </a:r>
            <a:endParaRPr lang="en-US" altLang="ja-JP" sz="6000" dirty="0"/>
          </a:p>
        </p:txBody>
      </p:sp>
      <p:sp>
        <p:nvSpPr>
          <p:cNvPr id="30" name="正方形/長方形 29"/>
          <p:cNvSpPr/>
          <p:nvPr/>
        </p:nvSpPr>
        <p:spPr>
          <a:xfrm>
            <a:off x="6262765" y="5065489"/>
            <a:ext cx="261481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 dirty="0" err="1" smtClean="0"/>
              <a:t>ｘ</a:t>
            </a:r>
            <a:r>
              <a:rPr lang="en-US" altLang="ja-JP" sz="6600" baseline="30000" dirty="0" smtClean="0"/>
              <a:t>2</a:t>
            </a:r>
            <a:r>
              <a:rPr lang="ja-JP" altLang="en-US" sz="6600" dirty="0" smtClean="0"/>
              <a:t>－</a:t>
            </a:r>
            <a:r>
              <a:rPr lang="en-US" altLang="ja-JP" sz="6600" dirty="0" smtClean="0"/>
              <a:t>36</a:t>
            </a:r>
            <a:endParaRPr lang="ja-JP" altLang="en-US" sz="6600" dirty="0"/>
          </a:p>
        </p:txBody>
      </p:sp>
      <p:sp>
        <p:nvSpPr>
          <p:cNvPr id="31" name="右矢印 30"/>
          <p:cNvSpPr/>
          <p:nvPr/>
        </p:nvSpPr>
        <p:spPr>
          <a:xfrm rot="10800000">
            <a:off x="4236096" y="5659513"/>
            <a:ext cx="1804572" cy="37621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/>
          <p:nvPr/>
        </p:nvCxnSpPr>
        <p:spPr>
          <a:xfrm>
            <a:off x="258373" y="6096712"/>
            <a:ext cx="366255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6513454" y="6085144"/>
            <a:ext cx="210328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842783" y="6093296"/>
            <a:ext cx="23557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000" dirty="0" smtClean="0">
                <a:solidFill>
                  <a:srgbClr val="FF0000"/>
                </a:solidFill>
                <a:ea typeface="ＤＦ平成明朝体W7" pitchFamily="1" charset="-128"/>
              </a:rPr>
              <a:t>因数の積</a:t>
            </a:r>
            <a:endParaRPr lang="ja-JP" altLang="en-US" sz="40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600430" y="6085144"/>
            <a:ext cx="17656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000" dirty="0" smtClean="0">
                <a:solidFill>
                  <a:srgbClr val="FF0000"/>
                </a:solidFill>
                <a:ea typeface="ＤＦ平成明朝体W7" pitchFamily="1" charset="-128"/>
              </a:rPr>
              <a:t>多項式</a:t>
            </a:r>
            <a:endParaRPr lang="ja-JP" altLang="en-US" sz="40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4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8" grpId="0" animBg="1"/>
      <p:bldP spid="3" grpId="0" animBg="1"/>
      <p:bldP spid="8" grpId="0"/>
      <p:bldP spid="9" grpId="0"/>
      <p:bldP spid="20" grpId="0"/>
      <p:bldP spid="21" grpId="0"/>
      <p:bldP spid="27" grpId="0"/>
      <p:bldP spid="28" grpId="0" animBg="1"/>
      <p:bldP spid="29" grpId="0"/>
      <p:bldP spid="30" grpId="0"/>
      <p:bldP spid="31" grpId="0" animBg="1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23528" y="260648"/>
            <a:ext cx="8496944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000" dirty="0" smtClean="0">
                <a:ea typeface="ＤＦ平成明朝体W7" pitchFamily="1" charset="-128"/>
              </a:rPr>
              <a:t>共通因数の取り出しによる因数分解</a:t>
            </a:r>
            <a:endParaRPr lang="ja-JP" altLang="en-US" sz="4000" dirty="0">
              <a:ea typeface="ＤＦ平成明朝体W7" pitchFamily="1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47511" y="1124744"/>
            <a:ext cx="33231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dirty="0" smtClean="0"/>
              <a:t>2a</a:t>
            </a:r>
            <a:r>
              <a:rPr lang="ja-JP" altLang="en-US" sz="4400" dirty="0" err="1" smtClean="0"/>
              <a:t>ｘ</a:t>
            </a:r>
            <a:r>
              <a:rPr lang="en-US" altLang="ja-JP" sz="4400" baseline="30000" dirty="0"/>
              <a:t>2</a:t>
            </a:r>
            <a:r>
              <a:rPr lang="ja-JP" altLang="en-US" sz="4400" dirty="0" smtClean="0"/>
              <a:t>＋</a:t>
            </a:r>
            <a:r>
              <a:rPr lang="en-US" altLang="ja-JP" sz="4400" dirty="0" smtClean="0"/>
              <a:t>6a</a:t>
            </a:r>
            <a:r>
              <a:rPr lang="ja-JP" altLang="en-US" sz="4400" dirty="0" smtClean="0"/>
              <a:t>ｘ＝</a:t>
            </a:r>
            <a:endParaRPr lang="ja-JP" altLang="en-US" sz="4400" dirty="0"/>
          </a:p>
        </p:txBody>
      </p:sp>
      <p:sp>
        <p:nvSpPr>
          <p:cNvPr id="13" name="正方形/長方形 12"/>
          <p:cNvSpPr/>
          <p:nvPr/>
        </p:nvSpPr>
        <p:spPr>
          <a:xfrm>
            <a:off x="3275856" y="1124743"/>
            <a:ext cx="58167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 smtClean="0"/>
              <a:t>2×a×</a:t>
            </a:r>
            <a:r>
              <a:rPr lang="ja-JP" altLang="en-US" sz="4000" dirty="0" err="1" smtClean="0"/>
              <a:t>ｘ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ｘ＋</a:t>
            </a:r>
            <a:r>
              <a:rPr lang="en-US" altLang="ja-JP" sz="4000" dirty="0" smtClean="0"/>
              <a:t>2×3×a×</a:t>
            </a:r>
            <a:r>
              <a:rPr lang="ja-JP" altLang="en-US" sz="4000" dirty="0" smtClean="0"/>
              <a:t>ｘ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4307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95536" y="260648"/>
            <a:ext cx="8467640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000" dirty="0" smtClean="0">
                <a:ea typeface="ＤＦ平成明朝体W7" pitchFamily="1" charset="-128"/>
              </a:rPr>
              <a:t>共通因数の取り出しによる因数分解</a:t>
            </a:r>
            <a:endParaRPr lang="ja-JP" altLang="en-US" sz="4000" dirty="0">
              <a:ea typeface="ＤＦ平成明朝体W7" pitchFamily="1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47510" y="1124744"/>
            <a:ext cx="33231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dirty="0" smtClean="0"/>
              <a:t>2a</a:t>
            </a:r>
            <a:r>
              <a:rPr lang="ja-JP" altLang="en-US" sz="4400" dirty="0" err="1" smtClean="0"/>
              <a:t>ｘ</a:t>
            </a:r>
            <a:r>
              <a:rPr lang="en-US" altLang="ja-JP" sz="4400" baseline="30000" dirty="0"/>
              <a:t>2</a:t>
            </a:r>
            <a:r>
              <a:rPr lang="ja-JP" altLang="en-US" sz="4400" dirty="0" smtClean="0"/>
              <a:t>＋</a:t>
            </a:r>
            <a:r>
              <a:rPr lang="en-US" altLang="ja-JP" sz="4400" dirty="0" smtClean="0"/>
              <a:t>6a</a:t>
            </a:r>
            <a:r>
              <a:rPr lang="ja-JP" altLang="en-US" sz="4400" dirty="0" smtClean="0"/>
              <a:t>ｘ＝</a:t>
            </a:r>
            <a:endParaRPr lang="ja-JP" altLang="en-US" sz="4400" dirty="0"/>
          </a:p>
        </p:txBody>
      </p:sp>
      <p:sp>
        <p:nvSpPr>
          <p:cNvPr id="13" name="正方形/長方形 12"/>
          <p:cNvSpPr/>
          <p:nvPr/>
        </p:nvSpPr>
        <p:spPr>
          <a:xfrm>
            <a:off x="3275856" y="1124743"/>
            <a:ext cx="58167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</a:rPr>
              <a:t>2</a:t>
            </a:r>
            <a:r>
              <a:rPr lang="en-US" altLang="ja-JP" sz="4000" dirty="0" smtClean="0"/>
              <a:t>×</a:t>
            </a:r>
            <a:r>
              <a:rPr lang="en-US" altLang="ja-JP" sz="4000" dirty="0" smtClean="0">
                <a:solidFill>
                  <a:srgbClr val="FF0000"/>
                </a:solidFill>
              </a:rPr>
              <a:t>a</a:t>
            </a:r>
            <a:r>
              <a:rPr lang="en-US" altLang="ja-JP" sz="4000" dirty="0" smtClean="0"/>
              <a:t>×</a:t>
            </a:r>
            <a:r>
              <a:rPr lang="ja-JP" altLang="en-US" sz="40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ｘ＋</a:t>
            </a:r>
            <a:r>
              <a:rPr lang="en-US" altLang="ja-JP" sz="4000" dirty="0" smtClean="0">
                <a:solidFill>
                  <a:srgbClr val="FF0000"/>
                </a:solidFill>
              </a:rPr>
              <a:t>2</a:t>
            </a:r>
            <a:r>
              <a:rPr lang="en-US" altLang="ja-JP" sz="4000" dirty="0" smtClean="0"/>
              <a:t>×3×</a:t>
            </a:r>
            <a:r>
              <a:rPr lang="en-US" altLang="ja-JP" sz="4000" dirty="0" smtClean="0">
                <a:solidFill>
                  <a:srgbClr val="FF0000"/>
                </a:solidFill>
              </a:rPr>
              <a:t>a</a:t>
            </a:r>
            <a:r>
              <a:rPr lang="en-US" altLang="ja-JP" sz="4000" dirty="0" smtClean="0"/>
              <a:t>×</a:t>
            </a:r>
            <a:r>
              <a:rPr lang="ja-JP" altLang="en-US" sz="4000" dirty="0" smtClean="0">
                <a:solidFill>
                  <a:srgbClr val="FF0000"/>
                </a:solidFill>
              </a:rPr>
              <a:t>ｘ</a:t>
            </a:r>
            <a:endParaRPr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41322" y="1700808"/>
            <a:ext cx="5454498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400" dirty="0" smtClean="0">
                <a:ea typeface="ＤＦ平成明朝体W7" pitchFamily="1" charset="-128"/>
              </a:rPr>
              <a:t>共通因数・・・</a:t>
            </a:r>
            <a:r>
              <a:rPr lang="en-US" altLang="ja-JP" sz="5400" dirty="0" smtClean="0">
                <a:solidFill>
                  <a:srgbClr val="FF0000"/>
                </a:solidFill>
                <a:ea typeface="ＤＦ平成明朝体W7" pitchFamily="1" charset="-128"/>
              </a:rPr>
              <a:t>2ax</a:t>
            </a:r>
            <a:endParaRPr lang="ja-JP" altLang="en-US" sz="54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683237" y="2492896"/>
            <a:ext cx="36295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＝</a:t>
            </a:r>
            <a:r>
              <a:rPr lang="en-US" altLang="ja-JP" sz="4800" dirty="0" smtClean="0">
                <a:solidFill>
                  <a:srgbClr val="FF0000"/>
                </a:solidFill>
              </a:rPr>
              <a:t>2a</a:t>
            </a:r>
            <a:r>
              <a:rPr lang="ja-JP" altLang="en-US" sz="48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4800" dirty="0" smtClean="0"/>
              <a:t>(</a:t>
            </a:r>
            <a:r>
              <a:rPr lang="ja-JP" altLang="en-US" sz="4800" dirty="0" smtClean="0"/>
              <a:t>ｘ＋</a:t>
            </a:r>
            <a:r>
              <a:rPr lang="en-US" altLang="ja-JP" sz="4800" dirty="0" smtClean="0"/>
              <a:t>3)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01247" y="4127395"/>
            <a:ext cx="8593118" cy="234679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問題　次の式を因数分解しなさい。</a:t>
            </a:r>
            <a:endParaRPr lang="en-US" altLang="ja-JP" sz="3200" dirty="0" smtClean="0"/>
          </a:p>
          <a:p>
            <a:pPr marL="514350" indent="-514350" algn="l">
              <a:buAutoNum type="arabicParenBoth"/>
            </a:pPr>
            <a:r>
              <a:rPr lang="en-US" altLang="ja-JP" sz="3200" dirty="0" smtClean="0"/>
              <a:t>4ax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2a</a:t>
            </a:r>
            <a:r>
              <a:rPr lang="ja-JP" altLang="en-US" sz="3200" dirty="0" smtClean="0"/>
              <a:t>　　　　　　　　　</a:t>
            </a:r>
            <a:r>
              <a:rPr lang="en-US" altLang="ja-JP" sz="3200" dirty="0" smtClean="0"/>
              <a:t>(</a:t>
            </a:r>
            <a:r>
              <a:rPr lang="en-US" altLang="ja-JP" sz="3200" dirty="0"/>
              <a:t>2) </a:t>
            </a:r>
            <a:r>
              <a:rPr lang="en-US" altLang="ja-JP" sz="3200" dirty="0" smtClean="0"/>
              <a:t>2ax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3ay</a:t>
            </a:r>
            <a:r>
              <a:rPr lang="en-US" altLang="ja-JP" sz="3200" baseline="30000" dirty="0" smtClean="0"/>
              <a:t> </a:t>
            </a:r>
            <a:endParaRPr lang="en-US" altLang="ja-JP" sz="3200" baseline="30000" dirty="0"/>
          </a:p>
          <a:p>
            <a:pPr algn="l"/>
            <a:endParaRPr lang="en-US" altLang="ja-JP" sz="2800" dirty="0" smtClean="0"/>
          </a:p>
          <a:p>
            <a:pPr algn="l"/>
            <a:r>
              <a:rPr lang="en-US" altLang="ja-JP" sz="3200" dirty="0" smtClean="0"/>
              <a:t>(</a:t>
            </a:r>
            <a:r>
              <a:rPr lang="en-US" altLang="ja-JP" sz="3200" dirty="0"/>
              <a:t>3) </a:t>
            </a:r>
            <a:r>
              <a:rPr lang="en-US" altLang="ja-JP" sz="3200" dirty="0" smtClean="0"/>
              <a:t>8a</a:t>
            </a:r>
            <a:r>
              <a:rPr lang="en-US" altLang="ja-JP" sz="3200" baseline="30000" dirty="0" smtClean="0"/>
              <a:t>2</a:t>
            </a:r>
            <a:r>
              <a:rPr lang="en-US" altLang="ja-JP" sz="3200" dirty="0" smtClean="0"/>
              <a:t>b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4b</a:t>
            </a:r>
            <a:r>
              <a:rPr lang="en-US" altLang="ja-JP" sz="3200" baseline="30000" dirty="0" smtClean="0"/>
              <a:t> </a:t>
            </a:r>
            <a:r>
              <a:rPr lang="ja-JP" altLang="en-US" sz="3200" dirty="0" smtClean="0"/>
              <a:t>　　　　　　　　</a:t>
            </a:r>
            <a:r>
              <a:rPr lang="en-US" altLang="ja-JP" sz="3200" dirty="0" smtClean="0"/>
              <a:t>(</a:t>
            </a:r>
            <a:r>
              <a:rPr lang="en-US" altLang="ja-JP" sz="3200" dirty="0"/>
              <a:t>4) </a:t>
            </a:r>
            <a:r>
              <a:rPr lang="en-US" altLang="ja-JP" sz="3200" dirty="0" smtClean="0"/>
              <a:t>ax</a:t>
            </a:r>
            <a:r>
              <a:rPr lang="ja-JP" altLang="en-US" sz="3200" dirty="0" smtClean="0"/>
              <a:t>＋</a:t>
            </a:r>
            <a:r>
              <a:rPr lang="en-US" altLang="ja-JP" sz="3200" dirty="0" err="1" smtClean="0"/>
              <a:t>bx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cx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22314" y="3315996"/>
            <a:ext cx="5324258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4800" dirty="0" smtClean="0"/>
              <a:t>Ma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Mb</a:t>
            </a:r>
            <a:r>
              <a:rPr lang="ja-JP" altLang="en-US" sz="4800" dirty="0" smtClean="0"/>
              <a:t>＝</a:t>
            </a:r>
            <a:r>
              <a:rPr lang="en-US" altLang="ja-JP" sz="4800" dirty="0" smtClean="0"/>
              <a:t>M(a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b)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12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ea typeface="ＤＦ平成明朝体W7" pitchFamily="1" charset="-128"/>
              </a:rPr>
              <a:t>乗法の公式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99483" y="1484784"/>
            <a:ext cx="8280920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/>
              <a:t>(</a:t>
            </a:r>
            <a:r>
              <a:rPr lang="ja-JP" altLang="en-US" dirty="0" smtClean="0"/>
              <a:t>ｘ＋ａ</a:t>
            </a:r>
            <a:r>
              <a:rPr lang="en-US" altLang="ja-JP" dirty="0" smtClean="0"/>
              <a:t>)(</a:t>
            </a:r>
            <a:r>
              <a:rPr lang="ja-JP" altLang="en-US" dirty="0" smtClean="0"/>
              <a:t>ｘ＋</a:t>
            </a:r>
            <a:r>
              <a:rPr lang="ja-JP" altLang="en-US" dirty="0" err="1" smtClean="0"/>
              <a:t>ｂ</a:t>
            </a:r>
            <a:r>
              <a:rPr lang="en-US" altLang="ja-JP" dirty="0" smtClean="0"/>
              <a:t>)</a:t>
            </a:r>
            <a:r>
              <a:rPr lang="ja-JP" altLang="en-US" dirty="0" smtClean="0"/>
              <a:t>＝</a:t>
            </a:r>
            <a:r>
              <a:rPr lang="ja-JP" altLang="en-US" dirty="0" err="1" smtClean="0"/>
              <a:t>ｘ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(</a:t>
            </a:r>
            <a:r>
              <a:rPr lang="ja-JP" altLang="en-US" dirty="0" smtClean="0">
                <a:solidFill>
                  <a:srgbClr val="FF0000"/>
                </a:solidFill>
              </a:rPr>
              <a:t>ａ＋</a:t>
            </a:r>
            <a:r>
              <a:rPr lang="ja-JP" altLang="en-US" dirty="0" err="1" smtClean="0">
                <a:solidFill>
                  <a:srgbClr val="FF0000"/>
                </a:solidFill>
              </a:rPr>
              <a:t>ｂ</a:t>
            </a:r>
            <a:r>
              <a:rPr lang="en-US" altLang="ja-JP" dirty="0" smtClean="0"/>
              <a:t>)</a:t>
            </a:r>
            <a:r>
              <a:rPr lang="ja-JP" altLang="en-US" dirty="0" smtClean="0"/>
              <a:t>ｘ＋</a:t>
            </a:r>
            <a:r>
              <a:rPr lang="ja-JP" altLang="en-US" dirty="0" smtClean="0">
                <a:solidFill>
                  <a:srgbClr val="FF0000"/>
                </a:solidFill>
              </a:rPr>
              <a:t>ａｂ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22610" y="3128450"/>
            <a:ext cx="6065614" cy="13590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/>
              <a:t>(</a:t>
            </a:r>
            <a:r>
              <a:rPr lang="ja-JP" altLang="en-US" dirty="0" smtClean="0"/>
              <a:t>ａ＋</a:t>
            </a:r>
            <a:r>
              <a:rPr lang="ja-JP" altLang="en-US" dirty="0" err="1" smtClean="0"/>
              <a:t>ｂ</a:t>
            </a:r>
            <a:r>
              <a:rPr lang="en-US" altLang="ja-JP" dirty="0" smtClean="0"/>
              <a:t>)</a:t>
            </a:r>
            <a:r>
              <a:rPr lang="en-US" altLang="ja-JP" baseline="30000" dirty="0" smtClean="0"/>
              <a:t> 2 </a:t>
            </a:r>
            <a:r>
              <a:rPr lang="ja-JP" altLang="en-US" dirty="0" smtClean="0"/>
              <a:t>＝ａ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2</a:t>
            </a:r>
            <a:r>
              <a:rPr lang="ja-JP" altLang="en-US" dirty="0" smtClean="0"/>
              <a:t>ａｂ＋</a:t>
            </a:r>
            <a:r>
              <a:rPr lang="ja-JP" altLang="en-US" dirty="0" err="1" smtClean="0"/>
              <a:t>ｂ</a:t>
            </a:r>
            <a:r>
              <a:rPr lang="en-US" altLang="ja-JP" baseline="30000" dirty="0" smtClean="0"/>
              <a:t>2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(</a:t>
            </a:r>
            <a:r>
              <a:rPr lang="ja-JP" altLang="en-US" dirty="0" smtClean="0"/>
              <a:t>ａ</a:t>
            </a:r>
            <a:r>
              <a:rPr lang="en-US" altLang="ja-JP" dirty="0" smtClean="0"/>
              <a:t>―</a:t>
            </a:r>
            <a:r>
              <a:rPr lang="ja-JP" altLang="en-US" dirty="0" err="1" smtClean="0"/>
              <a:t>ｂ</a:t>
            </a:r>
            <a:r>
              <a:rPr lang="en-US" altLang="ja-JP" dirty="0" smtClean="0"/>
              <a:t>)</a:t>
            </a:r>
            <a:r>
              <a:rPr lang="en-US" altLang="ja-JP" baseline="30000" dirty="0" smtClean="0"/>
              <a:t> 2 </a:t>
            </a:r>
            <a:r>
              <a:rPr lang="ja-JP" altLang="en-US" dirty="0" smtClean="0"/>
              <a:t>＝ａ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－</a:t>
            </a:r>
            <a:r>
              <a:rPr lang="en-US" altLang="ja-JP" dirty="0" smtClean="0"/>
              <a:t>2</a:t>
            </a:r>
            <a:r>
              <a:rPr lang="ja-JP" altLang="en-US" dirty="0" smtClean="0"/>
              <a:t>ａｂ＋</a:t>
            </a:r>
            <a:r>
              <a:rPr lang="ja-JP" altLang="en-US" dirty="0" err="1" smtClean="0"/>
              <a:t>ｂ</a:t>
            </a:r>
            <a:r>
              <a:rPr lang="en-US" altLang="ja-JP" baseline="30000" dirty="0" smtClean="0"/>
              <a:t>2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0498" y="2599790"/>
            <a:ext cx="2236510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平方の公式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26661" y="5424228"/>
            <a:ext cx="5557508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/>
              <a:t>(a</a:t>
            </a:r>
            <a:r>
              <a:rPr lang="ja-JP" altLang="en-US" dirty="0" smtClean="0"/>
              <a:t>＋</a:t>
            </a:r>
            <a:r>
              <a:rPr lang="en-US" altLang="ja-JP" dirty="0"/>
              <a:t>b</a:t>
            </a:r>
            <a:r>
              <a:rPr lang="en-US" altLang="ja-JP" dirty="0" smtClean="0"/>
              <a:t>)(a</a:t>
            </a:r>
            <a:r>
              <a:rPr lang="en-US" altLang="ja-JP" dirty="0"/>
              <a:t>―</a:t>
            </a:r>
            <a:r>
              <a:rPr lang="en-US" altLang="ja-JP" dirty="0" smtClean="0"/>
              <a:t>b)</a:t>
            </a:r>
            <a:r>
              <a:rPr lang="ja-JP" altLang="en-US" dirty="0" smtClean="0"/>
              <a:t>＝</a:t>
            </a:r>
            <a:r>
              <a:rPr lang="en-US" altLang="ja-JP" dirty="0" smtClean="0"/>
              <a:t>a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－</a:t>
            </a:r>
            <a:r>
              <a:rPr lang="en-US" altLang="ja-JP" dirty="0" smtClean="0"/>
              <a:t>b</a:t>
            </a:r>
            <a:r>
              <a:rPr lang="en-US" altLang="ja-JP" baseline="30000" dirty="0" smtClean="0"/>
              <a:t>2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4911" y="4864804"/>
            <a:ext cx="2140330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和と差の積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74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ea typeface="ＤＦ平成明朝体W7" pitchFamily="1" charset="-128"/>
              </a:rPr>
              <a:t>乗法の公式を因数分解に利用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99483" y="1484784"/>
            <a:ext cx="8280920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err="1"/>
              <a:t>ｘ</a:t>
            </a:r>
            <a:r>
              <a:rPr lang="en-US" altLang="ja-JP" baseline="30000" dirty="0"/>
              <a:t>2</a:t>
            </a:r>
            <a:r>
              <a:rPr lang="ja-JP" altLang="en-US" dirty="0"/>
              <a:t>＋</a:t>
            </a:r>
            <a:r>
              <a:rPr lang="en-US" altLang="ja-JP" dirty="0"/>
              <a:t>(</a:t>
            </a:r>
            <a:r>
              <a:rPr lang="ja-JP" altLang="en-US" dirty="0">
                <a:solidFill>
                  <a:srgbClr val="FF0000"/>
                </a:solidFill>
              </a:rPr>
              <a:t>ａ＋</a:t>
            </a:r>
            <a:r>
              <a:rPr lang="ja-JP" altLang="en-US" dirty="0" err="1">
                <a:solidFill>
                  <a:srgbClr val="FF0000"/>
                </a:solidFill>
              </a:rPr>
              <a:t>ｂ</a:t>
            </a:r>
            <a:r>
              <a:rPr lang="en-US" altLang="ja-JP" dirty="0"/>
              <a:t>)</a:t>
            </a:r>
            <a:r>
              <a:rPr lang="ja-JP" altLang="en-US" dirty="0"/>
              <a:t>ｘ＋</a:t>
            </a:r>
            <a:r>
              <a:rPr lang="ja-JP" altLang="en-US" dirty="0" smtClean="0">
                <a:solidFill>
                  <a:srgbClr val="FF0000"/>
                </a:solidFill>
              </a:rPr>
              <a:t>ａｂ</a:t>
            </a:r>
            <a:r>
              <a:rPr lang="ja-JP" altLang="en-US" dirty="0" smtClean="0"/>
              <a:t>＝</a:t>
            </a:r>
            <a:r>
              <a:rPr lang="en-US" altLang="ja-JP" dirty="0" smtClean="0"/>
              <a:t>(</a:t>
            </a:r>
            <a:r>
              <a:rPr lang="ja-JP" altLang="en-US" dirty="0" smtClean="0"/>
              <a:t>ｘ＋ａ</a:t>
            </a:r>
            <a:r>
              <a:rPr lang="en-US" altLang="ja-JP" dirty="0" smtClean="0"/>
              <a:t>)(</a:t>
            </a:r>
            <a:r>
              <a:rPr lang="ja-JP" altLang="en-US" dirty="0" smtClean="0"/>
              <a:t>ｘ＋</a:t>
            </a:r>
            <a:r>
              <a:rPr lang="ja-JP" altLang="en-US" dirty="0" err="1" smtClean="0"/>
              <a:t>ｂ</a:t>
            </a:r>
            <a:r>
              <a:rPr lang="en-US" altLang="ja-JP" dirty="0" smtClean="0"/>
              <a:t>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22610" y="3128450"/>
            <a:ext cx="6065614" cy="13590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ａ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2</a:t>
            </a:r>
            <a:r>
              <a:rPr lang="ja-JP" altLang="en-US" dirty="0" smtClean="0"/>
              <a:t>ａｂ＋</a:t>
            </a:r>
            <a:r>
              <a:rPr lang="ja-JP" altLang="en-US" dirty="0" err="1" smtClean="0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/>
              <a:t>ａ＋</a:t>
            </a:r>
            <a:r>
              <a:rPr lang="ja-JP" altLang="en-US" dirty="0" err="1"/>
              <a:t>ｂ</a:t>
            </a:r>
            <a:r>
              <a:rPr lang="en-US" altLang="ja-JP" dirty="0"/>
              <a:t>)</a:t>
            </a:r>
            <a:r>
              <a:rPr lang="en-US" altLang="ja-JP" baseline="30000" dirty="0"/>
              <a:t> 2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ａ</a:t>
            </a:r>
            <a:r>
              <a:rPr lang="en-US" altLang="ja-JP" baseline="30000" dirty="0"/>
              <a:t>2</a:t>
            </a:r>
            <a:r>
              <a:rPr lang="ja-JP" altLang="en-US" dirty="0"/>
              <a:t>－</a:t>
            </a:r>
            <a:r>
              <a:rPr lang="en-US" altLang="ja-JP" dirty="0"/>
              <a:t>2</a:t>
            </a:r>
            <a:r>
              <a:rPr lang="ja-JP" altLang="en-US" dirty="0"/>
              <a:t>ａｂ＋</a:t>
            </a:r>
            <a:r>
              <a:rPr lang="ja-JP" altLang="en-US" dirty="0" err="1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 smtClean="0"/>
              <a:t>ａ</a:t>
            </a:r>
            <a:r>
              <a:rPr lang="en-US" altLang="ja-JP" dirty="0" smtClean="0"/>
              <a:t>―</a:t>
            </a:r>
            <a:r>
              <a:rPr lang="ja-JP" altLang="en-US" dirty="0" err="1" smtClean="0"/>
              <a:t>ｂ</a:t>
            </a:r>
            <a:r>
              <a:rPr lang="en-US" altLang="ja-JP" dirty="0" smtClean="0"/>
              <a:t>)</a:t>
            </a:r>
            <a:r>
              <a:rPr lang="en-US" altLang="ja-JP" baseline="30000" dirty="0" smtClean="0"/>
              <a:t> 2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0498" y="2599790"/>
            <a:ext cx="2236510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平方の公式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28719" y="5449579"/>
            <a:ext cx="5557508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a</a:t>
            </a:r>
            <a:r>
              <a:rPr lang="en-US" altLang="ja-JP" baseline="30000" dirty="0"/>
              <a:t>2</a:t>
            </a:r>
            <a:r>
              <a:rPr lang="ja-JP" altLang="en-US" dirty="0"/>
              <a:t>－</a:t>
            </a:r>
            <a:r>
              <a:rPr lang="en-US" altLang="ja-JP" dirty="0" smtClean="0"/>
              <a:t>b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＝</a:t>
            </a:r>
            <a:r>
              <a:rPr lang="en-US" altLang="ja-JP" dirty="0" smtClean="0"/>
              <a:t>(a</a:t>
            </a:r>
            <a:r>
              <a:rPr lang="ja-JP" altLang="en-US" dirty="0" smtClean="0"/>
              <a:t>＋</a:t>
            </a:r>
            <a:r>
              <a:rPr lang="en-US" altLang="ja-JP" dirty="0"/>
              <a:t>b</a:t>
            </a:r>
            <a:r>
              <a:rPr lang="en-US" altLang="ja-JP" dirty="0" smtClean="0"/>
              <a:t>)(a</a:t>
            </a:r>
            <a:r>
              <a:rPr lang="en-US" altLang="ja-JP" dirty="0"/>
              <a:t>―</a:t>
            </a:r>
            <a:r>
              <a:rPr lang="en-US" altLang="ja-JP" dirty="0" smtClean="0"/>
              <a:t>b)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4911" y="4864804"/>
            <a:ext cx="2140330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和と差の積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4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1"/>
          <p:cNvSpPr txBox="1">
            <a:spLocks/>
          </p:cNvSpPr>
          <p:nvPr/>
        </p:nvSpPr>
        <p:spPr>
          <a:xfrm>
            <a:off x="1716912" y="116632"/>
            <a:ext cx="5557508" cy="7920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a</a:t>
            </a:r>
            <a:r>
              <a:rPr lang="en-US" altLang="ja-JP" baseline="30000" dirty="0"/>
              <a:t>2</a:t>
            </a:r>
            <a:r>
              <a:rPr lang="ja-JP" altLang="en-US" dirty="0"/>
              <a:t>－</a:t>
            </a:r>
            <a:r>
              <a:rPr lang="en-US" altLang="ja-JP" dirty="0" smtClean="0"/>
              <a:t>b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＝</a:t>
            </a:r>
            <a:r>
              <a:rPr lang="en-US" altLang="ja-JP" dirty="0" smtClean="0"/>
              <a:t>(a</a:t>
            </a:r>
            <a:r>
              <a:rPr lang="ja-JP" altLang="en-US" dirty="0" smtClean="0"/>
              <a:t>＋</a:t>
            </a:r>
            <a:r>
              <a:rPr lang="en-US" altLang="ja-JP" dirty="0"/>
              <a:t>b</a:t>
            </a:r>
            <a:r>
              <a:rPr lang="en-US" altLang="ja-JP" dirty="0" smtClean="0"/>
              <a:t>)(a</a:t>
            </a:r>
            <a:r>
              <a:rPr lang="en-US" altLang="ja-JP" dirty="0"/>
              <a:t>―</a:t>
            </a:r>
            <a:r>
              <a:rPr lang="en-US" altLang="ja-JP" dirty="0" smtClean="0"/>
              <a:t>b)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67797" y="1124743"/>
            <a:ext cx="25699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err="1" smtClean="0"/>
              <a:t>ｘ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25</a:t>
            </a:r>
            <a:r>
              <a:rPr lang="ja-JP" altLang="en-US" sz="4800" dirty="0" smtClean="0"/>
              <a:t>＝</a:t>
            </a:r>
            <a:endParaRPr lang="ja-JP" altLang="en-US" sz="4800" dirty="0"/>
          </a:p>
        </p:txBody>
      </p:sp>
      <p:sp>
        <p:nvSpPr>
          <p:cNvPr id="31" name="正方形/長方形 30"/>
          <p:cNvSpPr/>
          <p:nvPr/>
        </p:nvSpPr>
        <p:spPr>
          <a:xfrm>
            <a:off x="4745146" y="1124744"/>
            <a:ext cx="40767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＝</a:t>
            </a:r>
            <a:r>
              <a:rPr lang="en-US" altLang="ja-JP" sz="4800" dirty="0" smtClean="0"/>
              <a:t>(</a:t>
            </a:r>
            <a:r>
              <a:rPr lang="ja-JP" altLang="en-US" sz="4800" dirty="0"/>
              <a:t>ｘ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5)</a:t>
            </a:r>
            <a:r>
              <a:rPr lang="en-US" altLang="ja-JP" sz="4800" baseline="30000" dirty="0" smtClean="0"/>
              <a:t> </a:t>
            </a:r>
            <a:r>
              <a:rPr lang="en-US" altLang="ja-JP" sz="4800" dirty="0"/>
              <a:t>(</a:t>
            </a:r>
            <a:r>
              <a:rPr lang="ja-JP" altLang="en-US" sz="4800" dirty="0" err="1"/>
              <a:t>ｘ</a:t>
            </a:r>
            <a:r>
              <a:rPr lang="en-US" altLang="ja-JP" sz="4800" dirty="0" smtClean="0"/>
              <a:t>―5)</a:t>
            </a:r>
            <a:endParaRPr lang="en-US" altLang="ja-JP" sz="4800" dirty="0"/>
          </a:p>
        </p:txBody>
      </p:sp>
      <p:sp>
        <p:nvSpPr>
          <p:cNvPr id="32" name="正方形/長方形 31"/>
          <p:cNvSpPr/>
          <p:nvPr/>
        </p:nvSpPr>
        <p:spPr>
          <a:xfrm>
            <a:off x="2971551" y="1124742"/>
            <a:ext cx="18501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err="1" smtClean="0"/>
              <a:t>ｘ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5</a:t>
            </a:r>
            <a:r>
              <a:rPr lang="en-US" altLang="ja-JP" sz="4800" baseline="30000" dirty="0" smtClean="0"/>
              <a:t>2</a:t>
            </a:r>
            <a:endParaRPr lang="ja-JP" altLang="en-US" sz="4800" baseline="30000" dirty="0"/>
          </a:p>
        </p:txBody>
      </p:sp>
      <p:sp>
        <p:nvSpPr>
          <p:cNvPr id="34" name="正方形/長方形 33"/>
          <p:cNvSpPr/>
          <p:nvPr/>
        </p:nvSpPr>
        <p:spPr>
          <a:xfrm>
            <a:off x="88629" y="2372711"/>
            <a:ext cx="28680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9</a:t>
            </a:r>
            <a:r>
              <a:rPr lang="ja-JP" altLang="en-US" sz="4800" dirty="0" err="1" smtClean="0"/>
              <a:t>ｙ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49</a:t>
            </a:r>
            <a:r>
              <a:rPr lang="ja-JP" altLang="en-US" sz="4800" dirty="0" smtClean="0"/>
              <a:t>＝</a:t>
            </a:r>
            <a:endParaRPr lang="ja-JP" altLang="en-US" sz="4800" dirty="0"/>
          </a:p>
        </p:txBody>
      </p:sp>
      <p:sp>
        <p:nvSpPr>
          <p:cNvPr id="35" name="正方形/長方形 34"/>
          <p:cNvSpPr/>
          <p:nvPr/>
        </p:nvSpPr>
        <p:spPr>
          <a:xfrm>
            <a:off x="5004048" y="2436479"/>
            <a:ext cx="42466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 smtClean="0"/>
              <a:t>＝</a:t>
            </a:r>
            <a:r>
              <a:rPr lang="en-US" altLang="ja-JP" sz="4400" dirty="0" smtClean="0"/>
              <a:t>(3y</a:t>
            </a:r>
            <a:r>
              <a:rPr lang="ja-JP" altLang="en-US" sz="4400" dirty="0" smtClean="0"/>
              <a:t>＋</a:t>
            </a:r>
            <a:r>
              <a:rPr lang="en-US" altLang="ja-JP" sz="4400" dirty="0" smtClean="0"/>
              <a:t>7)</a:t>
            </a:r>
            <a:r>
              <a:rPr lang="en-US" altLang="ja-JP" sz="4400" baseline="30000" dirty="0" smtClean="0"/>
              <a:t> </a:t>
            </a:r>
            <a:r>
              <a:rPr lang="en-US" altLang="ja-JP" sz="4400" dirty="0" smtClean="0"/>
              <a:t>(3y―7)</a:t>
            </a:r>
            <a:endParaRPr lang="en-US" altLang="ja-JP" sz="4400" dirty="0"/>
          </a:p>
        </p:txBody>
      </p:sp>
      <p:sp>
        <p:nvSpPr>
          <p:cNvPr id="36" name="正方形/長方形 35"/>
          <p:cNvSpPr/>
          <p:nvPr/>
        </p:nvSpPr>
        <p:spPr>
          <a:xfrm>
            <a:off x="2837856" y="2446611"/>
            <a:ext cx="22990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 smtClean="0"/>
              <a:t>(3y)</a:t>
            </a:r>
            <a:r>
              <a:rPr lang="en-US" altLang="ja-JP" sz="4400" baseline="30000" dirty="0" smtClean="0"/>
              <a:t>2</a:t>
            </a:r>
            <a:r>
              <a:rPr lang="ja-JP" altLang="en-US" sz="4400" dirty="0" smtClean="0"/>
              <a:t>－</a:t>
            </a:r>
            <a:r>
              <a:rPr lang="en-US" altLang="ja-JP" sz="4400" dirty="0" smtClean="0"/>
              <a:t>7</a:t>
            </a:r>
            <a:r>
              <a:rPr lang="en-US" altLang="ja-JP" sz="4400" baseline="30000" dirty="0" smtClean="0"/>
              <a:t>2</a:t>
            </a:r>
            <a:endParaRPr lang="ja-JP" altLang="en-US" sz="4400" baseline="30000" dirty="0"/>
          </a:p>
        </p:txBody>
      </p:sp>
      <p:sp>
        <p:nvSpPr>
          <p:cNvPr id="37" name="タイトル 1"/>
          <p:cNvSpPr txBox="1">
            <a:spLocks/>
          </p:cNvSpPr>
          <p:nvPr/>
        </p:nvSpPr>
        <p:spPr>
          <a:xfrm>
            <a:off x="227017" y="3356992"/>
            <a:ext cx="8732454" cy="338294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問題　次の式を因数分解しなさい。</a:t>
            </a:r>
            <a:endParaRPr lang="en-US" altLang="ja-JP" sz="2800" dirty="0" smtClean="0"/>
          </a:p>
          <a:p>
            <a:pPr marL="514350" indent="-514350" algn="l">
              <a:buAutoNum type="arabicParenBoth"/>
            </a:pPr>
            <a:r>
              <a:rPr lang="en-US" altLang="ja-JP" sz="3200" dirty="0" smtClean="0"/>
              <a:t>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y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　　　　　　　　　</a:t>
            </a:r>
            <a:r>
              <a:rPr lang="en-US" altLang="ja-JP" sz="3200" dirty="0" smtClean="0"/>
              <a:t>(</a:t>
            </a:r>
            <a:r>
              <a:rPr lang="en-US" altLang="ja-JP" sz="3200" dirty="0"/>
              <a:t>2) </a:t>
            </a:r>
            <a:r>
              <a:rPr lang="en-US" altLang="ja-JP" sz="3200" dirty="0" smtClean="0"/>
              <a:t>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16</a:t>
            </a:r>
          </a:p>
          <a:p>
            <a:pPr algn="l"/>
            <a:endParaRPr lang="en-US" altLang="ja-JP" sz="2400" dirty="0" smtClean="0"/>
          </a:p>
          <a:p>
            <a:pPr algn="l"/>
            <a:endParaRPr lang="en-US" altLang="ja-JP" sz="1800" dirty="0" smtClean="0"/>
          </a:p>
          <a:p>
            <a:pPr algn="l"/>
            <a:endParaRPr lang="en-US" altLang="ja-JP" sz="1800" dirty="0" smtClean="0"/>
          </a:p>
          <a:p>
            <a:pPr algn="l"/>
            <a:r>
              <a:rPr lang="en-US" altLang="ja-JP" sz="3200" dirty="0" smtClean="0"/>
              <a:t>(</a:t>
            </a:r>
            <a:r>
              <a:rPr lang="en-US" altLang="ja-JP" sz="3200" dirty="0"/>
              <a:t>3) </a:t>
            </a:r>
            <a:r>
              <a:rPr lang="en-US" altLang="ja-JP" sz="3200" dirty="0" smtClean="0"/>
              <a:t>9x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－１</a:t>
            </a:r>
            <a:r>
              <a:rPr lang="en-US" altLang="ja-JP" sz="3200" baseline="30000" dirty="0" smtClean="0"/>
              <a:t> </a:t>
            </a:r>
            <a:r>
              <a:rPr lang="ja-JP" altLang="en-US" sz="3200" dirty="0" smtClean="0"/>
              <a:t>　　　　　　　　</a:t>
            </a:r>
            <a:r>
              <a:rPr lang="en-US" altLang="ja-JP" sz="3200" dirty="0" smtClean="0"/>
              <a:t>(4)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49x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36y</a:t>
            </a:r>
            <a:r>
              <a:rPr lang="en-US" altLang="ja-JP" sz="3200" baseline="30000" dirty="0" smtClean="0"/>
              <a:t>2</a:t>
            </a:r>
          </a:p>
          <a:p>
            <a:pPr algn="l"/>
            <a:endParaRPr lang="en-US" altLang="ja-JP" sz="3200" baseline="30000" dirty="0">
              <a:solidFill>
                <a:srgbClr val="FF0000"/>
              </a:solidFill>
            </a:endParaRPr>
          </a:p>
          <a:p>
            <a:pPr algn="l"/>
            <a:endParaRPr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07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1"/>
          <p:cNvSpPr txBox="1">
            <a:spLocks noGrp="1"/>
          </p:cNvSpPr>
          <p:nvPr>
            <p:ph type="title"/>
          </p:nvPr>
        </p:nvSpPr>
        <p:spPr>
          <a:xfrm>
            <a:off x="378335" y="116632"/>
            <a:ext cx="8229600" cy="130043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ａ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2</a:t>
            </a:r>
            <a:r>
              <a:rPr lang="ja-JP" altLang="en-US" dirty="0" smtClean="0"/>
              <a:t>ａｂ＋</a:t>
            </a:r>
            <a:r>
              <a:rPr lang="ja-JP" altLang="en-US" dirty="0" err="1" smtClean="0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/>
              <a:t>ａ＋</a:t>
            </a:r>
            <a:r>
              <a:rPr lang="ja-JP" altLang="en-US" dirty="0" err="1"/>
              <a:t>ｂ</a:t>
            </a:r>
            <a:r>
              <a:rPr lang="en-US" altLang="ja-JP" dirty="0"/>
              <a:t>)</a:t>
            </a:r>
            <a:r>
              <a:rPr lang="en-US" altLang="ja-JP" baseline="30000" dirty="0"/>
              <a:t> 2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ａ</a:t>
            </a:r>
            <a:r>
              <a:rPr lang="en-US" altLang="ja-JP" baseline="30000" dirty="0"/>
              <a:t>2</a:t>
            </a:r>
            <a:r>
              <a:rPr lang="ja-JP" altLang="en-US" dirty="0"/>
              <a:t>－</a:t>
            </a:r>
            <a:r>
              <a:rPr lang="en-US" altLang="ja-JP" dirty="0"/>
              <a:t>2</a:t>
            </a:r>
            <a:r>
              <a:rPr lang="ja-JP" altLang="en-US" dirty="0"/>
              <a:t>ａｂ＋</a:t>
            </a:r>
            <a:r>
              <a:rPr lang="ja-JP" altLang="en-US" dirty="0" err="1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 smtClean="0"/>
              <a:t>ａ</a:t>
            </a:r>
            <a:r>
              <a:rPr lang="en-US" altLang="ja-JP" dirty="0" smtClean="0"/>
              <a:t>―</a:t>
            </a:r>
            <a:r>
              <a:rPr lang="ja-JP" altLang="en-US" dirty="0" err="1" smtClean="0"/>
              <a:t>ｂ</a:t>
            </a:r>
            <a:r>
              <a:rPr lang="en-US" altLang="ja-JP" dirty="0" smtClean="0"/>
              <a:t>)</a:t>
            </a:r>
            <a:r>
              <a:rPr lang="en-US" altLang="ja-JP" baseline="30000" dirty="0" smtClean="0"/>
              <a:t> 2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46479" y="1453339"/>
            <a:ext cx="40222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x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10x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25</a:t>
            </a:r>
            <a:r>
              <a:rPr lang="ja-JP" altLang="en-US" sz="4800" dirty="0" smtClean="0"/>
              <a:t>＝</a:t>
            </a:r>
            <a:endParaRPr lang="ja-JP" altLang="en-US" sz="4800" dirty="0"/>
          </a:p>
        </p:txBody>
      </p:sp>
      <p:sp>
        <p:nvSpPr>
          <p:cNvPr id="32" name="正方形/長方形 31"/>
          <p:cNvSpPr/>
          <p:nvPr/>
        </p:nvSpPr>
        <p:spPr>
          <a:xfrm>
            <a:off x="4122052" y="1458485"/>
            <a:ext cx="45336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x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2×x×5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5</a:t>
            </a:r>
            <a:r>
              <a:rPr lang="en-US" altLang="ja-JP" sz="4800" baseline="30000" dirty="0" smtClean="0"/>
              <a:t>2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3306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1"/>
          <p:cNvSpPr txBox="1">
            <a:spLocks noGrp="1"/>
          </p:cNvSpPr>
          <p:nvPr>
            <p:ph type="title"/>
          </p:nvPr>
        </p:nvSpPr>
        <p:spPr>
          <a:xfrm>
            <a:off x="378335" y="116632"/>
            <a:ext cx="8229600" cy="130043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ａ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2</a:t>
            </a:r>
            <a:r>
              <a:rPr lang="ja-JP" altLang="en-US" dirty="0" smtClean="0"/>
              <a:t>ａｂ＋</a:t>
            </a:r>
            <a:r>
              <a:rPr lang="ja-JP" altLang="en-US" dirty="0" err="1" smtClean="0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/>
              <a:t>ａ＋</a:t>
            </a:r>
            <a:r>
              <a:rPr lang="ja-JP" altLang="en-US" dirty="0" err="1"/>
              <a:t>ｂ</a:t>
            </a:r>
            <a:r>
              <a:rPr lang="en-US" altLang="ja-JP" dirty="0"/>
              <a:t>)</a:t>
            </a:r>
            <a:r>
              <a:rPr lang="en-US" altLang="ja-JP" baseline="30000" dirty="0"/>
              <a:t> 2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ａ</a:t>
            </a:r>
            <a:r>
              <a:rPr lang="en-US" altLang="ja-JP" baseline="30000" dirty="0"/>
              <a:t>2</a:t>
            </a:r>
            <a:r>
              <a:rPr lang="ja-JP" altLang="en-US" dirty="0"/>
              <a:t>－</a:t>
            </a:r>
            <a:r>
              <a:rPr lang="en-US" altLang="ja-JP" dirty="0"/>
              <a:t>2</a:t>
            </a:r>
            <a:r>
              <a:rPr lang="ja-JP" altLang="en-US" dirty="0"/>
              <a:t>ａｂ＋</a:t>
            </a:r>
            <a:r>
              <a:rPr lang="ja-JP" altLang="en-US" dirty="0" err="1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 smtClean="0"/>
              <a:t>ａ</a:t>
            </a:r>
            <a:r>
              <a:rPr lang="en-US" altLang="ja-JP" dirty="0" smtClean="0"/>
              <a:t>―</a:t>
            </a:r>
            <a:r>
              <a:rPr lang="ja-JP" altLang="en-US" dirty="0" err="1" smtClean="0"/>
              <a:t>ｂ</a:t>
            </a:r>
            <a:r>
              <a:rPr lang="en-US" altLang="ja-JP" dirty="0" smtClean="0"/>
              <a:t>)</a:t>
            </a:r>
            <a:r>
              <a:rPr lang="en-US" altLang="ja-JP" baseline="30000" dirty="0" smtClean="0"/>
              <a:t> 2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46479" y="1453339"/>
            <a:ext cx="40222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/>
              <a:t>x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10x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25</a:t>
            </a:r>
            <a:r>
              <a:rPr lang="ja-JP" altLang="en-US" sz="4800" dirty="0" smtClean="0"/>
              <a:t>＝</a:t>
            </a:r>
            <a:endParaRPr lang="ja-JP" altLang="en-US" sz="4800" dirty="0"/>
          </a:p>
        </p:txBody>
      </p:sp>
      <p:sp>
        <p:nvSpPr>
          <p:cNvPr id="32" name="正方形/長方形 31"/>
          <p:cNvSpPr/>
          <p:nvPr/>
        </p:nvSpPr>
        <p:spPr>
          <a:xfrm>
            <a:off x="4122052" y="1458485"/>
            <a:ext cx="45336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 smtClean="0">
                <a:solidFill>
                  <a:srgbClr val="FF0000"/>
                </a:solidFill>
              </a:rPr>
              <a:t>x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2×</a:t>
            </a:r>
            <a:r>
              <a:rPr lang="en-US" altLang="ja-JP" sz="4800" dirty="0" smtClean="0">
                <a:solidFill>
                  <a:srgbClr val="FF0000"/>
                </a:solidFill>
              </a:rPr>
              <a:t>x</a:t>
            </a:r>
            <a:r>
              <a:rPr lang="en-US" altLang="ja-JP" sz="4800" dirty="0" smtClean="0"/>
              <a:t>×</a:t>
            </a:r>
            <a:r>
              <a:rPr lang="en-US" altLang="ja-JP" sz="4800" dirty="0" smtClean="0">
                <a:solidFill>
                  <a:srgbClr val="0070C0"/>
                </a:solidFill>
              </a:rPr>
              <a:t>5</a:t>
            </a:r>
            <a:r>
              <a:rPr lang="ja-JP" altLang="en-US" sz="4800" dirty="0" smtClean="0"/>
              <a:t>＋</a:t>
            </a:r>
            <a:r>
              <a:rPr lang="en-US" altLang="ja-JP" sz="4800" dirty="0" smtClean="0">
                <a:solidFill>
                  <a:srgbClr val="0070C0"/>
                </a:solidFill>
              </a:rPr>
              <a:t>5</a:t>
            </a:r>
            <a:r>
              <a:rPr lang="en-US" altLang="ja-JP" sz="4800" baseline="30000" dirty="0" smtClean="0"/>
              <a:t>2</a:t>
            </a:r>
            <a:endParaRPr lang="ja-JP" altLang="en-US" sz="4800" dirty="0"/>
          </a:p>
        </p:txBody>
      </p:sp>
      <p:sp>
        <p:nvSpPr>
          <p:cNvPr id="2" name="正方形/長方形 1"/>
          <p:cNvSpPr/>
          <p:nvPr/>
        </p:nvSpPr>
        <p:spPr>
          <a:xfrm>
            <a:off x="4030287" y="2289482"/>
            <a:ext cx="48253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ａ</a:t>
            </a:r>
            <a:r>
              <a:rPr lang="en-US" altLang="ja-JP" sz="4800" baseline="30000" dirty="0"/>
              <a:t>2</a:t>
            </a:r>
            <a:r>
              <a:rPr lang="ja-JP" altLang="en-US" sz="4800" dirty="0"/>
              <a:t>＋</a:t>
            </a:r>
            <a:r>
              <a:rPr lang="en-US" altLang="ja-JP" sz="4800" dirty="0" smtClean="0"/>
              <a:t>2×</a:t>
            </a:r>
            <a:r>
              <a:rPr lang="ja-JP" altLang="en-US" sz="4800" dirty="0" smtClean="0">
                <a:solidFill>
                  <a:srgbClr val="FF0000"/>
                </a:solidFill>
              </a:rPr>
              <a:t>ａ</a:t>
            </a:r>
            <a:r>
              <a:rPr lang="en-US" altLang="ja-JP" sz="4800" dirty="0" smtClean="0"/>
              <a:t>×</a:t>
            </a:r>
            <a:r>
              <a:rPr lang="ja-JP" altLang="en-US" sz="4800" dirty="0" smtClean="0">
                <a:solidFill>
                  <a:srgbClr val="0070C0"/>
                </a:solidFill>
              </a:rPr>
              <a:t>ｂ</a:t>
            </a:r>
            <a:r>
              <a:rPr lang="ja-JP" altLang="en-US" sz="4800" dirty="0"/>
              <a:t>＋</a:t>
            </a:r>
            <a:r>
              <a:rPr lang="ja-JP" altLang="en-US" sz="4800" dirty="0" err="1">
                <a:solidFill>
                  <a:srgbClr val="0070C0"/>
                </a:solidFill>
              </a:rPr>
              <a:t>ｂ</a:t>
            </a:r>
            <a:r>
              <a:rPr lang="en-US" altLang="ja-JP" sz="4800" baseline="30000" dirty="0"/>
              <a:t>2</a:t>
            </a:r>
            <a:endParaRPr lang="ja-JP" altLang="en-US" sz="4800" dirty="0"/>
          </a:p>
        </p:txBody>
      </p:sp>
      <p:sp>
        <p:nvSpPr>
          <p:cNvPr id="3" name="正方形/長方形 2"/>
          <p:cNvSpPr/>
          <p:nvPr/>
        </p:nvSpPr>
        <p:spPr>
          <a:xfrm>
            <a:off x="3459782" y="2961512"/>
            <a:ext cx="29001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/>
              <a:t>＝ </a:t>
            </a:r>
            <a:r>
              <a:rPr lang="en-US" altLang="ja-JP" sz="4800" dirty="0" smtClean="0"/>
              <a:t>(</a:t>
            </a:r>
            <a:r>
              <a:rPr lang="en-US" altLang="ja-JP" sz="4800" dirty="0" smtClean="0">
                <a:solidFill>
                  <a:srgbClr val="FF0000"/>
                </a:solidFill>
              </a:rPr>
              <a:t>x</a:t>
            </a:r>
            <a:r>
              <a:rPr lang="ja-JP" altLang="en-US" sz="4800" dirty="0" smtClean="0"/>
              <a:t>＋</a:t>
            </a:r>
            <a:r>
              <a:rPr lang="en-US" altLang="ja-JP" sz="4800" dirty="0" smtClean="0">
                <a:solidFill>
                  <a:srgbClr val="0070C0"/>
                </a:solidFill>
              </a:rPr>
              <a:t>5</a:t>
            </a:r>
            <a:r>
              <a:rPr lang="en-US" altLang="ja-JP" sz="4800" dirty="0" smtClean="0"/>
              <a:t>)</a:t>
            </a:r>
            <a:r>
              <a:rPr lang="en-US" altLang="ja-JP" sz="4800" baseline="30000" dirty="0" smtClean="0"/>
              <a:t> </a:t>
            </a:r>
            <a:r>
              <a:rPr lang="en-US" altLang="ja-JP" sz="4800" baseline="30000" dirty="0"/>
              <a:t>2 </a:t>
            </a:r>
            <a:endParaRPr lang="ja-JP" altLang="en-US" sz="48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84745" y="3645024"/>
            <a:ext cx="8928991" cy="306549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問題　次の式を因数分解しなさい。</a:t>
            </a:r>
            <a:endParaRPr lang="en-US" altLang="ja-JP" sz="2800" dirty="0" smtClean="0"/>
          </a:p>
          <a:p>
            <a:pPr marL="514350" indent="-514350" algn="l">
              <a:buAutoNum type="arabicParenBoth"/>
            </a:pPr>
            <a:r>
              <a:rPr lang="en-US" altLang="ja-JP" sz="3200" dirty="0" smtClean="0"/>
              <a:t>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/>
              <a:t>＋</a:t>
            </a:r>
            <a:r>
              <a:rPr lang="en-US" altLang="ja-JP" sz="3200" dirty="0" smtClean="0"/>
              <a:t>2x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　　　　　　　　　</a:t>
            </a:r>
            <a:r>
              <a:rPr lang="en-US" altLang="ja-JP" sz="3200" dirty="0" smtClean="0"/>
              <a:t>(</a:t>
            </a:r>
            <a:r>
              <a:rPr lang="en-US" altLang="ja-JP" sz="3200" dirty="0"/>
              <a:t>2) </a:t>
            </a:r>
            <a:r>
              <a:rPr lang="en-US" altLang="ja-JP" sz="3200" dirty="0" smtClean="0"/>
              <a:t>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4x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4</a:t>
            </a:r>
          </a:p>
          <a:p>
            <a:pPr algn="l"/>
            <a:endParaRPr lang="en-US" altLang="ja-JP" sz="3200" dirty="0" smtClean="0"/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3200" dirty="0" smtClean="0"/>
              <a:t>(</a:t>
            </a:r>
            <a:r>
              <a:rPr lang="en-US" altLang="ja-JP" sz="3200" dirty="0"/>
              <a:t>3) </a:t>
            </a:r>
            <a:r>
              <a:rPr lang="en-US" altLang="ja-JP" sz="3200" dirty="0" smtClean="0"/>
              <a:t>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14x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49</a:t>
            </a:r>
            <a:r>
              <a:rPr lang="en-US" altLang="ja-JP" sz="3200" baseline="30000" dirty="0" smtClean="0"/>
              <a:t> </a:t>
            </a:r>
            <a:r>
              <a:rPr lang="ja-JP" altLang="en-US" sz="3200" dirty="0" smtClean="0"/>
              <a:t>　　　　　　　</a:t>
            </a:r>
            <a:r>
              <a:rPr lang="en-US" altLang="ja-JP" sz="3200" dirty="0" smtClean="0"/>
              <a:t>(4)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x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12x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36</a:t>
            </a:r>
          </a:p>
          <a:p>
            <a:pPr algn="l"/>
            <a:endParaRPr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5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935</Words>
  <Application>Microsoft Office PowerPoint</Application>
  <PresentationFormat>画面に合わせる (4:3)</PresentationFormat>
  <Paragraphs>146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因数分解</vt:lpstr>
      <vt:lpstr>PowerPoint プレゼンテーション</vt:lpstr>
      <vt:lpstr>PowerPoint プレゼンテーション</vt:lpstr>
      <vt:lpstr>PowerPoint プレゼンテーション</vt:lpstr>
      <vt:lpstr>乗法の公式</vt:lpstr>
      <vt:lpstr>乗法の公式を因数分解に利用</vt:lpstr>
      <vt:lpstr>PowerPoint プレゼンテーション</vt:lpstr>
      <vt:lpstr>ａ2＋2ａｂ＋ｂ2＝ (ａ＋ｂ) 2  ａ2－2ａｂ＋ｂ2＝ (ａ―ｂ) 2</vt:lpstr>
      <vt:lpstr>ａ2＋2ａｂ＋ｂ2＝ (ａ＋ｂ) 2  ａ2－2ａｂ＋ｂ2＝ (ａ―ｂ) 2</vt:lpstr>
      <vt:lpstr>ａ2＋2ａｂ＋ｂ2＝ (ａ＋ｂ) 2  ａ2－2ａｂ＋ｂ2＝ (ａ―ｂ) 2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素因数分解</dc:title>
  <dc:creator>teacher</dc:creator>
  <cp:lastModifiedBy>teacher</cp:lastModifiedBy>
  <cp:revision>55</cp:revision>
  <dcterms:created xsi:type="dcterms:W3CDTF">2013-04-24T03:03:14Z</dcterms:created>
  <dcterms:modified xsi:type="dcterms:W3CDTF">2016-05-23T23:13:49Z</dcterms:modified>
</cp:coreProperties>
</file>