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2" r:id="rId4"/>
    <p:sldId id="263" r:id="rId5"/>
    <p:sldId id="258" r:id="rId6"/>
    <p:sldId id="268" r:id="rId7"/>
    <p:sldId id="259" r:id="rId8"/>
    <p:sldId id="264" r:id="rId9"/>
    <p:sldId id="266" r:id="rId10"/>
    <p:sldId id="269" r:id="rId11"/>
    <p:sldId id="267" r:id="rId12"/>
    <p:sldId id="260" r:id="rId13"/>
    <p:sldId id="265" r:id="rId14"/>
    <p:sldId id="261" r:id="rId15"/>
    <p:sldId id="271" r:id="rId16"/>
    <p:sldId id="270" r:id="rId17"/>
    <p:sldId id="272" r:id="rId18"/>
    <p:sldId id="273" r:id="rId19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45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30"/>
          </a:xfrm>
          <a:prstGeom prst="rect">
            <a:avLst/>
          </a:prstGeom>
        </p:spPr>
        <p:txBody>
          <a:bodyPr vert="horz" lIns="94857" tIns="47429" rIns="94857" bIns="47429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5030"/>
          </a:xfrm>
          <a:prstGeom prst="rect">
            <a:avLst/>
          </a:prstGeom>
        </p:spPr>
        <p:txBody>
          <a:bodyPr vert="horz" lIns="94857" tIns="47429" rIns="94857" bIns="47429" rtlCol="0"/>
          <a:lstStyle>
            <a:lvl1pPr algn="r">
              <a:defRPr sz="1300"/>
            </a:lvl1pPr>
          </a:lstStyle>
          <a:p>
            <a:fld id="{569AD04A-4FA0-44A9-8061-D5A026822473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5028"/>
          </a:xfrm>
          <a:prstGeom prst="rect">
            <a:avLst/>
          </a:prstGeom>
        </p:spPr>
        <p:txBody>
          <a:bodyPr vert="horz" lIns="94857" tIns="47429" rIns="94857" bIns="47429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5028"/>
          </a:xfrm>
          <a:prstGeom prst="rect">
            <a:avLst/>
          </a:prstGeom>
        </p:spPr>
        <p:txBody>
          <a:bodyPr vert="horz" lIns="94857" tIns="47429" rIns="94857" bIns="47429" rtlCol="0" anchor="b"/>
          <a:lstStyle>
            <a:lvl1pPr algn="r">
              <a:defRPr sz="1300"/>
            </a:lvl1pPr>
          </a:lstStyle>
          <a:p>
            <a:fld id="{F78F3339-DC37-4AD6-A253-07165E5EA6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155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4857" tIns="47429" rIns="94857" bIns="47429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4857" tIns="47429" rIns="94857" bIns="47429" rtlCol="0"/>
          <a:lstStyle>
            <a:lvl1pPr algn="r">
              <a:defRPr sz="1300"/>
            </a:lvl1pPr>
          </a:lstStyle>
          <a:p>
            <a:fld id="{12B42A56-CB75-45C2-AFCC-6BEFB33EE49B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7" tIns="47429" rIns="94857" bIns="474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4857" tIns="47429" rIns="94857" bIns="474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4"/>
            <a:ext cx="2918831" cy="493316"/>
          </a:xfrm>
          <a:prstGeom prst="rect">
            <a:avLst/>
          </a:prstGeom>
        </p:spPr>
        <p:txBody>
          <a:bodyPr vert="horz" lIns="94857" tIns="47429" rIns="94857" bIns="47429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4"/>
            <a:ext cx="2918831" cy="493316"/>
          </a:xfrm>
          <a:prstGeom prst="rect">
            <a:avLst/>
          </a:prstGeom>
        </p:spPr>
        <p:txBody>
          <a:bodyPr vert="horz" lIns="94857" tIns="47429" rIns="94857" bIns="47429" rtlCol="0" anchor="b"/>
          <a:lstStyle>
            <a:lvl1pPr algn="r">
              <a:defRPr sz="1300"/>
            </a:lvl1pPr>
          </a:lstStyle>
          <a:p>
            <a:fld id="{75C4F67A-7A93-4291-9424-455E6790E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295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4F67A-7A93-4291-9424-455E6790E569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0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B799-6379-49B2-8F2A-1FA392128042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444C-E6E4-4EBC-9A20-FC3C156E28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884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B799-6379-49B2-8F2A-1FA392128042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444C-E6E4-4EBC-9A20-FC3C156E28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606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B799-6379-49B2-8F2A-1FA392128042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444C-E6E4-4EBC-9A20-FC3C156E28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02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B799-6379-49B2-8F2A-1FA392128042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444C-E6E4-4EBC-9A20-FC3C156E28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48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B799-6379-49B2-8F2A-1FA392128042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444C-E6E4-4EBC-9A20-FC3C156E28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087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B799-6379-49B2-8F2A-1FA392128042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444C-E6E4-4EBC-9A20-FC3C156E28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86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B799-6379-49B2-8F2A-1FA392128042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444C-E6E4-4EBC-9A20-FC3C156E28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74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B799-6379-49B2-8F2A-1FA392128042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444C-E6E4-4EBC-9A20-FC3C156E28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947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B799-6379-49B2-8F2A-1FA392128042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444C-E6E4-4EBC-9A20-FC3C156E28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07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B799-6379-49B2-8F2A-1FA392128042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444C-E6E4-4EBC-9A20-FC3C156E28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498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B799-6379-49B2-8F2A-1FA392128042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444C-E6E4-4EBC-9A20-FC3C156E28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42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FB799-6379-49B2-8F2A-1FA392128042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A444C-E6E4-4EBC-9A20-FC3C156E28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45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140886"/>
          </a:xfrm>
        </p:spPr>
        <p:txBody>
          <a:bodyPr>
            <a:normAutofit/>
          </a:bodyPr>
          <a:lstStyle/>
          <a:p>
            <a:r>
              <a:rPr kumimoji="1" lang="ja-JP" altLang="en-US" sz="6600" dirty="0">
                <a:ea typeface="ＤＦ平成明朝体W7" pitchFamily="1" charset="-128"/>
              </a:rPr>
              <a:t>乗法の公式</a:t>
            </a:r>
          </a:p>
        </p:txBody>
      </p:sp>
      <p:pic>
        <p:nvPicPr>
          <p:cNvPr id="1026" name="Picture 2" descr="C:\Users\kajukun\AppData\Local\Microsoft\Windows\Temporary Internet Files\Content.IE5\17I10SF5\MP90038769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005064"/>
            <a:ext cx="3657600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ajukun\AppData\Local\Microsoft\Windows\Temporary Internet Files\Content.IE5\LI2GA8N3\MP900387687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3657600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685030" y="1484784"/>
            <a:ext cx="5306888" cy="3945001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000" dirty="0">
                <a:solidFill>
                  <a:schemeClr val="tx1"/>
                </a:solidFill>
              </a:rPr>
              <a:t>本時の目標</a:t>
            </a:r>
            <a:endParaRPr kumimoji="1" lang="en-US" altLang="ja-JP" sz="4000" dirty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>
                <a:solidFill>
                  <a:schemeClr val="tx1"/>
                </a:solidFill>
              </a:rPr>
              <a:t>同じパターンの式の展開を乗法の公式としてまとめ、その公式を使って式の展開ができるようにする。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pic>
        <p:nvPicPr>
          <p:cNvPr id="1028" name="Picture 4" descr="C:\Users\kajukun\AppData\Local\Microsoft\Windows\Temporary Internet Files\Content.IE5\17I10SF5\MC90034001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247" y="3245433"/>
            <a:ext cx="1513138" cy="1545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020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201170" y="836712"/>
            <a:ext cx="8475286" cy="161906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/>
              <a:t>(</a:t>
            </a:r>
            <a:r>
              <a:rPr lang="ja-JP" altLang="en-US" sz="5400" dirty="0"/>
              <a:t>ａ＋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r>
              <a:rPr lang="en-US" altLang="ja-JP" sz="5400" baseline="30000" dirty="0"/>
              <a:t> 2 </a:t>
            </a:r>
            <a:r>
              <a:rPr lang="ja-JP" altLang="en-US" sz="5400" dirty="0"/>
              <a:t>＝ａ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＋</a:t>
            </a:r>
            <a:r>
              <a:rPr lang="en-US" altLang="ja-JP" sz="5400" dirty="0"/>
              <a:t>2</a:t>
            </a:r>
            <a:r>
              <a:rPr lang="ja-JP" altLang="en-US" sz="5400" dirty="0"/>
              <a:t>ａｂ＋</a:t>
            </a:r>
            <a:r>
              <a:rPr lang="ja-JP" altLang="en-US" sz="5400" dirty="0" err="1"/>
              <a:t>ｂ</a:t>
            </a:r>
            <a:r>
              <a:rPr lang="en-US" altLang="ja-JP" sz="5400" baseline="30000" dirty="0"/>
              <a:t>2</a:t>
            </a:r>
            <a:endParaRPr lang="en-US" altLang="ja-JP" sz="5400" dirty="0">
              <a:solidFill>
                <a:srgbClr val="FF0000"/>
              </a:solidFill>
            </a:endParaRPr>
          </a:p>
          <a:p>
            <a:r>
              <a:rPr lang="en-US" altLang="ja-JP" sz="5400" dirty="0"/>
              <a:t>(</a:t>
            </a:r>
            <a:r>
              <a:rPr lang="ja-JP" altLang="en-US" sz="5400" dirty="0"/>
              <a:t>ａ</a:t>
            </a:r>
            <a:r>
              <a:rPr lang="en-US" altLang="ja-JP" sz="5400" dirty="0"/>
              <a:t>―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r>
              <a:rPr lang="en-US" altLang="ja-JP" sz="5400" baseline="30000" dirty="0"/>
              <a:t> 2 </a:t>
            </a:r>
            <a:r>
              <a:rPr lang="ja-JP" altLang="en-US" sz="5400" dirty="0"/>
              <a:t>＝ａ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－</a:t>
            </a:r>
            <a:r>
              <a:rPr lang="en-US" altLang="ja-JP" sz="5400" dirty="0"/>
              <a:t>2</a:t>
            </a:r>
            <a:r>
              <a:rPr lang="ja-JP" altLang="en-US" sz="5400" dirty="0"/>
              <a:t>ａｂ＋</a:t>
            </a:r>
            <a:r>
              <a:rPr lang="ja-JP" altLang="en-US" sz="5400" dirty="0" err="1"/>
              <a:t>ｂ</a:t>
            </a:r>
            <a:r>
              <a:rPr lang="en-US" altLang="ja-JP" sz="5400" baseline="30000" dirty="0"/>
              <a:t>2</a:t>
            </a:r>
            <a:endParaRPr lang="en-US" altLang="ja-JP" sz="54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3" y="169201"/>
            <a:ext cx="3063288" cy="70788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</a:rPr>
              <a:t>平方の公式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017355" y="2773377"/>
            <a:ext cx="39604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000" dirty="0">
                <a:solidFill>
                  <a:prstClr val="black"/>
                </a:solidFill>
              </a:rPr>
              <a:t>(</a:t>
            </a:r>
            <a:r>
              <a:rPr lang="en-US" altLang="ja-JP" sz="6000" dirty="0">
                <a:solidFill>
                  <a:srgbClr val="FF0000"/>
                </a:solidFill>
              </a:rPr>
              <a:t>2</a:t>
            </a:r>
            <a:r>
              <a:rPr lang="ja-JP" altLang="en-US" sz="6000" dirty="0" err="1">
                <a:solidFill>
                  <a:srgbClr val="FF0000"/>
                </a:solidFill>
              </a:rPr>
              <a:t>ｘ</a:t>
            </a:r>
            <a:r>
              <a:rPr lang="en-US" altLang="ja-JP" sz="6000" dirty="0">
                <a:solidFill>
                  <a:prstClr val="black"/>
                </a:solidFill>
              </a:rPr>
              <a:t>―</a:t>
            </a:r>
            <a:r>
              <a:rPr lang="en-US" altLang="ja-JP" sz="6000" dirty="0">
                <a:solidFill>
                  <a:srgbClr val="00B0F0"/>
                </a:solidFill>
              </a:rPr>
              <a:t>5</a:t>
            </a:r>
            <a:r>
              <a:rPr lang="ja-JP" altLang="en-US" sz="6000" dirty="0" err="1">
                <a:solidFill>
                  <a:srgbClr val="00B0F0"/>
                </a:solidFill>
              </a:rPr>
              <a:t>ｙ</a:t>
            </a:r>
            <a:r>
              <a:rPr lang="en-US" altLang="ja-JP" sz="6000" dirty="0">
                <a:solidFill>
                  <a:prstClr val="black"/>
                </a:solidFill>
              </a:rPr>
              <a:t>)</a:t>
            </a:r>
            <a:r>
              <a:rPr lang="en-US" altLang="ja-JP" sz="6000" baseline="30000" dirty="0">
                <a:solidFill>
                  <a:prstClr val="black"/>
                </a:solidFill>
              </a:rPr>
              <a:t> 2 </a:t>
            </a:r>
            <a:endParaRPr lang="ja-JP" altLang="en-US" sz="6000" dirty="0"/>
          </a:p>
        </p:txBody>
      </p:sp>
      <p:sp>
        <p:nvSpPr>
          <p:cNvPr id="14" name="正方形/長方形 13"/>
          <p:cNvSpPr/>
          <p:nvPr/>
        </p:nvSpPr>
        <p:spPr>
          <a:xfrm>
            <a:off x="223339" y="4005064"/>
            <a:ext cx="911179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6000" baseline="30000" dirty="0">
                <a:solidFill>
                  <a:prstClr val="black"/>
                </a:solidFill>
              </a:rPr>
              <a:t> </a:t>
            </a:r>
            <a:r>
              <a:rPr lang="ja-JP" altLang="en-US" sz="6000" dirty="0">
                <a:solidFill>
                  <a:prstClr val="black"/>
                </a:solidFill>
              </a:rPr>
              <a:t>＝</a:t>
            </a:r>
            <a:r>
              <a:rPr lang="en-US" altLang="ja-JP" sz="6000" dirty="0">
                <a:solidFill>
                  <a:prstClr val="black"/>
                </a:solidFill>
              </a:rPr>
              <a:t>(</a:t>
            </a:r>
            <a:r>
              <a:rPr lang="en-US" altLang="ja-JP" sz="6000" dirty="0">
                <a:solidFill>
                  <a:srgbClr val="FF0000"/>
                </a:solidFill>
              </a:rPr>
              <a:t>2</a:t>
            </a:r>
            <a:r>
              <a:rPr lang="ja-JP" altLang="en-US" sz="6000" dirty="0" err="1">
                <a:solidFill>
                  <a:srgbClr val="FF0000"/>
                </a:solidFill>
              </a:rPr>
              <a:t>ｘ</a:t>
            </a:r>
            <a:r>
              <a:rPr lang="en-US" altLang="ja-JP" sz="6000" dirty="0">
                <a:solidFill>
                  <a:prstClr val="black"/>
                </a:solidFill>
              </a:rPr>
              <a:t>)</a:t>
            </a:r>
            <a:r>
              <a:rPr lang="en-US" altLang="ja-JP" sz="6000" baseline="30000" dirty="0">
                <a:solidFill>
                  <a:prstClr val="black"/>
                </a:solidFill>
              </a:rPr>
              <a:t>2</a:t>
            </a:r>
            <a:r>
              <a:rPr lang="ja-JP" altLang="en-US" sz="6000" dirty="0">
                <a:solidFill>
                  <a:prstClr val="black"/>
                </a:solidFill>
              </a:rPr>
              <a:t>－</a:t>
            </a:r>
            <a:r>
              <a:rPr lang="en-US" altLang="ja-JP" sz="6000" dirty="0">
                <a:solidFill>
                  <a:prstClr val="black"/>
                </a:solidFill>
              </a:rPr>
              <a:t>2×</a:t>
            </a:r>
            <a:r>
              <a:rPr lang="en-US" altLang="ja-JP" sz="6000" dirty="0">
                <a:solidFill>
                  <a:srgbClr val="FF0000"/>
                </a:solidFill>
              </a:rPr>
              <a:t>2</a:t>
            </a:r>
            <a:r>
              <a:rPr lang="ja-JP" altLang="en-US" sz="6000" dirty="0" err="1">
                <a:solidFill>
                  <a:srgbClr val="FF0000"/>
                </a:solidFill>
              </a:rPr>
              <a:t>ｘ</a:t>
            </a:r>
            <a:r>
              <a:rPr lang="en-US" altLang="ja-JP" sz="6000" dirty="0">
                <a:solidFill>
                  <a:prstClr val="black"/>
                </a:solidFill>
              </a:rPr>
              <a:t>×</a:t>
            </a:r>
            <a:r>
              <a:rPr lang="en-US" altLang="ja-JP" sz="6000" dirty="0">
                <a:solidFill>
                  <a:srgbClr val="00B0F0"/>
                </a:solidFill>
              </a:rPr>
              <a:t>5</a:t>
            </a:r>
            <a:r>
              <a:rPr lang="ja-JP" altLang="en-US" sz="6000" dirty="0">
                <a:solidFill>
                  <a:srgbClr val="00B0F0"/>
                </a:solidFill>
              </a:rPr>
              <a:t>ｙ</a:t>
            </a:r>
            <a:r>
              <a:rPr lang="ja-JP" altLang="en-US" sz="6000" dirty="0">
                <a:solidFill>
                  <a:prstClr val="black"/>
                </a:solidFill>
              </a:rPr>
              <a:t>＋</a:t>
            </a:r>
            <a:r>
              <a:rPr lang="en-US" altLang="ja-JP" sz="6000" dirty="0">
                <a:solidFill>
                  <a:prstClr val="black"/>
                </a:solidFill>
              </a:rPr>
              <a:t>(</a:t>
            </a:r>
            <a:r>
              <a:rPr lang="en-US" altLang="ja-JP" sz="6000" dirty="0">
                <a:solidFill>
                  <a:srgbClr val="00B0F0"/>
                </a:solidFill>
              </a:rPr>
              <a:t>5</a:t>
            </a:r>
            <a:r>
              <a:rPr lang="ja-JP" altLang="en-US" sz="6000" dirty="0" err="1">
                <a:solidFill>
                  <a:srgbClr val="00B0F0"/>
                </a:solidFill>
              </a:rPr>
              <a:t>ｙ</a:t>
            </a:r>
            <a:r>
              <a:rPr lang="en-US" altLang="ja-JP" sz="6000" dirty="0">
                <a:solidFill>
                  <a:prstClr val="black"/>
                </a:solidFill>
              </a:rPr>
              <a:t>)</a:t>
            </a:r>
            <a:r>
              <a:rPr lang="en-US" altLang="ja-JP" sz="6000" baseline="30000" dirty="0">
                <a:solidFill>
                  <a:prstClr val="black"/>
                </a:solidFill>
              </a:rPr>
              <a:t>2</a:t>
            </a:r>
            <a:endParaRPr lang="ja-JP" altLang="en-US" sz="6000" dirty="0">
              <a:solidFill>
                <a:prstClr val="black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23339" y="5301208"/>
            <a:ext cx="663675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6000" baseline="30000" dirty="0">
                <a:solidFill>
                  <a:prstClr val="black"/>
                </a:solidFill>
              </a:rPr>
              <a:t> </a:t>
            </a:r>
            <a:r>
              <a:rPr lang="ja-JP" altLang="en-US" sz="6000" dirty="0">
                <a:solidFill>
                  <a:prstClr val="black"/>
                </a:solidFill>
              </a:rPr>
              <a:t>＝</a:t>
            </a:r>
            <a:r>
              <a:rPr lang="en-US" altLang="ja-JP" sz="6000" dirty="0">
                <a:solidFill>
                  <a:prstClr val="black"/>
                </a:solidFill>
              </a:rPr>
              <a:t>4</a:t>
            </a:r>
            <a:r>
              <a:rPr lang="ja-JP" altLang="en-US" sz="6000" dirty="0" err="1">
                <a:solidFill>
                  <a:prstClr val="black"/>
                </a:solidFill>
              </a:rPr>
              <a:t>ｘ</a:t>
            </a:r>
            <a:r>
              <a:rPr lang="en-US" altLang="ja-JP" sz="6000" baseline="30000" dirty="0">
                <a:solidFill>
                  <a:prstClr val="black"/>
                </a:solidFill>
              </a:rPr>
              <a:t>2</a:t>
            </a:r>
            <a:r>
              <a:rPr lang="ja-JP" altLang="en-US" sz="6000" dirty="0">
                <a:solidFill>
                  <a:prstClr val="black"/>
                </a:solidFill>
              </a:rPr>
              <a:t>－</a:t>
            </a:r>
            <a:r>
              <a:rPr lang="en-US" altLang="ja-JP" sz="6000" dirty="0">
                <a:solidFill>
                  <a:prstClr val="black"/>
                </a:solidFill>
              </a:rPr>
              <a:t>20</a:t>
            </a:r>
            <a:r>
              <a:rPr lang="ja-JP" altLang="en-US" sz="6000" dirty="0">
                <a:solidFill>
                  <a:prstClr val="black"/>
                </a:solidFill>
              </a:rPr>
              <a:t>ｘｙ＋</a:t>
            </a:r>
            <a:r>
              <a:rPr lang="en-US" altLang="ja-JP" sz="6000" dirty="0">
                <a:solidFill>
                  <a:prstClr val="black"/>
                </a:solidFill>
              </a:rPr>
              <a:t>25</a:t>
            </a:r>
            <a:r>
              <a:rPr lang="ja-JP" altLang="en-US" sz="6000" dirty="0" err="1">
                <a:solidFill>
                  <a:prstClr val="black"/>
                </a:solidFill>
              </a:rPr>
              <a:t>ｙ</a:t>
            </a:r>
            <a:r>
              <a:rPr lang="en-US" altLang="ja-JP" sz="6000" baseline="30000" dirty="0">
                <a:solidFill>
                  <a:prstClr val="black"/>
                </a:solidFill>
              </a:rPr>
              <a:t>2</a:t>
            </a:r>
            <a:endParaRPr lang="ja-JP" altLang="en-US" sz="6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66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ja-JP" altLang="ja-JP" dirty="0"/>
              <a:t>問３　次の式を展開しなさい。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836712"/>
                <a:ext cx="8784976" cy="583264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ja-JP" altLang="ja-JP" dirty="0"/>
                  <a:t>（１）（ｘ－</a:t>
                </a:r>
                <a:r>
                  <a:rPr lang="en-US" altLang="ja-JP" dirty="0"/>
                  <a:t>5</a:t>
                </a:r>
                <a:r>
                  <a:rPr lang="ja-JP" altLang="ja-JP" dirty="0"/>
                  <a:t>ｙ）</a:t>
                </a:r>
                <a:r>
                  <a:rPr lang="ja-JP" altLang="ja-JP" baseline="30000" dirty="0"/>
                  <a:t>２　　　　　</a:t>
                </a:r>
                <a:r>
                  <a:rPr lang="ja-JP" altLang="ja-JP" dirty="0"/>
                  <a:t>　</a:t>
                </a:r>
                <a:r>
                  <a:rPr lang="ja-JP" altLang="en-US" dirty="0"/>
                  <a:t>　　</a:t>
                </a:r>
                <a:r>
                  <a:rPr lang="ja-JP" altLang="ja-JP" dirty="0"/>
                  <a:t>　（２）（ａ＋</a:t>
                </a:r>
                <a:r>
                  <a:rPr lang="en-US" altLang="ja-JP" dirty="0"/>
                  <a:t>4</a:t>
                </a:r>
                <a:r>
                  <a:rPr lang="ja-JP" altLang="ja-JP" dirty="0"/>
                  <a:t>ｂ）</a:t>
                </a:r>
                <a:r>
                  <a:rPr lang="ja-JP" altLang="ja-JP" baseline="30000" dirty="0"/>
                  <a:t>２</a:t>
                </a:r>
                <a:endParaRPr lang="ja-JP" altLang="ja-JP" dirty="0"/>
              </a:p>
              <a:p>
                <a:pPr marL="0" indent="0">
                  <a:buNone/>
                </a:pPr>
                <a:r>
                  <a:rPr lang="ja-JP" altLang="ja-JP" dirty="0"/>
                  <a:t>　　　</a:t>
                </a:r>
              </a:p>
              <a:p>
                <a:pPr marL="0" indent="0">
                  <a:buNone/>
                </a:pPr>
                <a:r>
                  <a:rPr lang="en-US" altLang="ja-JP" dirty="0"/>
                  <a:t> </a:t>
                </a:r>
                <a:endParaRPr lang="ja-JP" altLang="ja-JP" dirty="0"/>
              </a:p>
              <a:p>
                <a:pPr marL="0" indent="0">
                  <a:buNone/>
                </a:pPr>
                <a:r>
                  <a:rPr lang="ja-JP" altLang="ja-JP" dirty="0"/>
                  <a:t>（３）（</a:t>
                </a:r>
                <a:r>
                  <a:rPr lang="en-US" altLang="ja-JP" dirty="0"/>
                  <a:t>4</a:t>
                </a:r>
                <a:r>
                  <a:rPr lang="ja-JP" altLang="ja-JP" dirty="0"/>
                  <a:t>ｘ－ｙ）</a:t>
                </a:r>
                <a:r>
                  <a:rPr lang="ja-JP" altLang="ja-JP" baseline="30000" dirty="0"/>
                  <a:t>２　　　</a:t>
                </a:r>
                <a:r>
                  <a:rPr lang="ja-JP" altLang="ja-JP" dirty="0"/>
                  <a:t>　　</a:t>
                </a:r>
                <a:r>
                  <a:rPr lang="ja-JP" altLang="en-US" dirty="0"/>
                  <a:t>　　</a:t>
                </a:r>
                <a:r>
                  <a:rPr lang="ja-JP" altLang="ja-JP" dirty="0"/>
                  <a:t>　（４）（</a:t>
                </a:r>
                <a:r>
                  <a:rPr lang="en-US" altLang="ja-JP" dirty="0"/>
                  <a:t>2</a:t>
                </a:r>
                <a:r>
                  <a:rPr lang="ja-JP" altLang="ja-JP" dirty="0"/>
                  <a:t>ｘ＋</a:t>
                </a:r>
                <a:r>
                  <a:rPr lang="en-US" altLang="ja-JP" dirty="0"/>
                  <a:t>3</a:t>
                </a:r>
                <a:r>
                  <a:rPr lang="ja-JP" altLang="ja-JP" dirty="0"/>
                  <a:t>ｙ）</a:t>
                </a:r>
                <a:r>
                  <a:rPr lang="ja-JP" altLang="ja-JP" baseline="30000" dirty="0"/>
                  <a:t>２</a:t>
                </a:r>
                <a:endParaRPr lang="ja-JP" altLang="ja-JP" dirty="0"/>
              </a:p>
              <a:p>
                <a:pPr marL="0" indent="0">
                  <a:buNone/>
                </a:pPr>
                <a:r>
                  <a:rPr lang="en-US" altLang="ja-JP" dirty="0"/>
                  <a:t> </a:t>
                </a:r>
                <a:endParaRPr lang="ja-JP" altLang="ja-JP" dirty="0"/>
              </a:p>
              <a:p>
                <a:pPr marL="0" indent="0">
                  <a:buNone/>
                </a:pPr>
                <a:r>
                  <a:rPr lang="en-US" altLang="ja-JP" dirty="0"/>
                  <a:t> </a:t>
                </a:r>
                <a:endParaRPr lang="ja-JP" altLang="ja-JP" dirty="0"/>
              </a:p>
              <a:p>
                <a:pPr marL="0" indent="0">
                  <a:buNone/>
                </a:pPr>
                <a:r>
                  <a:rPr lang="ja-JP" altLang="ja-JP" dirty="0"/>
                  <a:t>（５）（ａ＋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ja-JP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ja-JP" altLang="ja-JP" dirty="0"/>
                  <a:t>ｂ）</a:t>
                </a:r>
                <a:r>
                  <a:rPr lang="ja-JP" altLang="ja-JP" baseline="30000" dirty="0"/>
                  <a:t>２</a:t>
                </a:r>
                <a:r>
                  <a:rPr lang="ja-JP" altLang="ja-JP" dirty="0"/>
                  <a:t>　　　　</a:t>
                </a:r>
                <a:r>
                  <a:rPr lang="ja-JP" altLang="en-US" dirty="0"/>
                  <a:t>　　</a:t>
                </a:r>
                <a:r>
                  <a:rPr lang="ja-JP" altLang="ja-JP" dirty="0"/>
                  <a:t>　（６）（－ｘ＋</a:t>
                </a:r>
                <a:r>
                  <a:rPr lang="en-US" altLang="ja-JP" dirty="0"/>
                  <a:t>2</a:t>
                </a:r>
                <a:r>
                  <a:rPr lang="ja-JP" altLang="ja-JP" dirty="0"/>
                  <a:t>ｙ）</a:t>
                </a:r>
                <a:r>
                  <a:rPr lang="ja-JP" altLang="ja-JP" baseline="30000" dirty="0"/>
                  <a:t>２</a:t>
                </a:r>
                <a:endParaRPr lang="ja-JP" altLang="ja-JP" dirty="0"/>
              </a:p>
              <a:p>
                <a:pPr marL="0" indent="0">
                  <a:buNone/>
                </a:pPr>
                <a:r>
                  <a:rPr lang="en-US" altLang="ja-JP" dirty="0"/>
                  <a:t> </a:t>
                </a:r>
                <a:endParaRPr lang="ja-JP" altLang="ja-JP" dirty="0"/>
              </a:p>
              <a:p>
                <a:pPr marL="0" indent="0">
                  <a:buNone/>
                </a:pP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836712"/>
                <a:ext cx="8784976" cy="5832648"/>
              </a:xfrm>
              <a:blipFill rotWithShape="1">
                <a:blip r:embed="rId2"/>
                <a:stretch>
                  <a:fillRect l="-1734" t="-18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7854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1965" y="1196752"/>
            <a:ext cx="8784976" cy="3600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4800" dirty="0"/>
              <a:t>(</a:t>
            </a:r>
            <a:r>
              <a:rPr lang="ja-JP" altLang="en-US" sz="4800" dirty="0"/>
              <a:t>ａ＋</a:t>
            </a:r>
            <a:r>
              <a:rPr lang="ja-JP" altLang="en-US" sz="4800" dirty="0" err="1"/>
              <a:t>ｂ</a:t>
            </a:r>
            <a:r>
              <a:rPr lang="en-US" altLang="ja-JP" sz="4800" dirty="0"/>
              <a:t>)</a:t>
            </a:r>
            <a:r>
              <a:rPr lang="en-US" altLang="ja-JP" sz="4800" baseline="30000" dirty="0"/>
              <a:t> </a:t>
            </a:r>
            <a:r>
              <a:rPr lang="en-US" altLang="ja-JP" sz="4800" dirty="0"/>
              <a:t>(</a:t>
            </a:r>
            <a:r>
              <a:rPr lang="ja-JP" altLang="en-US" sz="4800" dirty="0"/>
              <a:t>ａ</a:t>
            </a:r>
            <a:r>
              <a:rPr lang="en-US" altLang="ja-JP" sz="4800" dirty="0"/>
              <a:t>―</a:t>
            </a:r>
            <a:r>
              <a:rPr lang="ja-JP" altLang="en-US" sz="4800" dirty="0" err="1"/>
              <a:t>ｂ</a:t>
            </a:r>
            <a:r>
              <a:rPr lang="en-US" altLang="ja-JP" sz="4800" dirty="0"/>
              <a:t>)</a:t>
            </a:r>
            <a:r>
              <a:rPr lang="en-US" altLang="ja-JP" sz="4800" baseline="30000" dirty="0"/>
              <a:t> </a:t>
            </a:r>
            <a:r>
              <a:rPr lang="ja-JP" altLang="en-US" sz="4800" dirty="0"/>
              <a:t>＝ａ</a:t>
            </a:r>
            <a:r>
              <a:rPr lang="en-US" altLang="ja-JP" sz="4800" baseline="30000" dirty="0"/>
              <a:t>2</a:t>
            </a:r>
            <a:r>
              <a:rPr lang="en-US" altLang="ja-JP" sz="4800" dirty="0"/>
              <a:t>―</a:t>
            </a:r>
            <a:r>
              <a:rPr lang="ja-JP" altLang="en-US" sz="4800" dirty="0"/>
              <a:t>ａｂ＋ａｂ－</a:t>
            </a:r>
            <a:r>
              <a:rPr lang="ja-JP" altLang="en-US" sz="4800" dirty="0" err="1"/>
              <a:t>ｂ</a:t>
            </a:r>
            <a:r>
              <a:rPr lang="en-US" altLang="ja-JP" sz="4800" baseline="30000" dirty="0"/>
              <a:t>2</a:t>
            </a:r>
          </a:p>
          <a:p>
            <a:pPr marL="0" indent="0">
              <a:buNone/>
            </a:pPr>
            <a:r>
              <a:rPr kumimoji="1" lang="ja-JP" altLang="en-US" sz="4800" baseline="30000" dirty="0"/>
              <a:t>　　　　　　　　　　　　　</a:t>
            </a:r>
            <a:r>
              <a:rPr lang="ja-JP" altLang="en-US" sz="4800" dirty="0"/>
              <a:t>＝ａ</a:t>
            </a:r>
            <a:r>
              <a:rPr lang="en-US" altLang="ja-JP" sz="4800" baseline="30000" dirty="0"/>
              <a:t>2</a:t>
            </a:r>
            <a:r>
              <a:rPr lang="ja-JP" altLang="en-US" sz="4800" dirty="0"/>
              <a:t>－</a:t>
            </a:r>
            <a:r>
              <a:rPr lang="ja-JP" altLang="en-US" sz="4800" dirty="0" err="1"/>
              <a:t>ｂ</a:t>
            </a:r>
            <a:r>
              <a:rPr lang="en-US" altLang="ja-JP" sz="4800" baseline="30000" dirty="0"/>
              <a:t>2</a:t>
            </a:r>
          </a:p>
          <a:p>
            <a:pPr marL="0" indent="0">
              <a:buNone/>
            </a:pPr>
            <a:r>
              <a:rPr lang="en-US" altLang="ja-JP" sz="4800" dirty="0"/>
              <a:t>(</a:t>
            </a:r>
            <a:r>
              <a:rPr lang="ja-JP" altLang="en-US" sz="4800" dirty="0"/>
              <a:t>ｘ＋</a:t>
            </a:r>
            <a:r>
              <a:rPr lang="en-US" altLang="ja-JP" sz="4800" dirty="0"/>
              <a:t>6)</a:t>
            </a:r>
            <a:r>
              <a:rPr lang="en-US" altLang="ja-JP" sz="4800" baseline="30000" dirty="0"/>
              <a:t> </a:t>
            </a:r>
            <a:r>
              <a:rPr lang="en-US" altLang="ja-JP" sz="4800" dirty="0"/>
              <a:t>(</a:t>
            </a:r>
            <a:r>
              <a:rPr lang="ja-JP" altLang="en-US" sz="4800" dirty="0" err="1"/>
              <a:t>ｘ</a:t>
            </a:r>
            <a:r>
              <a:rPr lang="en-US" altLang="ja-JP" sz="4800" dirty="0"/>
              <a:t>―6)</a:t>
            </a:r>
            <a:r>
              <a:rPr lang="ja-JP" altLang="en-US" sz="4800" dirty="0"/>
              <a:t>＝</a:t>
            </a:r>
            <a:endParaRPr lang="en-US" altLang="ja-JP" sz="4800" dirty="0"/>
          </a:p>
          <a:p>
            <a:pPr marL="0" indent="0">
              <a:buNone/>
            </a:pPr>
            <a:r>
              <a:rPr lang="en-US" altLang="ja-JP" sz="4800" dirty="0"/>
              <a:t>(4</a:t>
            </a:r>
            <a:r>
              <a:rPr lang="ja-JP" altLang="en-US" sz="4800" dirty="0"/>
              <a:t>＋ａ</a:t>
            </a:r>
            <a:r>
              <a:rPr lang="en-US" altLang="ja-JP" sz="4800" dirty="0"/>
              <a:t>)</a:t>
            </a:r>
            <a:r>
              <a:rPr lang="en-US" altLang="ja-JP" sz="4800" baseline="30000" dirty="0"/>
              <a:t> </a:t>
            </a:r>
            <a:r>
              <a:rPr lang="en-US" altLang="ja-JP" sz="4800" dirty="0"/>
              <a:t>(4―</a:t>
            </a:r>
            <a:r>
              <a:rPr lang="ja-JP" altLang="en-US" sz="4800" dirty="0"/>
              <a:t>ａ</a:t>
            </a:r>
            <a:r>
              <a:rPr lang="en-US" altLang="ja-JP" sz="4800" dirty="0"/>
              <a:t>)</a:t>
            </a:r>
            <a:r>
              <a:rPr lang="ja-JP" altLang="en-US" sz="4800" dirty="0"/>
              <a:t>＝</a:t>
            </a:r>
            <a:endParaRPr lang="en-US" altLang="ja-JP" sz="4800" dirty="0"/>
          </a:p>
          <a:p>
            <a:pPr marL="0" indent="0">
              <a:buNone/>
            </a:pPr>
            <a:endParaRPr kumimoji="1" lang="ja-JP" altLang="en-US" sz="4800" dirty="0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7920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en-US" altLang="ja-JP" sz="5400" dirty="0"/>
              <a:t>(</a:t>
            </a:r>
            <a:r>
              <a:rPr lang="ja-JP" altLang="en-US" sz="5400" dirty="0"/>
              <a:t>ａ</a:t>
            </a:r>
            <a:r>
              <a:rPr kumimoji="1" lang="ja-JP" altLang="en-US" sz="5400" dirty="0"/>
              <a:t>＋</a:t>
            </a:r>
            <a:r>
              <a:rPr kumimoji="1" lang="ja-JP" altLang="en-US" sz="5400" dirty="0" err="1"/>
              <a:t>ｂ</a:t>
            </a:r>
            <a:r>
              <a:rPr kumimoji="1" lang="en-US" altLang="ja-JP" sz="5400" dirty="0"/>
              <a:t>)</a:t>
            </a:r>
            <a:r>
              <a:rPr kumimoji="1" lang="en-US" altLang="ja-JP" sz="5400" baseline="30000" dirty="0"/>
              <a:t> </a:t>
            </a:r>
            <a:r>
              <a:rPr kumimoji="1" lang="en-US" altLang="ja-JP" sz="5400" dirty="0"/>
              <a:t>(</a:t>
            </a:r>
            <a:r>
              <a:rPr kumimoji="1" lang="ja-JP" altLang="en-US" sz="5400" dirty="0"/>
              <a:t>ａ</a:t>
            </a:r>
            <a:r>
              <a:rPr kumimoji="1" lang="en-US" altLang="ja-JP" sz="5400" dirty="0"/>
              <a:t>―</a:t>
            </a:r>
            <a:r>
              <a:rPr kumimoji="1" lang="ja-JP" altLang="en-US" sz="5400" dirty="0" err="1"/>
              <a:t>ｂ</a:t>
            </a:r>
            <a:r>
              <a:rPr kumimoji="1" lang="en-US" altLang="ja-JP" sz="5400" dirty="0"/>
              <a:t>)</a:t>
            </a:r>
            <a:r>
              <a:rPr lang="en-US" altLang="ja-JP" sz="5400" baseline="30000" dirty="0"/>
              <a:t> </a:t>
            </a:r>
            <a:r>
              <a:rPr kumimoji="1" lang="ja-JP" altLang="en-US" sz="5400" dirty="0"/>
              <a:t>の展開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83993" y="5577046"/>
            <a:ext cx="8280920" cy="1143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/>
              <a:t>(a</a:t>
            </a:r>
            <a:r>
              <a:rPr lang="ja-JP" altLang="en-US" sz="6000" dirty="0"/>
              <a:t>＋</a:t>
            </a:r>
            <a:r>
              <a:rPr lang="en-US" altLang="ja-JP" sz="6000" dirty="0"/>
              <a:t>b)(a―b)</a:t>
            </a:r>
            <a:r>
              <a:rPr lang="ja-JP" altLang="en-US" sz="6000" dirty="0"/>
              <a:t>＝</a:t>
            </a:r>
            <a:r>
              <a:rPr lang="en-US" altLang="ja-JP" sz="6000" dirty="0"/>
              <a:t>a</a:t>
            </a:r>
            <a:r>
              <a:rPr lang="en-US" altLang="ja-JP" sz="6000" baseline="30000" dirty="0"/>
              <a:t>2</a:t>
            </a:r>
            <a:r>
              <a:rPr lang="ja-JP" altLang="en-US" sz="6000" dirty="0"/>
              <a:t>－</a:t>
            </a:r>
            <a:r>
              <a:rPr lang="en-US" altLang="ja-JP" sz="6000" dirty="0"/>
              <a:t>b</a:t>
            </a:r>
            <a:r>
              <a:rPr lang="en-US" altLang="ja-JP" sz="6000" baseline="30000" dirty="0"/>
              <a:t>2</a:t>
            </a:r>
            <a:endParaRPr lang="ja-JP" altLang="en-US" sz="60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2677" y="5046962"/>
            <a:ext cx="2629246" cy="70788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</a:rPr>
              <a:t>和と差の積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211960" y="2924944"/>
            <a:ext cx="28803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err="1">
                <a:solidFill>
                  <a:prstClr val="black"/>
                </a:solidFill>
              </a:rPr>
              <a:t>ｘ</a:t>
            </a:r>
            <a:r>
              <a:rPr lang="en-US" altLang="ja-JP" sz="4800" baseline="30000" dirty="0">
                <a:solidFill>
                  <a:prstClr val="black"/>
                </a:solidFill>
              </a:rPr>
              <a:t> 2 </a:t>
            </a:r>
            <a:r>
              <a:rPr lang="en-US" altLang="ja-JP" sz="4800" dirty="0">
                <a:solidFill>
                  <a:prstClr val="black"/>
                </a:solidFill>
              </a:rPr>
              <a:t>―6</a:t>
            </a:r>
            <a:r>
              <a:rPr lang="en-US" altLang="ja-JP" sz="4800" baseline="30000" dirty="0">
                <a:solidFill>
                  <a:prstClr val="black"/>
                </a:solidFill>
              </a:rPr>
              <a:t> 2</a:t>
            </a:r>
            <a:r>
              <a:rPr lang="ja-JP" altLang="en-US" sz="4800" dirty="0"/>
              <a:t> ＝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938987" y="2907263"/>
            <a:ext cx="2195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err="1">
                <a:solidFill>
                  <a:prstClr val="black"/>
                </a:solidFill>
              </a:rPr>
              <a:t>ｘ</a:t>
            </a:r>
            <a:r>
              <a:rPr lang="en-US" altLang="ja-JP" sz="4800" baseline="30000" dirty="0">
                <a:solidFill>
                  <a:prstClr val="black"/>
                </a:solidFill>
              </a:rPr>
              <a:t> 2 </a:t>
            </a:r>
            <a:r>
              <a:rPr lang="en-US" altLang="ja-JP" sz="4800" dirty="0">
                <a:solidFill>
                  <a:prstClr val="black"/>
                </a:solidFill>
              </a:rPr>
              <a:t>―36</a:t>
            </a:r>
            <a:endParaRPr lang="ja-JP" altLang="en-US" sz="4800" dirty="0"/>
          </a:p>
        </p:txBody>
      </p:sp>
      <p:sp>
        <p:nvSpPr>
          <p:cNvPr id="10" name="正方形/長方形 9"/>
          <p:cNvSpPr/>
          <p:nvPr/>
        </p:nvSpPr>
        <p:spPr>
          <a:xfrm>
            <a:off x="4223865" y="3781333"/>
            <a:ext cx="28803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dirty="0">
                <a:solidFill>
                  <a:prstClr val="black"/>
                </a:solidFill>
              </a:rPr>
              <a:t>4</a:t>
            </a:r>
            <a:r>
              <a:rPr lang="en-US" altLang="ja-JP" sz="4800" baseline="30000" dirty="0">
                <a:solidFill>
                  <a:prstClr val="black"/>
                </a:solidFill>
              </a:rPr>
              <a:t> 2 </a:t>
            </a:r>
            <a:r>
              <a:rPr lang="en-US" altLang="ja-JP" sz="4800" dirty="0">
                <a:solidFill>
                  <a:prstClr val="black"/>
                </a:solidFill>
              </a:rPr>
              <a:t>―</a:t>
            </a:r>
            <a:r>
              <a:rPr lang="ja-JP" altLang="en-US" sz="4800" dirty="0">
                <a:solidFill>
                  <a:prstClr val="black"/>
                </a:solidFill>
              </a:rPr>
              <a:t>ａ</a:t>
            </a:r>
            <a:r>
              <a:rPr lang="en-US" altLang="ja-JP" sz="4800" baseline="30000" dirty="0">
                <a:solidFill>
                  <a:prstClr val="black"/>
                </a:solidFill>
              </a:rPr>
              <a:t> 2</a:t>
            </a:r>
            <a:r>
              <a:rPr lang="ja-JP" altLang="en-US" sz="4800" dirty="0"/>
              <a:t> ＝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950892" y="3763652"/>
            <a:ext cx="2195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dirty="0">
                <a:solidFill>
                  <a:prstClr val="black"/>
                </a:solidFill>
              </a:rPr>
              <a:t>16</a:t>
            </a:r>
            <a:r>
              <a:rPr lang="en-US" altLang="ja-JP" sz="4800" baseline="30000" dirty="0">
                <a:solidFill>
                  <a:prstClr val="black"/>
                </a:solidFill>
              </a:rPr>
              <a:t> </a:t>
            </a:r>
            <a:r>
              <a:rPr lang="en-US" altLang="ja-JP" sz="4800" dirty="0">
                <a:solidFill>
                  <a:prstClr val="black"/>
                </a:solidFill>
              </a:rPr>
              <a:t>―</a:t>
            </a:r>
            <a:r>
              <a:rPr lang="ja-JP" altLang="en-US" sz="4800" dirty="0">
                <a:solidFill>
                  <a:prstClr val="black"/>
                </a:solidFill>
              </a:rPr>
              <a:t>ａ</a:t>
            </a:r>
            <a:r>
              <a:rPr lang="en-US" altLang="ja-JP" sz="4800" baseline="30000" dirty="0">
                <a:solidFill>
                  <a:prstClr val="black"/>
                </a:solidFill>
              </a:rPr>
              <a:t> 2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44061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ja-JP" altLang="ja-JP" dirty="0"/>
              <a:t>問</a:t>
            </a:r>
            <a:r>
              <a:rPr lang="en-US" altLang="ja-JP" dirty="0"/>
              <a:t>4</a:t>
            </a:r>
            <a:r>
              <a:rPr lang="ja-JP" altLang="ja-JP" dirty="0"/>
              <a:t>　次の式を展開しなさい。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836712"/>
                <a:ext cx="8712968" cy="576064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ja-JP" altLang="ja-JP" dirty="0"/>
                  <a:t>（１）（ｘ＋</a:t>
                </a:r>
                <a:r>
                  <a:rPr lang="en-US" altLang="ja-JP" dirty="0"/>
                  <a:t>8</a:t>
                </a:r>
                <a:r>
                  <a:rPr lang="ja-JP" altLang="ja-JP" dirty="0"/>
                  <a:t>）（ｘ－</a:t>
                </a:r>
                <a:r>
                  <a:rPr lang="en-US" altLang="ja-JP" dirty="0"/>
                  <a:t>8</a:t>
                </a:r>
                <a:r>
                  <a:rPr lang="ja-JP" altLang="ja-JP" dirty="0"/>
                  <a:t>）　　　　</a:t>
                </a:r>
                <a:r>
                  <a:rPr lang="ja-JP" altLang="en-US" dirty="0"/>
                  <a:t>　</a:t>
                </a:r>
                <a:r>
                  <a:rPr lang="ja-JP" altLang="ja-JP" dirty="0"/>
                  <a:t>（２）（</a:t>
                </a:r>
                <a:r>
                  <a:rPr lang="en-US" altLang="ja-JP" dirty="0"/>
                  <a:t>3</a:t>
                </a:r>
                <a:r>
                  <a:rPr lang="ja-JP" altLang="ja-JP" dirty="0"/>
                  <a:t>－ａ）（</a:t>
                </a:r>
                <a:r>
                  <a:rPr lang="en-US" altLang="ja-JP" dirty="0"/>
                  <a:t>3</a:t>
                </a:r>
                <a:r>
                  <a:rPr lang="ja-JP" altLang="ja-JP" dirty="0"/>
                  <a:t>＋ａ）</a:t>
                </a:r>
              </a:p>
              <a:p>
                <a:pPr marL="0" indent="0">
                  <a:buNone/>
                </a:pPr>
                <a:r>
                  <a:rPr lang="en-US" altLang="ja-JP" dirty="0"/>
                  <a:t> </a:t>
                </a:r>
                <a:endParaRPr lang="ja-JP" altLang="ja-JP" dirty="0"/>
              </a:p>
              <a:p>
                <a:pPr marL="0" indent="0">
                  <a:buNone/>
                </a:pPr>
                <a:r>
                  <a:rPr lang="en-US" altLang="ja-JP" dirty="0"/>
                  <a:t> </a:t>
                </a:r>
                <a:endParaRPr lang="ja-JP" altLang="ja-JP" dirty="0"/>
              </a:p>
              <a:p>
                <a:pPr marL="0" indent="0">
                  <a:buNone/>
                </a:pPr>
                <a:r>
                  <a:rPr lang="ja-JP" altLang="ja-JP" dirty="0"/>
                  <a:t>（３）（</a:t>
                </a:r>
                <a:r>
                  <a:rPr lang="en-US" altLang="ja-JP" dirty="0"/>
                  <a:t>5</a:t>
                </a:r>
                <a:r>
                  <a:rPr lang="ja-JP" altLang="ja-JP" dirty="0"/>
                  <a:t>ｘ＋</a:t>
                </a:r>
                <a:r>
                  <a:rPr lang="en-US" altLang="ja-JP" dirty="0"/>
                  <a:t>1</a:t>
                </a:r>
                <a:r>
                  <a:rPr lang="ja-JP" altLang="ja-JP" dirty="0"/>
                  <a:t>）（</a:t>
                </a:r>
                <a:r>
                  <a:rPr lang="en-US" altLang="ja-JP" dirty="0"/>
                  <a:t>5</a:t>
                </a:r>
                <a:r>
                  <a:rPr lang="ja-JP" altLang="ja-JP" dirty="0"/>
                  <a:t>ｘ－</a:t>
                </a:r>
                <a:r>
                  <a:rPr lang="en-US" altLang="ja-JP" dirty="0"/>
                  <a:t>1</a:t>
                </a:r>
                <a:r>
                  <a:rPr lang="ja-JP" altLang="ja-JP" dirty="0"/>
                  <a:t>）　　　（４）（</a:t>
                </a:r>
                <a:r>
                  <a:rPr lang="en-US" altLang="ja-JP" dirty="0"/>
                  <a:t>3</a:t>
                </a:r>
                <a:r>
                  <a:rPr lang="ja-JP" altLang="ja-JP" dirty="0"/>
                  <a:t>ｘ＋</a:t>
                </a:r>
                <a:r>
                  <a:rPr lang="en-US" altLang="ja-JP" dirty="0"/>
                  <a:t>2</a:t>
                </a:r>
                <a:r>
                  <a:rPr lang="ja-JP" altLang="ja-JP" dirty="0"/>
                  <a:t>ｙ）（</a:t>
                </a:r>
                <a:r>
                  <a:rPr lang="en-US" altLang="ja-JP" dirty="0"/>
                  <a:t>3</a:t>
                </a:r>
                <a:r>
                  <a:rPr lang="ja-JP" altLang="ja-JP" dirty="0"/>
                  <a:t>ｘ－</a:t>
                </a:r>
                <a:r>
                  <a:rPr lang="en-US" altLang="ja-JP" dirty="0"/>
                  <a:t>2</a:t>
                </a:r>
                <a:r>
                  <a:rPr lang="ja-JP" altLang="ja-JP" dirty="0"/>
                  <a:t>ｙ）</a:t>
                </a:r>
              </a:p>
              <a:p>
                <a:pPr marL="0" indent="0">
                  <a:buNone/>
                </a:pPr>
                <a:r>
                  <a:rPr lang="en-US" altLang="ja-JP" dirty="0"/>
                  <a:t> </a:t>
                </a:r>
                <a:endParaRPr lang="ja-JP" altLang="ja-JP" dirty="0"/>
              </a:p>
              <a:p>
                <a:pPr marL="0" indent="0">
                  <a:buNone/>
                </a:pPr>
                <a:r>
                  <a:rPr lang="en-US" altLang="ja-JP" dirty="0"/>
                  <a:t> </a:t>
                </a:r>
                <a:endParaRPr lang="ja-JP" altLang="ja-JP" dirty="0"/>
              </a:p>
              <a:p>
                <a:pPr marL="0" indent="0">
                  <a:buNone/>
                </a:pPr>
                <a:r>
                  <a:rPr lang="ja-JP" altLang="ja-JP" dirty="0"/>
                  <a:t>（５）（ｘ－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ja-JP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ja-JP" altLang="ja-JP" dirty="0"/>
                  <a:t>）（ｘ＋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ja-JP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ja-JP" altLang="ja-JP" dirty="0"/>
                  <a:t>）　　　　</a:t>
                </a:r>
                <a:r>
                  <a:rPr lang="ja-JP" altLang="en-US" dirty="0"/>
                  <a:t>　</a:t>
                </a:r>
                <a:r>
                  <a:rPr lang="ja-JP" altLang="ja-JP" dirty="0"/>
                  <a:t>（６）（ａ－</a:t>
                </a:r>
                <a:r>
                  <a:rPr lang="en-US" altLang="ja-JP" dirty="0"/>
                  <a:t>6</a:t>
                </a:r>
                <a:r>
                  <a:rPr lang="ja-JP" altLang="ja-JP" dirty="0"/>
                  <a:t>ｂ）（ａ＋</a:t>
                </a:r>
                <a:r>
                  <a:rPr lang="en-US" altLang="ja-JP" dirty="0"/>
                  <a:t>6</a:t>
                </a:r>
                <a:r>
                  <a:rPr lang="ja-JP" altLang="ja-JP" dirty="0"/>
                  <a:t>ｂ）</a:t>
                </a:r>
              </a:p>
              <a:p>
                <a:pPr marL="0" indent="0">
                  <a:buNone/>
                </a:pPr>
                <a:r>
                  <a:rPr lang="en-US" altLang="ja-JP" dirty="0"/>
                  <a:t> </a:t>
                </a:r>
                <a:endParaRPr lang="ja-JP" altLang="ja-JP" dirty="0"/>
              </a:p>
              <a:p>
                <a:pPr marL="0" indent="0">
                  <a:buNone/>
                </a:pP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836712"/>
                <a:ext cx="8712968" cy="5760640"/>
              </a:xfrm>
              <a:blipFill rotWithShape="1">
                <a:blip r:embed="rId2"/>
                <a:stretch>
                  <a:fillRect l="-1748" t="-19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4624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4923" y="188640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dirty="0">
                <a:ea typeface="ＤＦ平成明朝体W7" pitchFamily="1" charset="-128"/>
              </a:rPr>
              <a:t>乗法の公式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97774" y="1340768"/>
            <a:ext cx="8712968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/>
              <a:t>(</a:t>
            </a:r>
            <a:r>
              <a:rPr lang="ja-JP" altLang="en-US" sz="4800" dirty="0"/>
              <a:t>ｘ＋ａ</a:t>
            </a:r>
            <a:r>
              <a:rPr lang="en-US" altLang="ja-JP" sz="4800" dirty="0"/>
              <a:t>)(</a:t>
            </a:r>
            <a:r>
              <a:rPr lang="ja-JP" altLang="en-US" sz="4800" dirty="0"/>
              <a:t>ｘ＋</a:t>
            </a:r>
            <a:r>
              <a:rPr lang="ja-JP" altLang="en-US" sz="4800" dirty="0" err="1"/>
              <a:t>ｂ</a:t>
            </a:r>
            <a:r>
              <a:rPr lang="en-US" altLang="ja-JP" sz="4800" dirty="0"/>
              <a:t>)</a:t>
            </a:r>
            <a:r>
              <a:rPr lang="ja-JP" altLang="en-US" sz="4800" dirty="0"/>
              <a:t>＝</a:t>
            </a:r>
            <a:r>
              <a:rPr lang="ja-JP" altLang="en-US" sz="4800" dirty="0" err="1"/>
              <a:t>ｘ</a:t>
            </a:r>
            <a:r>
              <a:rPr lang="en-US" altLang="ja-JP" sz="4800" baseline="30000" dirty="0"/>
              <a:t>2</a:t>
            </a:r>
            <a:r>
              <a:rPr lang="ja-JP" altLang="en-US" sz="4800" dirty="0"/>
              <a:t>＋</a:t>
            </a:r>
            <a:r>
              <a:rPr lang="en-US" altLang="ja-JP" sz="4800" dirty="0"/>
              <a:t>(</a:t>
            </a:r>
            <a:r>
              <a:rPr lang="ja-JP" altLang="en-US" sz="4800" dirty="0">
                <a:solidFill>
                  <a:srgbClr val="FF0000"/>
                </a:solidFill>
              </a:rPr>
              <a:t>ａ＋</a:t>
            </a:r>
            <a:r>
              <a:rPr lang="ja-JP" altLang="en-US" sz="4800" dirty="0" err="1">
                <a:solidFill>
                  <a:srgbClr val="FF0000"/>
                </a:solidFill>
              </a:rPr>
              <a:t>ｂ</a:t>
            </a:r>
            <a:r>
              <a:rPr lang="en-US" altLang="ja-JP" sz="4800" dirty="0"/>
              <a:t>)</a:t>
            </a:r>
            <a:r>
              <a:rPr lang="ja-JP" altLang="en-US" sz="4800" dirty="0"/>
              <a:t>ｘ＋</a:t>
            </a:r>
            <a:r>
              <a:rPr lang="ja-JP" altLang="en-US" sz="4800" dirty="0">
                <a:solidFill>
                  <a:srgbClr val="FF0000"/>
                </a:solidFill>
              </a:rPr>
              <a:t>ａｂ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42823" y="2931477"/>
            <a:ext cx="7505774" cy="16561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/>
              <a:t>(</a:t>
            </a:r>
            <a:r>
              <a:rPr lang="ja-JP" altLang="en-US" sz="5400" dirty="0"/>
              <a:t>ａ＋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r>
              <a:rPr lang="en-US" altLang="ja-JP" sz="5400" baseline="30000" dirty="0"/>
              <a:t> 2 </a:t>
            </a:r>
            <a:r>
              <a:rPr lang="ja-JP" altLang="en-US" sz="5400" dirty="0"/>
              <a:t>＝ａ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＋</a:t>
            </a:r>
            <a:r>
              <a:rPr lang="en-US" altLang="ja-JP" sz="5400" dirty="0"/>
              <a:t>2</a:t>
            </a:r>
            <a:r>
              <a:rPr lang="ja-JP" altLang="en-US" sz="5400" dirty="0"/>
              <a:t>ａｂ＋</a:t>
            </a:r>
            <a:r>
              <a:rPr lang="ja-JP" altLang="en-US" sz="5400" dirty="0" err="1"/>
              <a:t>ｂ</a:t>
            </a:r>
            <a:r>
              <a:rPr lang="en-US" altLang="ja-JP" sz="5400" baseline="30000" dirty="0"/>
              <a:t>2</a:t>
            </a:r>
            <a:endParaRPr lang="en-US" altLang="ja-JP" sz="5400" dirty="0">
              <a:solidFill>
                <a:srgbClr val="FF0000"/>
              </a:solidFill>
            </a:endParaRPr>
          </a:p>
          <a:p>
            <a:r>
              <a:rPr lang="en-US" altLang="ja-JP" sz="5400" dirty="0"/>
              <a:t>(</a:t>
            </a:r>
            <a:r>
              <a:rPr lang="ja-JP" altLang="en-US" sz="5400" dirty="0"/>
              <a:t>ａ</a:t>
            </a:r>
            <a:r>
              <a:rPr lang="en-US" altLang="ja-JP" sz="5400" dirty="0"/>
              <a:t>―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r>
              <a:rPr lang="en-US" altLang="ja-JP" sz="5400" baseline="30000" dirty="0"/>
              <a:t> 2 </a:t>
            </a:r>
            <a:r>
              <a:rPr lang="ja-JP" altLang="en-US" sz="5400" dirty="0"/>
              <a:t>＝ａ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－</a:t>
            </a:r>
            <a:r>
              <a:rPr lang="en-US" altLang="ja-JP" sz="5400" dirty="0"/>
              <a:t>2</a:t>
            </a:r>
            <a:r>
              <a:rPr lang="ja-JP" altLang="en-US" sz="5400" dirty="0"/>
              <a:t>ａｂ＋</a:t>
            </a:r>
            <a:r>
              <a:rPr lang="ja-JP" altLang="en-US" sz="5400" dirty="0" err="1"/>
              <a:t>ｂ</a:t>
            </a:r>
            <a:r>
              <a:rPr lang="en-US" altLang="ja-JP" sz="5400" baseline="30000" dirty="0"/>
              <a:t>2</a:t>
            </a:r>
            <a:endParaRPr lang="en-US" altLang="ja-JP" sz="54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1790" y="2456662"/>
            <a:ext cx="2236510" cy="5847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FF0000"/>
                </a:solidFill>
              </a:rPr>
              <a:t>平方の公式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42823" y="5438940"/>
            <a:ext cx="7069676" cy="8988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/>
              <a:t>(a</a:t>
            </a:r>
            <a:r>
              <a:rPr lang="ja-JP" altLang="en-US" sz="6000" dirty="0"/>
              <a:t>＋</a:t>
            </a:r>
            <a:r>
              <a:rPr lang="en-US" altLang="ja-JP" sz="6000" dirty="0"/>
              <a:t>b)(a―b)</a:t>
            </a:r>
            <a:r>
              <a:rPr lang="ja-JP" altLang="en-US" sz="6000" dirty="0"/>
              <a:t>＝</a:t>
            </a:r>
            <a:r>
              <a:rPr lang="en-US" altLang="ja-JP" sz="6000" dirty="0"/>
              <a:t>a</a:t>
            </a:r>
            <a:r>
              <a:rPr lang="en-US" altLang="ja-JP" sz="6000" baseline="30000" dirty="0"/>
              <a:t>2</a:t>
            </a:r>
            <a:r>
              <a:rPr lang="ja-JP" altLang="en-US" sz="6000" dirty="0"/>
              <a:t>－</a:t>
            </a:r>
            <a:r>
              <a:rPr lang="en-US" altLang="ja-JP" sz="6000" dirty="0"/>
              <a:t>b</a:t>
            </a:r>
            <a:r>
              <a:rPr lang="en-US" altLang="ja-JP" sz="6000" baseline="30000" dirty="0"/>
              <a:t>2</a:t>
            </a:r>
            <a:endParaRPr lang="ja-JP" altLang="en-US" sz="60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1790" y="4958320"/>
            <a:ext cx="2140330" cy="5847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FF0000"/>
                </a:solidFill>
              </a:rPr>
              <a:t>和と差の積</a:t>
            </a:r>
          </a:p>
        </p:txBody>
      </p:sp>
    </p:spTree>
    <p:extLst>
      <p:ext uri="{BB962C8B-B14F-4D97-AF65-F5344CB8AC3E}">
        <p14:creationId xmlns:p14="http://schemas.microsoft.com/office/powerpoint/2010/main" val="1689060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ja-JP" altLang="ja-JP" sz="3600" dirty="0"/>
              <a:t>（ｘ</a:t>
            </a:r>
            <a:r>
              <a:rPr lang="ja-JP" altLang="en-US" sz="3600" dirty="0"/>
              <a:t>＋２</a:t>
            </a:r>
            <a:r>
              <a:rPr lang="ja-JP" altLang="ja-JP" sz="3600" dirty="0"/>
              <a:t>）</a:t>
            </a:r>
            <a:r>
              <a:rPr lang="ja-JP" altLang="ja-JP" sz="3600" baseline="30000" dirty="0"/>
              <a:t>２</a:t>
            </a:r>
            <a:r>
              <a:rPr lang="ja-JP" altLang="en-US" sz="3600" dirty="0"/>
              <a:t>－</a:t>
            </a:r>
            <a:r>
              <a:rPr lang="ja-JP" altLang="ja-JP" sz="3600" dirty="0"/>
              <a:t>（ｘ</a:t>
            </a:r>
            <a:r>
              <a:rPr lang="ja-JP" altLang="en-US" sz="3600" dirty="0"/>
              <a:t>＋４</a:t>
            </a:r>
            <a:r>
              <a:rPr lang="ja-JP" altLang="ja-JP" sz="3600" dirty="0"/>
              <a:t>）（</a:t>
            </a:r>
            <a:r>
              <a:rPr lang="ja-JP" altLang="en-US" sz="3600" dirty="0"/>
              <a:t>ｘ－１</a:t>
            </a:r>
            <a:r>
              <a:rPr lang="ja-JP" altLang="ja-JP" sz="3600" dirty="0"/>
              <a:t>）</a:t>
            </a:r>
            <a:r>
              <a:rPr lang="ja-JP" altLang="en-US" sz="3600" dirty="0"/>
              <a:t>を簡単にしなさい。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ja-JP" sz="4400" dirty="0"/>
              <a:t>（ｘ</a:t>
            </a:r>
            <a:r>
              <a:rPr lang="ja-JP" altLang="en-US" sz="4400" dirty="0"/>
              <a:t>＋２</a:t>
            </a:r>
            <a:r>
              <a:rPr lang="ja-JP" altLang="ja-JP" sz="4400" dirty="0"/>
              <a:t>）</a:t>
            </a:r>
            <a:r>
              <a:rPr lang="ja-JP" altLang="ja-JP" sz="4400" baseline="30000" dirty="0"/>
              <a:t>２</a:t>
            </a:r>
            <a:r>
              <a:rPr lang="ja-JP" altLang="en-US" sz="4400" dirty="0"/>
              <a:t>－</a:t>
            </a:r>
            <a:r>
              <a:rPr lang="ja-JP" altLang="ja-JP" sz="4400" dirty="0"/>
              <a:t>（ｘ</a:t>
            </a:r>
            <a:r>
              <a:rPr lang="ja-JP" altLang="en-US" sz="4400" dirty="0"/>
              <a:t>＋４</a:t>
            </a:r>
            <a:r>
              <a:rPr lang="ja-JP" altLang="ja-JP" sz="4400" dirty="0"/>
              <a:t>）（</a:t>
            </a:r>
            <a:r>
              <a:rPr lang="ja-JP" altLang="en-US" sz="4400" dirty="0"/>
              <a:t>ｘ－１</a:t>
            </a:r>
            <a:r>
              <a:rPr lang="ja-JP" altLang="ja-JP" sz="4400" dirty="0"/>
              <a:t>）</a:t>
            </a:r>
            <a:endParaRPr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　　　　　　　</a:t>
            </a:r>
            <a:endParaRPr lang="en-US" altLang="ja-JP" sz="4400" dirty="0"/>
          </a:p>
          <a:p>
            <a:pPr marL="0" indent="0">
              <a:buNone/>
            </a:pPr>
            <a:r>
              <a:rPr kumimoji="1" lang="ja-JP" altLang="en-US" sz="4400" dirty="0"/>
              <a:t>＝（ｘ</a:t>
            </a:r>
            <a:r>
              <a:rPr lang="ja-JP" altLang="ja-JP" sz="4400" baseline="30000" dirty="0"/>
              <a:t>２ </a:t>
            </a:r>
            <a:r>
              <a:rPr kumimoji="1" lang="ja-JP" altLang="en-US" sz="4400" dirty="0"/>
              <a:t>＋４ｘ＋４）－（ｘ</a:t>
            </a:r>
            <a:r>
              <a:rPr lang="ja-JP" altLang="ja-JP" sz="4400" baseline="30000" dirty="0"/>
              <a:t>２ </a:t>
            </a:r>
            <a:r>
              <a:rPr kumimoji="1" lang="ja-JP" altLang="en-US" sz="4400" dirty="0"/>
              <a:t>＋３ｘ－４）</a:t>
            </a:r>
            <a:endParaRPr kumimoji="1" lang="en-US" altLang="ja-JP" sz="4400" dirty="0"/>
          </a:p>
          <a:p>
            <a:pPr marL="0" indent="0">
              <a:buNone/>
            </a:pPr>
            <a:r>
              <a:rPr kumimoji="1" lang="ja-JP" altLang="en-US" sz="4400" dirty="0">
                <a:solidFill>
                  <a:srgbClr val="FF0000"/>
                </a:solidFill>
              </a:rPr>
              <a:t>（　　）をはずす</a:t>
            </a:r>
            <a:endParaRPr kumimoji="1" lang="en-US" altLang="ja-JP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400" dirty="0"/>
              <a:t>＝ｘ</a:t>
            </a:r>
            <a:r>
              <a:rPr lang="ja-JP" altLang="ja-JP" sz="4400" baseline="30000" dirty="0"/>
              <a:t>２ </a:t>
            </a:r>
            <a:r>
              <a:rPr lang="ja-JP" altLang="en-US" sz="4400" dirty="0"/>
              <a:t>＋４ｘ＋４－ｘ</a:t>
            </a:r>
            <a:r>
              <a:rPr lang="ja-JP" altLang="ja-JP" sz="4400" baseline="30000" dirty="0"/>
              <a:t>２ </a:t>
            </a:r>
            <a:r>
              <a:rPr lang="ja-JP" altLang="en-US" sz="4400" dirty="0"/>
              <a:t>－３ｘ＋４</a:t>
            </a:r>
            <a:endParaRPr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＝ｘ</a:t>
            </a:r>
            <a:r>
              <a:rPr lang="ja-JP" altLang="ja-JP" sz="4400" baseline="30000" dirty="0"/>
              <a:t>２ </a:t>
            </a:r>
            <a:r>
              <a:rPr lang="ja-JP" altLang="en-US" sz="4400" dirty="0"/>
              <a:t>－ｘ</a:t>
            </a:r>
            <a:r>
              <a:rPr lang="ja-JP" altLang="ja-JP" sz="4400" baseline="30000" dirty="0"/>
              <a:t>２ </a:t>
            </a:r>
            <a:r>
              <a:rPr lang="ja-JP" altLang="en-US" sz="4400" dirty="0"/>
              <a:t>＋４ｘ－３ｘ＋４＋４</a:t>
            </a:r>
            <a:endParaRPr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＝ｘ＋８</a:t>
            </a:r>
            <a:endParaRPr lang="en-US" altLang="ja-JP" sz="44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67544" y="2204864"/>
            <a:ext cx="18002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711054" y="2204864"/>
            <a:ext cx="13131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</a:rPr>
              <a:t>展開</a:t>
            </a: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3059832" y="2204864"/>
            <a:ext cx="345638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4131434" y="2204864"/>
            <a:ext cx="13131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4400" dirty="0">
                <a:solidFill>
                  <a:srgbClr val="FF0000"/>
                </a:solidFill>
              </a:rPr>
              <a:t>展開</a:t>
            </a:r>
            <a:endParaRPr lang="en-US" altLang="ja-JP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30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ja-JP" altLang="ja-JP" dirty="0"/>
              <a:t>問</a:t>
            </a:r>
            <a:r>
              <a:rPr lang="en-US" altLang="ja-JP" dirty="0"/>
              <a:t>5</a:t>
            </a:r>
            <a:r>
              <a:rPr lang="ja-JP" altLang="ja-JP" dirty="0"/>
              <a:t>　次の式を展開しなさい。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764704"/>
            <a:ext cx="8517632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4000" dirty="0"/>
              <a:t>（１）</a:t>
            </a:r>
            <a:r>
              <a:rPr lang="ja-JP" altLang="en-US" sz="4000" dirty="0"/>
              <a:t>　</a:t>
            </a:r>
            <a:r>
              <a:rPr lang="ja-JP" altLang="ja-JP" sz="4000" dirty="0"/>
              <a:t>（ｘ－</a:t>
            </a:r>
            <a:r>
              <a:rPr lang="en-US" altLang="ja-JP" sz="4000" dirty="0"/>
              <a:t>3</a:t>
            </a:r>
            <a:r>
              <a:rPr lang="ja-JP" altLang="ja-JP" sz="4000" dirty="0"/>
              <a:t>）</a:t>
            </a:r>
            <a:r>
              <a:rPr lang="ja-JP" altLang="ja-JP" sz="4000" baseline="30000" dirty="0"/>
              <a:t>２</a:t>
            </a:r>
            <a:r>
              <a:rPr lang="ja-JP" altLang="ja-JP" sz="4000" dirty="0"/>
              <a:t>＋（ｘ－</a:t>
            </a:r>
            <a:r>
              <a:rPr lang="en-US" altLang="ja-JP" sz="4000" dirty="0"/>
              <a:t>1</a:t>
            </a:r>
            <a:r>
              <a:rPr lang="ja-JP" altLang="ja-JP" sz="4000" dirty="0"/>
              <a:t>）（ｘ＋</a:t>
            </a:r>
            <a:r>
              <a:rPr lang="en-US" altLang="ja-JP" sz="4000" dirty="0"/>
              <a:t>7</a:t>
            </a:r>
            <a:r>
              <a:rPr lang="ja-JP" altLang="ja-JP" sz="4000" dirty="0"/>
              <a:t>）</a:t>
            </a:r>
          </a:p>
          <a:p>
            <a:pPr marL="0" indent="0">
              <a:buNone/>
            </a:pPr>
            <a:r>
              <a:rPr lang="en-US" altLang="ja-JP" sz="4000" dirty="0"/>
              <a:t> </a:t>
            </a:r>
            <a:endParaRPr lang="ja-JP" altLang="ja-JP" sz="4000" dirty="0"/>
          </a:p>
          <a:p>
            <a:pPr marL="0" indent="0">
              <a:buNone/>
            </a:pPr>
            <a:r>
              <a:rPr lang="en-US" altLang="ja-JP" sz="4000" dirty="0"/>
              <a:t> </a:t>
            </a:r>
          </a:p>
          <a:p>
            <a:pPr marL="0" indent="0">
              <a:buNone/>
            </a:pPr>
            <a:endParaRPr lang="ja-JP" altLang="ja-JP" sz="4000" dirty="0"/>
          </a:p>
          <a:p>
            <a:pPr marL="0" indent="0">
              <a:buNone/>
            </a:pPr>
            <a:r>
              <a:rPr lang="ja-JP" altLang="ja-JP" sz="4000" dirty="0"/>
              <a:t>（２）</a:t>
            </a:r>
            <a:r>
              <a:rPr lang="ja-JP" altLang="en-US" sz="4000" dirty="0"/>
              <a:t>　</a:t>
            </a:r>
            <a:r>
              <a:rPr lang="ja-JP" altLang="ja-JP" sz="4000" dirty="0"/>
              <a:t>（ｘ＋</a:t>
            </a:r>
            <a:r>
              <a:rPr lang="en-US" altLang="ja-JP" sz="4000" dirty="0"/>
              <a:t>2</a:t>
            </a:r>
            <a:r>
              <a:rPr lang="ja-JP" altLang="ja-JP" sz="4000" dirty="0"/>
              <a:t>）（ｘ＋</a:t>
            </a:r>
            <a:r>
              <a:rPr lang="en-US" altLang="ja-JP" sz="4000" dirty="0"/>
              <a:t>9</a:t>
            </a:r>
            <a:r>
              <a:rPr lang="ja-JP" altLang="ja-JP" sz="4000" dirty="0"/>
              <a:t>）－ｘ（ｘ＋</a:t>
            </a:r>
            <a:r>
              <a:rPr lang="en-US" altLang="ja-JP" sz="4000" dirty="0"/>
              <a:t>10</a:t>
            </a:r>
            <a:r>
              <a:rPr lang="ja-JP" altLang="ja-JP" sz="4000" dirty="0"/>
              <a:t>）</a:t>
            </a:r>
          </a:p>
          <a:p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73105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ja-JP" altLang="ja-JP" sz="3600" dirty="0"/>
              <a:t>（</a:t>
            </a:r>
            <a:r>
              <a:rPr lang="ja-JP" altLang="en-US" sz="3600" dirty="0"/>
              <a:t>ａ＋ｂ＋３</a:t>
            </a:r>
            <a:r>
              <a:rPr lang="ja-JP" altLang="ja-JP" sz="3600" dirty="0"/>
              <a:t>）</a:t>
            </a:r>
            <a:r>
              <a:rPr lang="ja-JP" altLang="en-US" sz="3600" dirty="0"/>
              <a:t>（ａ＋ｂ－３）を計算しなさい。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ja-JP" sz="4400" dirty="0"/>
              <a:t>（</a:t>
            </a:r>
            <a:r>
              <a:rPr lang="ja-JP" altLang="en-US" sz="4400" dirty="0"/>
              <a:t>ａ＋ｂ</a:t>
            </a:r>
            <a:r>
              <a:rPr lang="ja-JP" altLang="en-US" sz="4400" dirty="0">
                <a:solidFill>
                  <a:srgbClr val="FF0000"/>
                </a:solidFill>
              </a:rPr>
              <a:t>＋</a:t>
            </a:r>
            <a:r>
              <a:rPr lang="ja-JP" altLang="en-US" sz="4400" dirty="0"/>
              <a:t>３</a:t>
            </a:r>
            <a:r>
              <a:rPr lang="ja-JP" altLang="ja-JP" sz="4400" dirty="0"/>
              <a:t>）</a:t>
            </a:r>
            <a:r>
              <a:rPr lang="ja-JP" altLang="en-US" sz="4400" dirty="0"/>
              <a:t>（ａ＋ｂ</a:t>
            </a:r>
            <a:r>
              <a:rPr lang="ja-JP" altLang="en-US" sz="4400" dirty="0">
                <a:solidFill>
                  <a:srgbClr val="FF0000"/>
                </a:solidFill>
              </a:rPr>
              <a:t>－</a:t>
            </a:r>
            <a:r>
              <a:rPr lang="ja-JP" altLang="en-US" sz="4400" dirty="0"/>
              <a:t>３） 　　　　</a:t>
            </a:r>
            <a:endParaRPr lang="en-US" altLang="ja-JP" sz="4400" dirty="0"/>
          </a:p>
          <a:p>
            <a:pPr marL="0" indent="0">
              <a:buNone/>
            </a:pPr>
            <a:r>
              <a:rPr lang="ja-JP" altLang="en-US" sz="4400" dirty="0">
                <a:solidFill>
                  <a:srgbClr val="FF0000"/>
                </a:solidFill>
              </a:rPr>
              <a:t>ａ＋ｂ＝Ｍとすると</a:t>
            </a:r>
            <a:endParaRPr lang="en-US" altLang="ja-JP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z="4400" dirty="0"/>
              <a:t>＝（</a:t>
            </a:r>
            <a:r>
              <a:rPr lang="ja-JP" altLang="en-US" sz="4400" dirty="0">
                <a:solidFill>
                  <a:srgbClr val="FF0000"/>
                </a:solidFill>
              </a:rPr>
              <a:t>Ｍ</a:t>
            </a:r>
            <a:r>
              <a:rPr kumimoji="1" lang="ja-JP" altLang="en-US" sz="4400" dirty="0"/>
              <a:t>＋</a:t>
            </a:r>
            <a:r>
              <a:rPr lang="ja-JP" altLang="en-US" sz="4400" dirty="0"/>
              <a:t>３</a:t>
            </a:r>
            <a:r>
              <a:rPr kumimoji="1" lang="ja-JP" altLang="en-US" sz="4400" dirty="0"/>
              <a:t>）（</a:t>
            </a:r>
            <a:r>
              <a:rPr kumimoji="1" lang="ja-JP" altLang="en-US" sz="4400" dirty="0">
                <a:solidFill>
                  <a:srgbClr val="FF0000"/>
                </a:solidFill>
              </a:rPr>
              <a:t>Ｍ</a:t>
            </a:r>
            <a:r>
              <a:rPr kumimoji="1" lang="ja-JP" altLang="en-US" sz="4400" dirty="0"/>
              <a:t>－３）</a:t>
            </a:r>
            <a:endParaRPr kumimoji="1" lang="en-US" altLang="ja-JP" sz="4400" dirty="0"/>
          </a:p>
          <a:p>
            <a:pPr marL="0" indent="0">
              <a:buNone/>
            </a:pPr>
            <a:endParaRPr kumimoji="1"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＝</a:t>
            </a:r>
            <a:r>
              <a:rPr lang="en-US" altLang="ja-JP" sz="4400" dirty="0">
                <a:solidFill>
                  <a:srgbClr val="FF0000"/>
                </a:solidFill>
              </a:rPr>
              <a:t>M</a:t>
            </a:r>
            <a:r>
              <a:rPr lang="ja-JP" altLang="ja-JP" sz="4400" baseline="30000" dirty="0"/>
              <a:t>２  </a:t>
            </a:r>
            <a:r>
              <a:rPr lang="ja-JP" altLang="en-US" sz="4400" dirty="0"/>
              <a:t>－９</a:t>
            </a:r>
            <a:endParaRPr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＝（ａ＋ｂ）</a:t>
            </a:r>
            <a:r>
              <a:rPr lang="ja-JP" altLang="ja-JP" sz="4400" baseline="30000" dirty="0"/>
              <a:t>２ </a:t>
            </a:r>
            <a:r>
              <a:rPr lang="ja-JP" altLang="en-US" sz="4400" dirty="0"/>
              <a:t>－９</a:t>
            </a:r>
            <a:endParaRPr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＝ａ</a:t>
            </a:r>
            <a:r>
              <a:rPr lang="ja-JP" altLang="ja-JP" sz="4400" baseline="30000" dirty="0"/>
              <a:t>２ </a:t>
            </a:r>
            <a:r>
              <a:rPr lang="ja-JP" altLang="en-US" sz="4400" dirty="0"/>
              <a:t>＋２ａｂ＋ｂ</a:t>
            </a:r>
            <a:r>
              <a:rPr lang="ja-JP" altLang="ja-JP" sz="4400" baseline="30000" dirty="0"/>
              <a:t>２ </a:t>
            </a:r>
            <a:r>
              <a:rPr lang="ja-JP" altLang="en-US" sz="4400" dirty="0"/>
              <a:t>－９</a:t>
            </a:r>
            <a:endParaRPr lang="en-US" altLang="ja-JP" sz="4400" dirty="0"/>
          </a:p>
        </p:txBody>
      </p:sp>
      <p:cxnSp>
        <p:nvCxnSpPr>
          <p:cNvPr id="5" name="直線コネクタ 4"/>
          <p:cNvCxnSpPr>
            <a:cxnSpLocks/>
          </p:cNvCxnSpPr>
          <p:nvPr/>
        </p:nvCxnSpPr>
        <p:spPr>
          <a:xfrm>
            <a:off x="467544" y="2204864"/>
            <a:ext cx="136815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cxnSpLocks/>
          </p:cNvCxnSpPr>
          <p:nvPr/>
        </p:nvCxnSpPr>
        <p:spPr>
          <a:xfrm>
            <a:off x="3203848" y="2186481"/>
            <a:ext cx="144016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A86EA45E-9240-A9A9-A8F1-CC6F4718E791}"/>
              </a:ext>
            </a:extLst>
          </p:cNvPr>
          <p:cNvCxnSpPr>
            <a:cxnSpLocks/>
          </p:cNvCxnSpPr>
          <p:nvPr/>
        </p:nvCxnSpPr>
        <p:spPr>
          <a:xfrm>
            <a:off x="2339752" y="2204864"/>
            <a:ext cx="5040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378F40E-ADDD-1D38-B36B-DBC61BA13F2E}"/>
              </a:ext>
            </a:extLst>
          </p:cNvPr>
          <p:cNvCxnSpPr>
            <a:cxnSpLocks/>
          </p:cNvCxnSpPr>
          <p:nvPr/>
        </p:nvCxnSpPr>
        <p:spPr>
          <a:xfrm>
            <a:off x="5085990" y="2186481"/>
            <a:ext cx="5040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タイトル 1">
            <a:extLst>
              <a:ext uri="{FF2B5EF4-FFF2-40B4-BE49-F238E27FC236}">
                <a16:creationId xmlns:a16="http://schemas.microsoft.com/office/drawing/2014/main" id="{4DAD2168-91E2-5F81-5A8C-91965EECF463}"/>
              </a:ext>
            </a:extLst>
          </p:cNvPr>
          <p:cNvSpPr txBox="1">
            <a:spLocks/>
          </p:cNvSpPr>
          <p:nvPr/>
        </p:nvSpPr>
        <p:spPr>
          <a:xfrm>
            <a:off x="899592" y="3478361"/>
            <a:ext cx="7069676" cy="8988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/>
              <a:t>(a</a:t>
            </a:r>
            <a:r>
              <a:rPr lang="ja-JP" altLang="en-US" sz="6000" dirty="0"/>
              <a:t>＋</a:t>
            </a:r>
            <a:r>
              <a:rPr lang="en-US" altLang="ja-JP" sz="6000" dirty="0"/>
              <a:t>b)(a―b)</a:t>
            </a:r>
            <a:r>
              <a:rPr lang="ja-JP" altLang="en-US" sz="6000" dirty="0"/>
              <a:t>＝</a:t>
            </a:r>
            <a:r>
              <a:rPr lang="en-US" altLang="ja-JP" sz="6000" dirty="0"/>
              <a:t>a</a:t>
            </a:r>
            <a:r>
              <a:rPr lang="en-US" altLang="ja-JP" sz="6000" baseline="30000" dirty="0"/>
              <a:t>2</a:t>
            </a:r>
            <a:r>
              <a:rPr lang="ja-JP" altLang="en-US" sz="6000" dirty="0"/>
              <a:t>－</a:t>
            </a:r>
            <a:r>
              <a:rPr lang="en-US" altLang="ja-JP" sz="6000" dirty="0"/>
              <a:t>b</a:t>
            </a:r>
            <a:r>
              <a:rPr lang="en-US" altLang="ja-JP" sz="6000" baseline="30000" dirty="0"/>
              <a:t>2</a:t>
            </a:r>
            <a:endParaRPr lang="ja-JP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57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ja-JP" altLang="ja-JP" sz="3600" dirty="0"/>
              <a:t>（</a:t>
            </a:r>
            <a:r>
              <a:rPr lang="ja-JP" altLang="en-US" sz="3600" dirty="0"/>
              <a:t>ａ－ｂ＋３</a:t>
            </a:r>
            <a:r>
              <a:rPr lang="ja-JP" altLang="ja-JP" sz="3600" dirty="0"/>
              <a:t>）</a:t>
            </a:r>
            <a:r>
              <a:rPr lang="ja-JP" altLang="ja-JP" sz="3600" baseline="30000" dirty="0"/>
              <a:t>２</a:t>
            </a:r>
            <a:r>
              <a:rPr lang="ja-JP" altLang="en-US" sz="3600" dirty="0"/>
              <a:t>を計算しなさい。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ja-JP" sz="4400" dirty="0"/>
              <a:t>（</a:t>
            </a:r>
            <a:r>
              <a:rPr lang="ja-JP" altLang="en-US" sz="4400" dirty="0"/>
              <a:t>ａ－ｂ＋３</a:t>
            </a:r>
            <a:r>
              <a:rPr lang="ja-JP" altLang="ja-JP" sz="4400" dirty="0"/>
              <a:t>）</a:t>
            </a:r>
            <a:r>
              <a:rPr lang="ja-JP" altLang="ja-JP" sz="4400" baseline="30000" dirty="0"/>
              <a:t>２ </a:t>
            </a:r>
            <a:endParaRPr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　</a:t>
            </a:r>
            <a:r>
              <a:rPr lang="ja-JP" altLang="en-US" sz="4400" dirty="0">
                <a:solidFill>
                  <a:srgbClr val="FF0000"/>
                </a:solidFill>
              </a:rPr>
              <a:t>ａ－ｂ＝Ｍとすると</a:t>
            </a:r>
            <a:endParaRPr lang="en-US" altLang="ja-JP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400" dirty="0"/>
              <a:t>＝（</a:t>
            </a:r>
            <a:r>
              <a:rPr lang="ja-JP" altLang="en-US" sz="4400" dirty="0">
                <a:solidFill>
                  <a:srgbClr val="FF0000"/>
                </a:solidFill>
              </a:rPr>
              <a:t>Ｍ</a:t>
            </a:r>
            <a:r>
              <a:rPr lang="ja-JP" altLang="en-US" sz="4400" dirty="0"/>
              <a:t>＋３）</a:t>
            </a:r>
            <a:r>
              <a:rPr lang="ja-JP" altLang="ja-JP" sz="4400" baseline="30000" dirty="0"/>
              <a:t> ２</a:t>
            </a:r>
            <a:endParaRPr lang="en-US" altLang="ja-JP" sz="4400" dirty="0"/>
          </a:p>
          <a:p>
            <a:pPr marL="0" indent="0">
              <a:buNone/>
            </a:pPr>
            <a:endParaRPr kumimoji="1" lang="en-US" altLang="ja-JP" sz="4400" dirty="0"/>
          </a:p>
          <a:p>
            <a:pPr marL="0" indent="0">
              <a:buNone/>
            </a:pPr>
            <a:r>
              <a:rPr kumimoji="1" lang="ja-JP" altLang="en-US" sz="4400" dirty="0"/>
              <a:t>＝</a:t>
            </a:r>
            <a:r>
              <a:rPr lang="ja-JP" altLang="en-US" sz="4400" dirty="0">
                <a:solidFill>
                  <a:srgbClr val="FF0000"/>
                </a:solidFill>
              </a:rPr>
              <a:t>Ｍ</a:t>
            </a:r>
            <a:r>
              <a:rPr lang="ja-JP" altLang="ja-JP" sz="4400" baseline="30000" dirty="0"/>
              <a:t>２ </a:t>
            </a:r>
            <a:r>
              <a:rPr kumimoji="1" lang="ja-JP" altLang="en-US" sz="4400" dirty="0"/>
              <a:t>＋６</a:t>
            </a:r>
            <a:r>
              <a:rPr lang="ja-JP" altLang="en-US" sz="4400" dirty="0">
                <a:solidFill>
                  <a:srgbClr val="FF0000"/>
                </a:solidFill>
              </a:rPr>
              <a:t>Ｍ</a:t>
            </a:r>
            <a:r>
              <a:rPr lang="ja-JP" altLang="en-US" sz="4400" dirty="0"/>
              <a:t>＋９</a:t>
            </a:r>
            <a:endParaRPr kumimoji="1"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＝（ａ－ｂ）</a:t>
            </a:r>
            <a:r>
              <a:rPr lang="ja-JP" altLang="ja-JP" sz="4400" baseline="30000" dirty="0"/>
              <a:t>２ </a:t>
            </a:r>
            <a:r>
              <a:rPr lang="ja-JP" altLang="en-US" sz="4400" dirty="0"/>
              <a:t>＋６（ａ－ｂ）＋９</a:t>
            </a:r>
            <a:endParaRPr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＝ａ</a:t>
            </a:r>
            <a:r>
              <a:rPr lang="ja-JP" altLang="ja-JP" sz="4400" baseline="30000" dirty="0"/>
              <a:t>２ </a:t>
            </a:r>
            <a:r>
              <a:rPr lang="ja-JP" altLang="en-US" sz="4400" dirty="0"/>
              <a:t>－２ａｂ＋ｂ</a:t>
            </a:r>
            <a:r>
              <a:rPr lang="ja-JP" altLang="ja-JP" sz="4400" baseline="30000" dirty="0"/>
              <a:t>２ </a:t>
            </a:r>
            <a:r>
              <a:rPr lang="ja-JP" altLang="en-US" sz="4400" dirty="0"/>
              <a:t>＋６ａー６ｂ＋９</a:t>
            </a:r>
            <a:endParaRPr lang="en-US" altLang="ja-JP" sz="4400" dirty="0"/>
          </a:p>
          <a:p>
            <a:pPr marL="0" indent="0">
              <a:buNone/>
            </a:pPr>
            <a:endParaRPr lang="en-US" altLang="ja-JP" sz="4400" dirty="0"/>
          </a:p>
        </p:txBody>
      </p:sp>
      <p:cxnSp>
        <p:nvCxnSpPr>
          <p:cNvPr id="5" name="直線コネクタ 4"/>
          <p:cNvCxnSpPr>
            <a:cxnSpLocks/>
          </p:cNvCxnSpPr>
          <p:nvPr/>
        </p:nvCxnSpPr>
        <p:spPr>
          <a:xfrm>
            <a:off x="611560" y="2132856"/>
            <a:ext cx="136815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タイトル 1">
            <a:extLst>
              <a:ext uri="{FF2B5EF4-FFF2-40B4-BE49-F238E27FC236}">
                <a16:creationId xmlns:a16="http://schemas.microsoft.com/office/drawing/2014/main" id="{64C66A95-6517-EE94-727C-654E6DD3C0F0}"/>
              </a:ext>
            </a:extLst>
          </p:cNvPr>
          <p:cNvSpPr txBox="1">
            <a:spLocks/>
          </p:cNvSpPr>
          <p:nvPr/>
        </p:nvSpPr>
        <p:spPr>
          <a:xfrm>
            <a:off x="611560" y="3501008"/>
            <a:ext cx="7505774" cy="72427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/>
              <a:t>(</a:t>
            </a:r>
            <a:r>
              <a:rPr lang="ja-JP" altLang="en-US" sz="5400" dirty="0"/>
              <a:t>ａ＋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r>
              <a:rPr lang="en-US" altLang="ja-JP" sz="5400" baseline="30000" dirty="0"/>
              <a:t> 2 </a:t>
            </a:r>
            <a:r>
              <a:rPr lang="ja-JP" altLang="en-US" sz="5400" dirty="0"/>
              <a:t>＝ａ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＋</a:t>
            </a:r>
            <a:r>
              <a:rPr lang="en-US" altLang="ja-JP" sz="5400" dirty="0"/>
              <a:t>2</a:t>
            </a:r>
            <a:r>
              <a:rPr lang="ja-JP" altLang="en-US" sz="5400" dirty="0"/>
              <a:t>ａｂ＋ｂ</a:t>
            </a:r>
            <a:r>
              <a:rPr lang="en-US" altLang="ja-JP" sz="5400" baseline="30000" dirty="0"/>
              <a:t>2</a:t>
            </a:r>
            <a:endParaRPr lang="en-US" altLang="ja-JP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44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7920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en-US" altLang="ja-JP" sz="6000" dirty="0"/>
              <a:t>(</a:t>
            </a:r>
            <a:r>
              <a:rPr kumimoji="1" lang="ja-JP" altLang="en-US" sz="6000" dirty="0"/>
              <a:t>ｘ＋ａ</a:t>
            </a:r>
            <a:r>
              <a:rPr kumimoji="1" lang="en-US" altLang="ja-JP" sz="6000" dirty="0"/>
              <a:t>)(</a:t>
            </a:r>
            <a:r>
              <a:rPr kumimoji="1" lang="ja-JP" altLang="en-US" sz="6000" dirty="0"/>
              <a:t>ｘ＋</a:t>
            </a:r>
            <a:r>
              <a:rPr kumimoji="1" lang="ja-JP" altLang="en-US" sz="6000" dirty="0" err="1"/>
              <a:t>ｂ</a:t>
            </a:r>
            <a:r>
              <a:rPr kumimoji="1" lang="en-US" altLang="ja-JP" sz="6000" dirty="0"/>
              <a:t>)</a:t>
            </a:r>
            <a:r>
              <a:rPr kumimoji="1" lang="ja-JP" altLang="en-US" sz="6000" dirty="0"/>
              <a:t>の展開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9661" y="1264038"/>
            <a:ext cx="4091876" cy="37730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5400" dirty="0"/>
              <a:t>(</a:t>
            </a:r>
            <a:r>
              <a:rPr kumimoji="1" lang="ja-JP" altLang="en-US" sz="5400" dirty="0"/>
              <a:t>ｘ＋４</a:t>
            </a:r>
            <a:r>
              <a:rPr kumimoji="1" lang="en-US" altLang="ja-JP" sz="5400" dirty="0"/>
              <a:t>)(</a:t>
            </a:r>
            <a:r>
              <a:rPr kumimoji="1" lang="ja-JP" altLang="en-US" sz="5400" dirty="0"/>
              <a:t>ｘ＋７</a:t>
            </a:r>
            <a:r>
              <a:rPr kumimoji="1" lang="en-US" altLang="ja-JP" sz="5400" dirty="0"/>
              <a:t>)</a:t>
            </a:r>
          </a:p>
          <a:p>
            <a:pPr marL="0" indent="0">
              <a:buNone/>
            </a:pPr>
            <a:r>
              <a:rPr lang="en-US" altLang="ja-JP" sz="5400" dirty="0"/>
              <a:t>(</a:t>
            </a:r>
            <a:r>
              <a:rPr lang="ja-JP" altLang="en-US" sz="5400" dirty="0"/>
              <a:t>ｘ－４</a:t>
            </a:r>
            <a:r>
              <a:rPr lang="en-US" altLang="ja-JP" sz="5400" dirty="0"/>
              <a:t>)(</a:t>
            </a:r>
            <a:r>
              <a:rPr lang="ja-JP" altLang="en-US" sz="5400" dirty="0"/>
              <a:t>ｘ＋７</a:t>
            </a:r>
            <a:r>
              <a:rPr lang="en-US" altLang="ja-JP" sz="5400" dirty="0"/>
              <a:t>)</a:t>
            </a:r>
          </a:p>
          <a:p>
            <a:pPr marL="0" indent="0">
              <a:buNone/>
            </a:pPr>
            <a:r>
              <a:rPr lang="en-US" altLang="ja-JP" sz="5400" dirty="0"/>
              <a:t>(</a:t>
            </a:r>
            <a:r>
              <a:rPr lang="ja-JP" altLang="en-US" sz="5400" dirty="0"/>
              <a:t>ｘ＋４</a:t>
            </a:r>
            <a:r>
              <a:rPr lang="en-US" altLang="ja-JP" sz="5400" dirty="0"/>
              <a:t>)(</a:t>
            </a:r>
            <a:r>
              <a:rPr lang="ja-JP" altLang="en-US" sz="5400" dirty="0"/>
              <a:t>ｘ－７</a:t>
            </a:r>
            <a:r>
              <a:rPr lang="en-US" altLang="ja-JP" sz="5400" dirty="0"/>
              <a:t>)</a:t>
            </a:r>
          </a:p>
          <a:p>
            <a:pPr marL="0" indent="0">
              <a:buNone/>
            </a:pPr>
            <a:r>
              <a:rPr lang="en-US" altLang="ja-JP" sz="5400" dirty="0"/>
              <a:t>(</a:t>
            </a:r>
            <a:r>
              <a:rPr lang="ja-JP" altLang="en-US" sz="5400" dirty="0"/>
              <a:t>ｘ－４</a:t>
            </a:r>
            <a:r>
              <a:rPr lang="en-US" altLang="ja-JP" sz="5400" dirty="0"/>
              <a:t>)(</a:t>
            </a:r>
            <a:r>
              <a:rPr lang="ja-JP" altLang="en-US" sz="5400" dirty="0"/>
              <a:t>ｘ－７</a:t>
            </a:r>
            <a:r>
              <a:rPr lang="en-US" altLang="ja-JP" sz="5400" dirty="0"/>
              <a:t>)</a:t>
            </a:r>
          </a:p>
          <a:p>
            <a:endParaRPr lang="ja-JP" altLang="en-US" sz="5400" dirty="0"/>
          </a:p>
          <a:p>
            <a:endParaRPr lang="ja-JP" altLang="en-US" sz="5400" dirty="0"/>
          </a:p>
          <a:p>
            <a:endParaRPr lang="ja-JP" altLang="en-US" sz="5400" dirty="0"/>
          </a:p>
          <a:p>
            <a:endParaRPr kumimoji="1" lang="ja-JP" altLang="en-US" sz="54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211960" y="1268760"/>
            <a:ext cx="4680520" cy="38537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5400" dirty="0"/>
              <a:t>＝</a:t>
            </a:r>
            <a:r>
              <a:rPr lang="ja-JP" altLang="en-US" sz="5400" dirty="0" err="1"/>
              <a:t>ｘ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＋</a:t>
            </a:r>
            <a:r>
              <a:rPr lang="en-US" altLang="ja-JP" sz="5400" dirty="0"/>
              <a:t>11</a:t>
            </a:r>
            <a:r>
              <a:rPr lang="ja-JP" altLang="en-US" sz="5400" dirty="0"/>
              <a:t>ｘ＋</a:t>
            </a:r>
            <a:r>
              <a:rPr lang="en-US" altLang="ja-JP" sz="5400" dirty="0"/>
              <a:t>28</a:t>
            </a:r>
          </a:p>
          <a:p>
            <a:pPr marL="0" indent="0">
              <a:buNone/>
            </a:pPr>
            <a:r>
              <a:rPr lang="ja-JP" altLang="en-US" sz="5400" dirty="0"/>
              <a:t>＝</a:t>
            </a:r>
            <a:r>
              <a:rPr lang="ja-JP" altLang="en-US" sz="5400" dirty="0" err="1"/>
              <a:t>ｘ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＋</a:t>
            </a:r>
            <a:r>
              <a:rPr lang="en-US" altLang="ja-JP" sz="5400" dirty="0"/>
              <a:t>3</a:t>
            </a:r>
            <a:r>
              <a:rPr lang="ja-JP" altLang="en-US" sz="5400" dirty="0"/>
              <a:t>ｘ－</a:t>
            </a:r>
            <a:r>
              <a:rPr lang="en-US" altLang="ja-JP" sz="5400" dirty="0"/>
              <a:t>28</a:t>
            </a:r>
          </a:p>
          <a:p>
            <a:pPr marL="0" indent="0">
              <a:buNone/>
            </a:pPr>
            <a:r>
              <a:rPr lang="ja-JP" altLang="en-US" sz="5400" dirty="0"/>
              <a:t>＝</a:t>
            </a:r>
            <a:r>
              <a:rPr lang="ja-JP" altLang="en-US" sz="5400" dirty="0" err="1"/>
              <a:t>ｘ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－</a:t>
            </a:r>
            <a:r>
              <a:rPr lang="en-US" altLang="ja-JP" sz="5400" dirty="0"/>
              <a:t>3</a:t>
            </a:r>
            <a:r>
              <a:rPr lang="ja-JP" altLang="en-US" sz="5400" dirty="0"/>
              <a:t>ｘ－</a:t>
            </a:r>
            <a:r>
              <a:rPr lang="en-US" altLang="ja-JP" sz="5400" dirty="0"/>
              <a:t>28</a:t>
            </a:r>
          </a:p>
          <a:p>
            <a:pPr marL="0" indent="0">
              <a:buNone/>
            </a:pPr>
            <a:r>
              <a:rPr lang="ja-JP" altLang="en-US" sz="5400" dirty="0"/>
              <a:t>＝</a:t>
            </a:r>
            <a:r>
              <a:rPr lang="ja-JP" altLang="en-US" sz="5400" dirty="0" err="1"/>
              <a:t>ｘ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－</a:t>
            </a:r>
            <a:r>
              <a:rPr lang="en-US" altLang="ja-JP" sz="5400" dirty="0"/>
              <a:t>11</a:t>
            </a:r>
            <a:r>
              <a:rPr lang="ja-JP" altLang="en-US" sz="5400" dirty="0"/>
              <a:t>ｘ＋</a:t>
            </a:r>
            <a:r>
              <a:rPr lang="en-US" altLang="ja-JP" sz="5400" dirty="0"/>
              <a:t>28</a:t>
            </a:r>
          </a:p>
          <a:p>
            <a:endParaRPr lang="ja-JP" altLang="en-US" sz="5400" dirty="0"/>
          </a:p>
          <a:p>
            <a:endParaRPr lang="ja-JP" altLang="en-US" sz="5400" dirty="0"/>
          </a:p>
          <a:p>
            <a:endParaRPr lang="ja-JP" altLang="en-US" sz="5400" dirty="0"/>
          </a:p>
          <a:p>
            <a:endParaRPr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04296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7920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en-US" altLang="ja-JP" sz="6000" dirty="0"/>
              <a:t>(</a:t>
            </a:r>
            <a:r>
              <a:rPr kumimoji="1" lang="ja-JP" altLang="en-US" sz="6000" dirty="0"/>
              <a:t>ｘ＋ａ</a:t>
            </a:r>
            <a:r>
              <a:rPr kumimoji="1" lang="en-US" altLang="ja-JP" sz="6000" dirty="0"/>
              <a:t>)(</a:t>
            </a:r>
            <a:r>
              <a:rPr kumimoji="1" lang="ja-JP" altLang="en-US" sz="6000" dirty="0"/>
              <a:t>ｘ＋</a:t>
            </a:r>
            <a:r>
              <a:rPr kumimoji="1" lang="ja-JP" altLang="en-US" sz="6000" dirty="0" err="1"/>
              <a:t>ｂ</a:t>
            </a:r>
            <a:r>
              <a:rPr kumimoji="1" lang="en-US" altLang="ja-JP" sz="6000" dirty="0"/>
              <a:t>)</a:t>
            </a:r>
            <a:r>
              <a:rPr kumimoji="1" lang="ja-JP" altLang="en-US" sz="6000" dirty="0"/>
              <a:t>の展開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9661" y="1264038"/>
            <a:ext cx="4091876" cy="37730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5400" dirty="0"/>
              <a:t>(</a:t>
            </a:r>
            <a:r>
              <a:rPr kumimoji="1" lang="ja-JP" altLang="en-US" sz="5400" dirty="0"/>
              <a:t>ｘ</a:t>
            </a:r>
            <a:r>
              <a:rPr kumimoji="1" lang="ja-JP" altLang="en-US" sz="5400" dirty="0">
                <a:solidFill>
                  <a:srgbClr val="FF0000"/>
                </a:solidFill>
              </a:rPr>
              <a:t>＋４</a:t>
            </a:r>
            <a:r>
              <a:rPr kumimoji="1" lang="en-US" altLang="ja-JP" sz="5400" dirty="0"/>
              <a:t>)(</a:t>
            </a:r>
            <a:r>
              <a:rPr kumimoji="1" lang="ja-JP" altLang="en-US" sz="5400" dirty="0"/>
              <a:t>ｘ</a:t>
            </a:r>
            <a:r>
              <a:rPr kumimoji="1" lang="ja-JP" altLang="en-US" sz="5400" dirty="0">
                <a:solidFill>
                  <a:srgbClr val="FF0000"/>
                </a:solidFill>
              </a:rPr>
              <a:t>＋７</a:t>
            </a:r>
            <a:r>
              <a:rPr kumimoji="1" lang="en-US" altLang="ja-JP" sz="5400" dirty="0"/>
              <a:t>)</a:t>
            </a:r>
          </a:p>
          <a:p>
            <a:pPr marL="0" indent="0">
              <a:buNone/>
            </a:pPr>
            <a:r>
              <a:rPr lang="en-US" altLang="ja-JP" sz="5400" dirty="0"/>
              <a:t>(</a:t>
            </a:r>
            <a:r>
              <a:rPr lang="ja-JP" altLang="en-US" sz="5400" dirty="0"/>
              <a:t>ｘ</a:t>
            </a:r>
            <a:r>
              <a:rPr lang="ja-JP" altLang="en-US" sz="5400" dirty="0">
                <a:solidFill>
                  <a:srgbClr val="FF0000"/>
                </a:solidFill>
              </a:rPr>
              <a:t>－４</a:t>
            </a:r>
            <a:r>
              <a:rPr lang="en-US" altLang="ja-JP" sz="5400" dirty="0"/>
              <a:t>)(</a:t>
            </a:r>
            <a:r>
              <a:rPr lang="ja-JP" altLang="en-US" sz="5400" dirty="0"/>
              <a:t>ｘ</a:t>
            </a:r>
            <a:r>
              <a:rPr lang="ja-JP" altLang="en-US" sz="5400" dirty="0">
                <a:solidFill>
                  <a:srgbClr val="FF0000"/>
                </a:solidFill>
              </a:rPr>
              <a:t>＋７</a:t>
            </a:r>
            <a:r>
              <a:rPr lang="en-US" altLang="ja-JP" sz="5400" dirty="0"/>
              <a:t>)</a:t>
            </a:r>
          </a:p>
          <a:p>
            <a:pPr marL="0" indent="0">
              <a:buNone/>
            </a:pPr>
            <a:r>
              <a:rPr lang="en-US" altLang="ja-JP" sz="5400" dirty="0"/>
              <a:t>(</a:t>
            </a:r>
            <a:r>
              <a:rPr lang="ja-JP" altLang="en-US" sz="5400" dirty="0"/>
              <a:t>ｘ</a:t>
            </a:r>
            <a:r>
              <a:rPr lang="ja-JP" altLang="en-US" sz="5400" dirty="0">
                <a:solidFill>
                  <a:srgbClr val="FF0000"/>
                </a:solidFill>
              </a:rPr>
              <a:t>＋４</a:t>
            </a:r>
            <a:r>
              <a:rPr lang="en-US" altLang="ja-JP" sz="5400" dirty="0"/>
              <a:t>)(</a:t>
            </a:r>
            <a:r>
              <a:rPr lang="ja-JP" altLang="en-US" sz="5400" dirty="0"/>
              <a:t>ｘ</a:t>
            </a:r>
            <a:r>
              <a:rPr lang="ja-JP" altLang="en-US" sz="5400" dirty="0">
                <a:solidFill>
                  <a:srgbClr val="FF0000"/>
                </a:solidFill>
              </a:rPr>
              <a:t>－７</a:t>
            </a:r>
            <a:r>
              <a:rPr lang="en-US" altLang="ja-JP" sz="5400" dirty="0"/>
              <a:t>)</a:t>
            </a:r>
          </a:p>
          <a:p>
            <a:pPr marL="0" indent="0">
              <a:buNone/>
            </a:pPr>
            <a:r>
              <a:rPr lang="en-US" altLang="ja-JP" sz="5400" dirty="0"/>
              <a:t>(</a:t>
            </a:r>
            <a:r>
              <a:rPr lang="ja-JP" altLang="en-US" sz="5400" dirty="0"/>
              <a:t>ｘ</a:t>
            </a:r>
            <a:r>
              <a:rPr lang="ja-JP" altLang="en-US" sz="5400" dirty="0">
                <a:solidFill>
                  <a:srgbClr val="FF0000"/>
                </a:solidFill>
              </a:rPr>
              <a:t>－４</a:t>
            </a:r>
            <a:r>
              <a:rPr lang="en-US" altLang="ja-JP" sz="5400" dirty="0"/>
              <a:t>)(</a:t>
            </a:r>
            <a:r>
              <a:rPr lang="ja-JP" altLang="en-US" sz="5400" dirty="0"/>
              <a:t>ｘ</a:t>
            </a:r>
            <a:r>
              <a:rPr lang="ja-JP" altLang="en-US" sz="5400" dirty="0">
                <a:solidFill>
                  <a:srgbClr val="FF0000"/>
                </a:solidFill>
              </a:rPr>
              <a:t>－７</a:t>
            </a:r>
            <a:r>
              <a:rPr lang="en-US" altLang="ja-JP" sz="5400" dirty="0"/>
              <a:t>)</a:t>
            </a:r>
          </a:p>
          <a:p>
            <a:endParaRPr lang="ja-JP" altLang="en-US" sz="5400" dirty="0"/>
          </a:p>
          <a:p>
            <a:endParaRPr lang="ja-JP" altLang="en-US" sz="5400" dirty="0"/>
          </a:p>
          <a:p>
            <a:endParaRPr lang="ja-JP" altLang="en-US" sz="5400" dirty="0"/>
          </a:p>
          <a:p>
            <a:endParaRPr kumimoji="1" lang="ja-JP" altLang="en-US" sz="5400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79512" y="5445224"/>
            <a:ext cx="8712968" cy="1143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/>
              <a:t>(</a:t>
            </a:r>
            <a:r>
              <a:rPr lang="ja-JP" altLang="en-US" sz="4800" dirty="0"/>
              <a:t>ｘ＋ａ</a:t>
            </a:r>
            <a:r>
              <a:rPr lang="en-US" altLang="ja-JP" sz="4800" dirty="0"/>
              <a:t>)(</a:t>
            </a:r>
            <a:r>
              <a:rPr lang="ja-JP" altLang="en-US" sz="4800" dirty="0"/>
              <a:t>ｘ＋</a:t>
            </a:r>
            <a:r>
              <a:rPr lang="ja-JP" altLang="en-US" sz="4800" dirty="0" err="1"/>
              <a:t>ｂ</a:t>
            </a:r>
            <a:r>
              <a:rPr lang="en-US" altLang="ja-JP" sz="4800" dirty="0"/>
              <a:t>)</a:t>
            </a:r>
            <a:r>
              <a:rPr lang="ja-JP" altLang="en-US" sz="4800" dirty="0"/>
              <a:t>＝</a:t>
            </a:r>
            <a:r>
              <a:rPr lang="ja-JP" altLang="en-US" sz="4800" dirty="0" err="1"/>
              <a:t>ｘ</a:t>
            </a:r>
            <a:r>
              <a:rPr lang="en-US" altLang="ja-JP" sz="4800" baseline="30000" dirty="0"/>
              <a:t>2</a:t>
            </a:r>
            <a:r>
              <a:rPr lang="ja-JP" altLang="en-US" sz="4800" dirty="0"/>
              <a:t>＋</a:t>
            </a:r>
            <a:r>
              <a:rPr lang="en-US" altLang="ja-JP" sz="4800" dirty="0"/>
              <a:t>(</a:t>
            </a:r>
            <a:r>
              <a:rPr lang="ja-JP" altLang="en-US" sz="4800" dirty="0">
                <a:solidFill>
                  <a:srgbClr val="FF0000"/>
                </a:solidFill>
              </a:rPr>
              <a:t>ａ＋</a:t>
            </a:r>
            <a:r>
              <a:rPr lang="ja-JP" altLang="en-US" sz="4800" dirty="0" err="1">
                <a:solidFill>
                  <a:srgbClr val="FF0000"/>
                </a:solidFill>
              </a:rPr>
              <a:t>ｂ</a:t>
            </a:r>
            <a:r>
              <a:rPr lang="en-US" altLang="ja-JP" sz="4800" dirty="0"/>
              <a:t>)</a:t>
            </a:r>
            <a:r>
              <a:rPr lang="ja-JP" altLang="en-US" sz="4800" dirty="0"/>
              <a:t>ｘ＋</a:t>
            </a:r>
            <a:r>
              <a:rPr lang="ja-JP" altLang="en-US" sz="4800" dirty="0">
                <a:solidFill>
                  <a:srgbClr val="FF0000"/>
                </a:solidFill>
              </a:rPr>
              <a:t>ａｂ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211960" y="1268760"/>
            <a:ext cx="4680520" cy="38537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5400" dirty="0"/>
              <a:t>＝</a:t>
            </a:r>
            <a:r>
              <a:rPr lang="ja-JP" altLang="en-US" sz="5400" dirty="0" err="1"/>
              <a:t>ｘ</a:t>
            </a:r>
            <a:r>
              <a:rPr lang="en-US" altLang="ja-JP" sz="5400" baseline="30000" dirty="0"/>
              <a:t>2</a:t>
            </a:r>
            <a:r>
              <a:rPr lang="ja-JP" altLang="en-US" sz="5400" dirty="0">
                <a:solidFill>
                  <a:srgbClr val="FF0000"/>
                </a:solidFill>
              </a:rPr>
              <a:t>＋</a:t>
            </a:r>
            <a:r>
              <a:rPr lang="en-US" altLang="ja-JP" sz="5400" dirty="0">
                <a:solidFill>
                  <a:srgbClr val="FF0000"/>
                </a:solidFill>
              </a:rPr>
              <a:t>11</a:t>
            </a:r>
            <a:r>
              <a:rPr lang="ja-JP" altLang="en-US" sz="5400" dirty="0"/>
              <a:t>ｘ</a:t>
            </a:r>
            <a:r>
              <a:rPr lang="ja-JP" altLang="en-US" sz="5400" dirty="0">
                <a:solidFill>
                  <a:srgbClr val="FF0000"/>
                </a:solidFill>
              </a:rPr>
              <a:t>＋</a:t>
            </a:r>
            <a:r>
              <a:rPr lang="en-US" altLang="ja-JP" sz="5400" dirty="0">
                <a:solidFill>
                  <a:srgbClr val="FF0000"/>
                </a:solidFill>
              </a:rPr>
              <a:t>28</a:t>
            </a:r>
          </a:p>
          <a:p>
            <a:pPr marL="0" indent="0">
              <a:buNone/>
            </a:pPr>
            <a:r>
              <a:rPr lang="ja-JP" altLang="en-US" sz="5400" dirty="0"/>
              <a:t>＝</a:t>
            </a:r>
            <a:r>
              <a:rPr lang="ja-JP" altLang="en-US" sz="5400" dirty="0" err="1"/>
              <a:t>ｘ</a:t>
            </a:r>
            <a:r>
              <a:rPr lang="en-US" altLang="ja-JP" sz="5400" baseline="30000" dirty="0"/>
              <a:t>2</a:t>
            </a:r>
            <a:r>
              <a:rPr lang="ja-JP" altLang="en-US" sz="5400" dirty="0">
                <a:solidFill>
                  <a:srgbClr val="FF0000"/>
                </a:solidFill>
              </a:rPr>
              <a:t>＋</a:t>
            </a:r>
            <a:r>
              <a:rPr lang="en-US" altLang="ja-JP" sz="5400" dirty="0">
                <a:solidFill>
                  <a:srgbClr val="FF0000"/>
                </a:solidFill>
              </a:rPr>
              <a:t>3</a:t>
            </a:r>
            <a:r>
              <a:rPr lang="ja-JP" altLang="en-US" sz="5400" dirty="0"/>
              <a:t>ｘ</a:t>
            </a:r>
            <a:r>
              <a:rPr lang="ja-JP" altLang="en-US" sz="5400" dirty="0">
                <a:solidFill>
                  <a:srgbClr val="FF0000"/>
                </a:solidFill>
              </a:rPr>
              <a:t>－</a:t>
            </a:r>
            <a:r>
              <a:rPr lang="en-US" altLang="ja-JP" sz="5400" dirty="0">
                <a:solidFill>
                  <a:srgbClr val="FF0000"/>
                </a:solidFill>
              </a:rPr>
              <a:t>28</a:t>
            </a:r>
          </a:p>
          <a:p>
            <a:pPr marL="0" indent="0">
              <a:buNone/>
            </a:pPr>
            <a:r>
              <a:rPr lang="ja-JP" altLang="en-US" sz="5400" dirty="0"/>
              <a:t>＝</a:t>
            </a:r>
            <a:r>
              <a:rPr lang="ja-JP" altLang="en-US" sz="5400" dirty="0" err="1"/>
              <a:t>ｘ</a:t>
            </a:r>
            <a:r>
              <a:rPr lang="en-US" altLang="ja-JP" sz="5400" baseline="30000" dirty="0"/>
              <a:t>2</a:t>
            </a:r>
            <a:r>
              <a:rPr lang="ja-JP" altLang="en-US" sz="5400" dirty="0">
                <a:solidFill>
                  <a:srgbClr val="FF0000"/>
                </a:solidFill>
              </a:rPr>
              <a:t>－</a:t>
            </a:r>
            <a:r>
              <a:rPr lang="en-US" altLang="ja-JP" sz="5400" dirty="0">
                <a:solidFill>
                  <a:srgbClr val="FF0000"/>
                </a:solidFill>
              </a:rPr>
              <a:t>3</a:t>
            </a:r>
            <a:r>
              <a:rPr lang="ja-JP" altLang="en-US" sz="5400" dirty="0"/>
              <a:t>ｘ</a:t>
            </a:r>
            <a:r>
              <a:rPr lang="ja-JP" altLang="en-US" sz="5400" dirty="0">
                <a:solidFill>
                  <a:srgbClr val="FF0000"/>
                </a:solidFill>
              </a:rPr>
              <a:t>－</a:t>
            </a:r>
            <a:r>
              <a:rPr lang="en-US" altLang="ja-JP" sz="5400" dirty="0">
                <a:solidFill>
                  <a:srgbClr val="FF0000"/>
                </a:solidFill>
              </a:rPr>
              <a:t>28</a:t>
            </a:r>
          </a:p>
          <a:p>
            <a:pPr marL="0" indent="0">
              <a:buNone/>
            </a:pPr>
            <a:r>
              <a:rPr lang="ja-JP" altLang="en-US" sz="5400" dirty="0"/>
              <a:t>＝</a:t>
            </a:r>
            <a:r>
              <a:rPr lang="ja-JP" altLang="en-US" sz="5400" dirty="0" err="1"/>
              <a:t>ｘ</a:t>
            </a:r>
            <a:r>
              <a:rPr lang="en-US" altLang="ja-JP" sz="5400" baseline="30000" dirty="0"/>
              <a:t>2</a:t>
            </a:r>
            <a:r>
              <a:rPr lang="ja-JP" altLang="en-US" sz="5400" dirty="0">
                <a:solidFill>
                  <a:srgbClr val="FF0000"/>
                </a:solidFill>
              </a:rPr>
              <a:t>－</a:t>
            </a:r>
            <a:r>
              <a:rPr lang="en-US" altLang="ja-JP" sz="5400" dirty="0">
                <a:solidFill>
                  <a:srgbClr val="FF0000"/>
                </a:solidFill>
              </a:rPr>
              <a:t>11</a:t>
            </a:r>
            <a:r>
              <a:rPr lang="ja-JP" altLang="en-US" sz="5400" dirty="0"/>
              <a:t>ｘ</a:t>
            </a:r>
            <a:r>
              <a:rPr lang="ja-JP" altLang="en-US" sz="5400" dirty="0">
                <a:solidFill>
                  <a:srgbClr val="FF0000"/>
                </a:solidFill>
              </a:rPr>
              <a:t>＋</a:t>
            </a:r>
            <a:r>
              <a:rPr lang="en-US" altLang="ja-JP" sz="5400" dirty="0">
                <a:solidFill>
                  <a:srgbClr val="FF0000"/>
                </a:solidFill>
              </a:rPr>
              <a:t>28</a:t>
            </a:r>
          </a:p>
          <a:p>
            <a:endParaRPr lang="ja-JP" altLang="en-US" sz="5400" dirty="0"/>
          </a:p>
          <a:p>
            <a:endParaRPr lang="ja-JP" altLang="en-US" sz="5400" dirty="0"/>
          </a:p>
          <a:p>
            <a:endParaRPr lang="ja-JP" altLang="en-US" sz="5400" dirty="0"/>
          </a:p>
          <a:p>
            <a:endParaRPr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43406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ja-JP" altLang="ja-JP" dirty="0"/>
              <a:t>問</a:t>
            </a:r>
            <a:r>
              <a:rPr lang="en-US" altLang="ja-JP" dirty="0"/>
              <a:t>1</a:t>
            </a:r>
            <a:r>
              <a:rPr lang="ja-JP" altLang="ja-JP" dirty="0"/>
              <a:t>　次の式を展開しなさい。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3600" dirty="0"/>
              <a:t>（１）（ｘ＋</a:t>
            </a:r>
            <a:r>
              <a:rPr lang="en-US" altLang="ja-JP" sz="3600" dirty="0"/>
              <a:t>2</a:t>
            </a:r>
            <a:r>
              <a:rPr lang="ja-JP" altLang="ja-JP" sz="3600" dirty="0"/>
              <a:t>）（ｘ＋</a:t>
            </a:r>
            <a:r>
              <a:rPr lang="en-US" altLang="ja-JP" sz="3600" dirty="0"/>
              <a:t>3</a:t>
            </a:r>
            <a:r>
              <a:rPr lang="ja-JP" altLang="ja-JP" sz="3600" dirty="0"/>
              <a:t>）　　　（２）（ｘ－</a:t>
            </a:r>
            <a:r>
              <a:rPr lang="en-US" altLang="ja-JP" sz="3600" dirty="0"/>
              <a:t>6</a:t>
            </a:r>
            <a:r>
              <a:rPr lang="ja-JP" altLang="ja-JP" sz="3600" dirty="0"/>
              <a:t>）（ｘ－</a:t>
            </a:r>
            <a:r>
              <a:rPr lang="en-US" altLang="ja-JP" sz="3600" dirty="0"/>
              <a:t>4</a:t>
            </a:r>
            <a:r>
              <a:rPr lang="ja-JP" altLang="ja-JP" sz="3600" dirty="0"/>
              <a:t>）</a:t>
            </a:r>
          </a:p>
          <a:p>
            <a:pPr marL="0" indent="0">
              <a:buNone/>
            </a:pPr>
            <a:r>
              <a:rPr lang="en-US" altLang="ja-JP" sz="3600" dirty="0"/>
              <a:t> </a:t>
            </a:r>
            <a:endParaRPr lang="ja-JP" altLang="ja-JP" sz="3600" dirty="0"/>
          </a:p>
          <a:p>
            <a:pPr marL="0" indent="0">
              <a:buNone/>
            </a:pPr>
            <a:r>
              <a:rPr lang="en-US" altLang="ja-JP" sz="3600" dirty="0"/>
              <a:t> </a:t>
            </a:r>
            <a:endParaRPr lang="ja-JP" altLang="ja-JP" sz="3600" dirty="0"/>
          </a:p>
          <a:p>
            <a:pPr marL="0" indent="0">
              <a:buNone/>
            </a:pPr>
            <a:r>
              <a:rPr lang="ja-JP" altLang="ja-JP" sz="3600" dirty="0"/>
              <a:t>（３）（ｘ＋</a:t>
            </a:r>
            <a:r>
              <a:rPr lang="en-US" altLang="ja-JP" sz="3600" dirty="0"/>
              <a:t>9</a:t>
            </a:r>
            <a:r>
              <a:rPr lang="ja-JP" altLang="ja-JP" sz="3600" dirty="0"/>
              <a:t>）（ｘ－</a:t>
            </a:r>
            <a:r>
              <a:rPr lang="en-US" altLang="ja-JP" sz="3600" dirty="0"/>
              <a:t>5</a:t>
            </a:r>
            <a:r>
              <a:rPr lang="ja-JP" altLang="ja-JP" sz="3600" dirty="0"/>
              <a:t>）　　　（４）（ｘ＋</a:t>
            </a:r>
            <a:r>
              <a:rPr lang="en-US" altLang="ja-JP" sz="3600" dirty="0"/>
              <a:t>5</a:t>
            </a:r>
            <a:r>
              <a:rPr lang="ja-JP" altLang="ja-JP" sz="3600" dirty="0"/>
              <a:t>）（ｘ－</a:t>
            </a:r>
            <a:r>
              <a:rPr lang="en-US" altLang="ja-JP" sz="3600" dirty="0"/>
              <a:t>8</a:t>
            </a:r>
            <a:r>
              <a:rPr lang="ja-JP" altLang="ja-JP" sz="3600" dirty="0"/>
              <a:t>）</a:t>
            </a:r>
          </a:p>
          <a:p>
            <a:pPr marL="0" indent="0">
              <a:buNone/>
            </a:pPr>
            <a:r>
              <a:rPr lang="en-US" altLang="ja-JP" sz="3600" dirty="0"/>
              <a:t> </a:t>
            </a:r>
            <a:endParaRPr lang="ja-JP" altLang="ja-JP" sz="3600" dirty="0"/>
          </a:p>
          <a:p>
            <a:pPr marL="0" indent="0">
              <a:buNone/>
            </a:pPr>
            <a:r>
              <a:rPr lang="en-US" altLang="ja-JP" sz="3600" dirty="0"/>
              <a:t> </a:t>
            </a:r>
            <a:endParaRPr lang="ja-JP" altLang="ja-JP" sz="3600" dirty="0"/>
          </a:p>
          <a:p>
            <a:pPr marL="0" indent="0">
              <a:buNone/>
            </a:pPr>
            <a:r>
              <a:rPr lang="ja-JP" altLang="ja-JP" sz="3600" dirty="0"/>
              <a:t>（５）（ａ－</a:t>
            </a:r>
            <a:r>
              <a:rPr lang="en-US" altLang="ja-JP" sz="3600" dirty="0"/>
              <a:t>1</a:t>
            </a:r>
            <a:r>
              <a:rPr lang="ja-JP" altLang="ja-JP" sz="3600" dirty="0"/>
              <a:t>）（ａ＋</a:t>
            </a:r>
            <a:r>
              <a:rPr lang="en-US" altLang="ja-JP" sz="3600" dirty="0"/>
              <a:t>2</a:t>
            </a:r>
            <a:r>
              <a:rPr lang="ja-JP" altLang="ja-JP" sz="3600" dirty="0"/>
              <a:t>）　　　（６）（ｙ＋</a:t>
            </a:r>
            <a:r>
              <a:rPr lang="en-US" altLang="ja-JP" sz="3600" dirty="0"/>
              <a:t>2</a:t>
            </a:r>
            <a:r>
              <a:rPr lang="ja-JP" altLang="ja-JP" sz="3600" dirty="0"/>
              <a:t>）（ｙ－</a:t>
            </a:r>
            <a:r>
              <a:rPr lang="en-US" altLang="ja-JP" sz="3600" dirty="0"/>
              <a:t>6</a:t>
            </a:r>
            <a:r>
              <a:rPr lang="ja-JP" altLang="ja-JP" sz="3600" dirty="0"/>
              <a:t>）</a:t>
            </a:r>
          </a:p>
          <a:p>
            <a:pPr marL="0" indent="0">
              <a:buNone/>
            </a:pPr>
            <a:r>
              <a:rPr lang="en-US" altLang="ja-JP" sz="3600" dirty="0"/>
              <a:t> </a:t>
            </a:r>
            <a:endParaRPr lang="ja-JP" altLang="ja-JP" sz="3600" dirty="0"/>
          </a:p>
          <a:p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63077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0430" y="1076894"/>
            <a:ext cx="2763208" cy="28472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5400" dirty="0"/>
              <a:t>(</a:t>
            </a:r>
            <a:r>
              <a:rPr lang="ja-JP" altLang="en-US" sz="5400" dirty="0"/>
              <a:t>ａ＋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r>
              <a:rPr lang="en-US" altLang="ja-JP" sz="5400" baseline="30000" dirty="0"/>
              <a:t>2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sz="5400" dirty="0"/>
              <a:t>(</a:t>
            </a:r>
            <a:r>
              <a:rPr lang="ja-JP" altLang="en-US" sz="5400" dirty="0"/>
              <a:t>ａ</a:t>
            </a:r>
            <a:r>
              <a:rPr lang="en-US" altLang="ja-JP" sz="5400" dirty="0"/>
              <a:t>―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r>
              <a:rPr lang="en-US" altLang="ja-JP" sz="5400" baseline="30000" dirty="0"/>
              <a:t>2</a:t>
            </a:r>
            <a:endParaRPr kumimoji="1" lang="ja-JP" altLang="en-US" sz="5400" dirty="0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323528" y="145574"/>
            <a:ext cx="8568952" cy="83515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en-US" altLang="ja-JP" sz="5400" dirty="0"/>
              <a:t>(</a:t>
            </a:r>
            <a:r>
              <a:rPr lang="ja-JP" altLang="en-US" sz="5400" dirty="0"/>
              <a:t>ａ</a:t>
            </a:r>
            <a:r>
              <a:rPr kumimoji="1" lang="ja-JP" altLang="en-US" sz="5400" dirty="0"/>
              <a:t>＋</a:t>
            </a:r>
            <a:r>
              <a:rPr kumimoji="1" lang="ja-JP" altLang="en-US" sz="5400" dirty="0" err="1"/>
              <a:t>ｂ</a:t>
            </a:r>
            <a:r>
              <a:rPr kumimoji="1" lang="en-US" altLang="ja-JP" sz="5400" dirty="0"/>
              <a:t>)</a:t>
            </a:r>
            <a:r>
              <a:rPr kumimoji="1" lang="en-US" altLang="ja-JP" sz="5400" baseline="30000" dirty="0"/>
              <a:t>2</a:t>
            </a:r>
            <a:r>
              <a:rPr kumimoji="1" lang="ja-JP" altLang="en-US" sz="5400" dirty="0" err="1"/>
              <a:t>、</a:t>
            </a:r>
            <a:r>
              <a:rPr kumimoji="1" lang="en-US" altLang="ja-JP" sz="5400" dirty="0"/>
              <a:t>(</a:t>
            </a:r>
            <a:r>
              <a:rPr kumimoji="1" lang="ja-JP" altLang="en-US" sz="5400" dirty="0"/>
              <a:t>ａ</a:t>
            </a:r>
            <a:r>
              <a:rPr kumimoji="1" lang="en-US" altLang="ja-JP" sz="5400" dirty="0"/>
              <a:t>―</a:t>
            </a:r>
            <a:r>
              <a:rPr kumimoji="1" lang="ja-JP" altLang="en-US" sz="5400" dirty="0" err="1"/>
              <a:t>ｂ</a:t>
            </a:r>
            <a:r>
              <a:rPr kumimoji="1" lang="en-US" altLang="ja-JP" sz="5400" dirty="0"/>
              <a:t>)</a:t>
            </a:r>
            <a:r>
              <a:rPr kumimoji="1" lang="en-US" altLang="ja-JP" sz="5400" baseline="30000" dirty="0"/>
              <a:t>2</a:t>
            </a:r>
            <a:r>
              <a:rPr kumimoji="1" lang="ja-JP" altLang="en-US" sz="5400" dirty="0"/>
              <a:t>の展開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43808" y="1130312"/>
            <a:ext cx="521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  <a:r>
              <a:rPr kumimoji="1" lang="en-US" altLang="ja-JP" sz="5400" dirty="0"/>
              <a:t>(</a:t>
            </a:r>
            <a:r>
              <a:rPr kumimoji="1" lang="ja-JP" altLang="en-US" sz="5400" dirty="0"/>
              <a:t>ａ＋</a:t>
            </a:r>
            <a:r>
              <a:rPr kumimoji="1" lang="ja-JP" altLang="en-US" sz="5400" dirty="0" err="1"/>
              <a:t>ｂ</a:t>
            </a:r>
            <a:r>
              <a:rPr kumimoji="1" lang="en-US" altLang="ja-JP" sz="5400" dirty="0"/>
              <a:t>)</a:t>
            </a:r>
            <a:r>
              <a:rPr lang="en-US" altLang="ja-JP" sz="5400" dirty="0"/>
              <a:t> (</a:t>
            </a:r>
            <a:r>
              <a:rPr lang="ja-JP" altLang="en-US" sz="5400" dirty="0"/>
              <a:t>ａ＋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endParaRPr lang="ja-JP" altLang="en-US" sz="5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52476" y="2712355"/>
            <a:ext cx="50700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  <a:r>
              <a:rPr kumimoji="1" lang="en-US" altLang="ja-JP" sz="5400" dirty="0"/>
              <a:t>(</a:t>
            </a:r>
            <a:r>
              <a:rPr kumimoji="1" lang="ja-JP" altLang="en-US" sz="5400" dirty="0"/>
              <a:t>ａ</a:t>
            </a:r>
            <a:r>
              <a:rPr kumimoji="1" lang="en-US" altLang="ja-JP" sz="5400" dirty="0"/>
              <a:t>―</a:t>
            </a:r>
            <a:r>
              <a:rPr kumimoji="1" lang="ja-JP" altLang="en-US" sz="5400" dirty="0" err="1"/>
              <a:t>ｂ</a:t>
            </a:r>
            <a:r>
              <a:rPr kumimoji="1" lang="en-US" altLang="ja-JP" sz="5400" dirty="0"/>
              <a:t>)</a:t>
            </a:r>
            <a:r>
              <a:rPr lang="en-US" altLang="ja-JP" sz="5400" dirty="0"/>
              <a:t> (</a:t>
            </a:r>
            <a:r>
              <a:rPr lang="ja-JP" altLang="en-US" sz="5400" dirty="0"/>
              <a:t>ａ</a:t>
            </a:r>
            <a:r>
              <a:rPr lang="en-US" altLang="ja-JP" sz="5400" dirty="0"/>
              <a:t>―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endParaRPr lang="ja-JP" altLang="en-US" sz="5400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467544" y="5085184"/>
            <a:ext cx="8208912" cy="157504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/>
              <a:t>(</a:t>
            </a:r>
            <a:r>
              <a:rPr lang="ja-JP" altLang="en-US" sz="5400" dirty="0"/>
              <a:t>ａ＋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r>
              <a:rPr lang="en-US" altLang="ja-JP" sz="5400" baseline="30000" dirty="0"/>
              <a:t> 2 </a:t>
            </a:r>
            <a:r>
              <a:rPr lang="ja-JP" altLang="en-US" sz="5400" dirty="0"/>
              <a:t>＝ａ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＋</a:t>
            </a:r>
            <a:r>
              <a:rPr lang="en-US" altLang="ja-JP" sz="5400" dirty="0"/>
              <a:t>2</a:t>
            </a:r>
            <a:r>
              <a:rPr lang="ja-JP" altLang="en-US" sz="5400" dirty="0"/>
              <a:t>ａｂ＋</a:t>
            </a:r>
            <a:r>
              <a:rPr lang="ja-JP" altLang="en-US" sz="5400" dirty="0" err="1"/>
              <a:t>ｂ</a:t>
            </a:r>
            <a:r>
              <a:rPr lang="en-US" altLang="ja-JP" sz="5400" baseline="30000" dirty="0"/>
              <a:t>2</a:t>
            </a:r>
            <a:endParaRPr lang="en-US" altLang="ja-JP" sz="5400" dirty="0">
              <a:solidFill>
                <a:srgbClr val="FF0000"/>
              </a:solidFill>
            </a:endParaRPr>
          </a:p>
          <a:p>
            <a:r>
              <a:rPr lang="en-US" altLang="ja-JP" sz="5400" dirty="0"/>
              <a:t>(</a:t>
            </a:r>
            <a:r>
              <a:rPr lang="ja-JP" altLang="en-US" sz="5400" dirty="0"/>
              <a:t>ａ</a:t>
            </a:r>
            <a:r>
              <a:rPr lang="en-US" altLang="ja-JP" sz="5400" dirty="0"/>
              <a:t>―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r>
              <a:rPr lang="en-US" altLang="ja-JP" sz="5400" baseline="30000" dirty="0"/>
              <a:t> 2 </a:t>
            </a:r>
            <a:r>
              <a:rPr lang="ja-JP" altLang="en-US" sz="5400" dirty="0"/>
              <a:t>＝ａ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－</a:t>
            </a:r>
            <a:r>
              <a:rPr lang="en-US" altLang="ja-JP" sz="5400" dirty="0"/>
              <a:t>2</a:t>
            </a:r>
            <a:r>
              <a:rPr lang="ja-JP" altLang="en-US" sz="5400" dirty="0"/>
              <a:t>ａｂ＋</a:t>
            </a:r>
            <a:r>
              <a:rPr lang="ja-JP" altLang="en-US" sz="5400" dirty="0" err="1"/>
              <a:t>ｂ</a:t>
            </a:r>
            <a:r>
              <a:rPr lang="en-US" altLang="ja-JP" sz="5400" baseline="30000" dirty="0"/>
              <a:t>2</a:t>
            </a:r>
            <a:endParaRPr lang="en-US" altLang="ja-JP" sz="54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4405126"/>
            <a:ext cx="2930755" cy="70788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</a:rPr>
              <a:t>平方の公式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55541" y="1856257"/>
            <a:ext cx="50204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  <a:r>
              <a:rPr lang="ja-JP" altLang="en-US" sz="5400" dirty="0"/>
              <a:t>ａ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＋</a:t>
            </a:r>
            <a:r>
              <a:rPr lang="en-US" altLang="ja-JP" sz="5400" dirty="0"/>
              <a:t>2</a:t>
            </a:r>
            <a:r>
              <a:rPr lang="ja-JP" altLang="en-US" sz="5400" dirty="0"/>
              <a:t>ａｂ＋</a:t>
            </a:r>
            <a:r>
              <a:rPr lang="ja-JP" altLang="en-US" sz="5400" dirty="0" err="1"/>
              <a:t>ｂ</a:t>
            </a:r>
            <a:r>
              <a:rPr lang="en-US" altLang="ja-JP" sz="5400" baseline="30000" dirty="0"/>
              <a:t>2</a:t>
            </a:r>
            <a:endParaRPr lang="en-US" altLang="ja-JP" sz="5400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855540" y="3481796"/>
            <a:ext cx="50204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5400" dirty="0"/>
              <a:t>＝ａ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－</a:t>
            </a:r>
            <a:r>
              <a:rPr lang="en-US" altLang="ja-JP" sz="5400" dirty="0"/>
              <a:t>2</a:t>
            </a:r>
            <a:r>
              <a:rPr lang="ja-JP" altLang="en-US" sz="5400" dirty="0"/>
              <a:t>ａｂ＋</a:t>
            </a:r>
            <a:r>
              <a:rPr lang="ja-JP" altLang="en-US" sz="5400" dirty="0" err="1"/>
              <a:t>ｂ</a:t>
            </a:r>
            <a:r>
              <a:rPr lang="en-US" altLang="ja-JP" sz="5400" baseline="30000" dirty="0"/>
              <a:t>2</a:t>
            </a:r>
            <a:endParaRPr lang="en-US" altLang="ja-JP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74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 animBg="1"/>
      <p:bldP spid="8" grpId="0" animBg="1"/>
      <p:bldP spid="9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201170" y="667510"/>
            <a:ext cx="8475286" cy="175337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/>
              <a:t>(</a:t>
            </a:r>
            <a:r>
              <a:rPr lang="ja-JP" altLang="en-US" sz="5400" dirty="0"/>
              <a:t>ａ＋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r>
              <a:rPr lang="en-US" altLang="ja-JP" sz="5400" baseline="30000" dirty="0"/>
              <a:t> 2 </a:t>
            </a:r>
            <a:r>
              <a:rPr lang="ja-JP" altLang="en-US" sz="5400" dirty="0"/>
              <a:t>＝ａ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＋</a:t>
            </a:r>
            <a:r>
              <a:rPr lang="en-US" altLang="ja-JP" sz="5400" dirty="0"/>
              <a:t>2</a:t>
            </a:r>
            <a:r>
              <a:rPr lang="ja-JP" altLang="en-US" sz="5400" dirty="0"/>
              <a:t>ａｂ＋</a:t>
            </a:r>
            <a:r>
              <a:rPr lang="ja-JP" altLang="en-US" sz="5400" dirty="0" err="1"/>
              <a:t>ｂ</a:t>
            </a:r>
            <a:r>
              <a:rPr lang="en-US" altLang="ja-JP" sz="5400" baseline="30000" dirty="0"/>
              <a:t>2</a:t>
            </a:r>
            <a:endParaRPr lang="en-US" altLang="ja-JP" sz="5400" dirty="0">
              <a:solidFill>
                <a:srgbClr val="FF0000"/>
              </a:solidFill>
            </a:endParaRPr>
          </a:p>
          <a:p>
            <a:r>
              <a:rPr lang="en-US" altLang="ja-JP" sz="5400" dirty="0"/>
              <a:t>(</a:t>
            </a:r>
            <a:r>
              <a:rPr lang="ja-JP" altLang="en-US" sz="5400" dirty="0"/>
              <a:t>ａ</a:t>
            </a:r>
            <a:r>
              <a:rPr lang="en-US" altLang="ja-JP" sz="5400" dirty="0"/>
              <a:t>―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r>
              <a:rPr lang="en-US" altLang="ja-JP" sz="5400" baseline="30000" dirty="0"/>
              <a:t> 2 </a:t>
            </a:r>
            <a:r>
              <a:rPr lang="ja-JP" altLang="en-US" sz="5400" dirty="0"/>
              <a:t>＝ａ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－</a:t>
            </a:r>
            <a:r>
              <a:rPr lang="en-US" altLang="ja-JP" sz="5400" dirty="0"/>
              <a:t>2</a:t>
            </a:r>
            <a:r>
              <a:rPr lang="ja-JP" altLang="en-US" sz="5400" dirty="0"/>
              <a:t>ａｂ＋</a:t>
            </a:r>
            <a:r>
              <a:rPr lang="ja-JP" altLang="en-US" sz="5400" dirty="0" err="1"/>
              <a:t>ｂ</a:t>
            </a:r>
            <a:r>
              <a:rPr lang="en-US" altLang="ja-JP" sz="5400" baseline="30000" dirty="0"/>
              <a:t>2</a:t>
            </a:r>
            <a:endParaRPr lang="en-US" altLang="ja-JP" sz="54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3" y="0"/>
            <a:ext cx="3063288" cy="70788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</a:rPr>
              <a:t>平方の公式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69550" y="2645540"/>
            <a:ext cx="2627783" cy="8640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/>
              <a:t>(</a:t>
            </a:r>
            <a:r>
              <a:rPr lang="ja-JP" altLang="en-US" sz="6000" dirty="0"/>
              <a:t>ｘ＋</a:t>
            </a:r>
            <a:r>
              <a:rPr lang="en-US" altLang="ja-JP" sz="6000" dirty="0"/>
              <a:t>7)</a:t>
            </a:r>
            <a:r>
              <a:rPr lang="en-US" altLang="ja-JP" sz="6000" baseline="30000" dirty="0"/>
              <a:t> 2 </a:t>
            </a:r>
            <a:endParaRPr lang="en-US" altLang="ja-JP" sz="6000" dirty="0">
              <a:solidFill>
                <a:srgbClr val="FF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38314" y="4501569"/>
            <a:ext cx="28218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000" dirty="0">
                <a:solidFill>
                  <a:prstClr val="black"/>
                </a:solidFill>
              </a:rPr>
              <a:t>(</a:t>
            </a:r>
            <a:r>
              <a:rPr lang="ja-JP" altLang="en-US" sz="6000" dirty="0" err="1">
                <a:solidFill>
                  <a:prstClr val="black"/>
                </a:solidFill>
              </a:rPr>
              <a:t>ｙ</a:t>
            </a:r>
            <a:r>
              <a:rPr lang="en-US" altLang="ja-JP" sz="6000" dirty="0">
                <a:solidFill>
                  <a:prstClr val="black"/>
                </a:solidFill>
              </a:rPr>
              <a:t>―4)</a:t>
            </a:r>
            <a:r>
              <a:rPr lang="en-US" altLang="ja-JP" sz="6000" baseline="30000" dirty="0">
                <a:solidFill>
                  <a:prstClr val="black"/>
                </a:solidFill>
              </a:rPr>
              <a:t> 2 </a:t>
            </a:r>
            <a:endParaRPr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96551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201170" y="667510"/>
            <a:ext cx="8475286" cy="175337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/>
              <a:t>(</a:t>
            </a:r>
            <a:r>
              <a:rPr lang="ja-JP" altLang="en-US" sz="5400" dirty="0"/>
              <a:t>ａ＋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r>
              <a:rPr lang="en-US" altLang="ja-JP" sz="5400" baseline="30000" dirty="0"/>
              <a:t> 2 </a:t>
            </a:r>
            <a:r>
              <a:rPr lang="ja-JP" altLang="en-US" sz="5400" dirty="0"/>
              <a:t>＝ａ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＋</a:t>
            </a:r>
            <a:r>
              <a:rPr lang="en-US" altLang="ja-JP" sz="5400" dirty="0"/>
              <a:t>2</a:t>
            </a:r>
            <a:r>
              <a:rPr lang="ja-JP" altLang="en-US" sz="5400" dirty="0"/>
              <a:t>ａｂ＋</a:t>
            </a:r>
            <a:r>
              <a:rPr lang="ja-JP" altLang="en-US" sz="5400" dirty="0" err="1"/>
              <a:t>ｂ</a:t>
            </a:r>
            <a:r>
              <a:rPr lang="en-US" altLang="ja-JP" sz="5400" baseline="30000" dirty="0"/>
              <a:t>2</a:t>
            </a:r>
            <a:endParaRPr lang="en-US" altLang="ja-JP" sz="5400" dirty="0">
              <a:solidFill>
                <a:srgbClr val="FF0000"/>
              </a:solidFill>
            </a:endParaRPr>
          </a:p>
          <a:p>
            <a:r>
              <a:rPr lang="en-US" altLang="ja-JP" sz="5400" dirty="0"/>
              <a:t>(</a:t>
            </a:r>
            <a:r>
              <a:rPr lang="ja-JP" altLang="en-US" sz="5400" dirty="0"/>
              <a:t>ａ</a:t>
            </a:r>
            <a:r>
              <a:rPr lang="en-US" altLang="ja-JP" sz="5400" dirty="0"/>
              <a:t>―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r>
              <a:rPr lang="en-US" altLang="ja-JP" sz="5400" baseline="30000" dirty="0"/>
              <a:t> 2 </a:t>
            </a:r>
            <a:r>
              <a:rPr lang="ja-JP" altLang="en-US" sz="5400" dirty="0"/>
              <a:t>＝ａ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－</a:t>
            </a:r>
            <a:r>
              <a:rPr lang="en-US" altLang="ja-JP" sz="5400" dirty="0"/>
              <a:t>2</a:t>
            </a:r>
            <a:r>
              <a:rPr lang="ja-JP" altLang="en-US" sz="5400" dirty="0"/>
              <a:t>ａｂ＋</a:t>
            </a:r>
            <a:r>
              <a:rPr lang="ja-JP" altLang="en-US" sz="5400" dirty="0" err="1"/>
              <a:t>ｂ</a:t>
            </a:r>
            <a:r>
              <a:rPr lang="en-US" altLang="ja-JP" sz="5400" baseline="30000" dirty="0"/>
              <a:t>2</a:t>
            </a:r>
            <a:endParaRPr lang="en-US" altLang="ja-JP" sz="54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3" y="0"/>
            <a:ext cx="3063288" cy="70788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</a:rPr>
              <a:t>平方の公式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69550" y="2645540"/>
            <a:ext cx="2627783" cy="8640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/>
              <a:t>(</a:t>
            </a:r>
            <a:r>
              <a:rPr lang="ja-JP" altLang="en-US" sz="6000" dirty="0">
                <a:solidFill>
                  <a:srgbClr val="FF0000"/>
                </a:solidFill>
              </a:rPr>
              <a:t>ｘ</a:t>
            </a:r>
            <a:r>
              <a:rPr lang="ja-JP" altLang="en-US" sz="6000" dirty="0"/>
              <a:t>＋</a:t>
            </a:r>
            <a:r>
              <a:rPr lang="en-US" altLang="ja-JP" sz="6000" dirty="0">
                <a:solidFill>
                  <a:srgbClr val="00B0F0"/>
                </a:solidFill>
              </a:rPr>
              <a:t>7</a:t>
            </a:r>
            <a:r>
              <a:rPr lang="en-US" altLang="ja-JP" sz="6000" dirty="0"/>
              <a:t>)</a:t>
            </a:r>
            <a:r>
              <a:rPr lang="en-US" altLang="ja-JP" sz="6000" baseline="30000" dirty="0"/>
              <a:t> 2 </a:t>
            </a:r>
            <a:endParaRPr lang="en-US" altLang="ja-JP" sz="60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25869" y="2569757"/>
            <a:ext cx="651813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6000" dirty="0">
                <a:solidFill>
                  <a:prstClr val="black"/>
                </a:solidFill>
              </a:rPr>
              <a:t>＝</a:t>
            </a:r>
            <a:r>
              <a:rPr lang="ja-JP" altLang="en-US" sz="6000" dirty="0" err="1">
                <a:solidFill>
                  <a:srgbClr val="FF0000"/>
                </a:solidFill>
              </a:rPr>
              <a:t>ｘ</a:t>
            </a:r>
            <a:r>
              <a:rPr lang="en-US" altLang="ja-JP" sz="6000" baseline="30000" dirty="0">
                <a:solidFill>
                  <a:prstClr val="black"/>
                </a:solidFill>
              </a:rPr>
              <a:t>2</a:t>
            </a:r>
            <a:r>
              <a:rPr lang="ja-JP" altLang="en-US" sz="6000" dirty="0">
                <a:solidFill>
                  <a:prstClr val="black"/>
                </a:solidFill>
              </a:rPr>
              <a:t>＋</a:t>
            </a:r>
            <a:r>
              <a:rPr lang="en-US" altLang="ja-JP" sz="6000" dirty="0">
                <a:solidFill>
                  <a:prstClr val="black"/>
                </a:solidFill>
              </a:rPr>
              <a:t>2×</a:t>
            </a:r>
            <a:r>
              <a:rPr lang="ja-JP" altLang="en-US" sz="6000" dirty="0" err="1">
                <a:solidFill>
                  <a:srgbClr val="FF0000"/>
                </a:solidFill>
              </a:rPr>
              <a:t>ｘ</a:t>
            </a:r>
            <a:r>
              <a:rPr lang="en-US" altLang="ja-JP" sz="6000" dirty="0">
                <a:solidFill>
                  <a:prstClr val="black"/>
                </a:solidFill>
              </a:rPr>
              <a:t>×</a:t>
            </a:r>
            <a:r>
              <a:rPr lang="en-US" altLang="ja-JP" sz="6000" dirty="0">
                <a:solidFill>
                  <a:srgbClr val="00B0F0"/>
                </a:solidFill>
              </a:rPr>
              <a:t>7</a:t>
            </a:r>
            <a:r>
              <a:rPr lang="ja-JP" altLang="en-US" sz="6000" dirty="0">
                <a:solidFill>
                  <a:prstClr val="black"/>
                </a:solidFill>
              </a:rPr>
              <a:t>＋</a:t>
            </a:r>
            <a:r>
              <a:rPr lang="en-US" altLang="ja-JP" sz="6000" dirty="0">
                <a:solidFill>
                  <a:srgbClr val="00B0F0"/>
                </a:solidFill>
              </a:rPr>
              <a:t>7</a:t>
            </a:r>
            <a:r>
              <a:rPr lang="en-US" altLang="ja-JP" sz="6000" baseline="30000" dirty="0">
                <a:solidFill>
                  <a:prstClr val="black"/>
                </a:solidFill>
              </a:rPr>
              <a:t>2</a:t>
            </a:r>
            <a:endParaRPr lang="en-US" altLang="ja-JP" sz="6000" dirty="0">
              <a:solidFill>
                <a:srgbClr val="FF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38314" y="4501569"/>
            <a:ext cx="28218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000" dirty="0">
                <a:solidFill>
                  <a:prstClr val="black"/>
                </a:solidFill>
              </a:rPr>
              <a:t>(</a:t>
            </a:r>
            <a:r>
              <a:rPr lang="ja-JP" altLang="en-US" sz="6000" dirty="0" err="1">
                <a:solidFill>
                  <a:srgbClr val="FF0000"/>
                </a:solidFill>
              </a:rPr>
              <a:t>ｙ</a:t>
            </a:r>
            <a:r>
              <a:rPr lang="en-US" altLang="ja-JP" sz="6000" dirty="0">
                <a:solidFill>
                  <a:prstClr val="black"/>
                </a:solidFill>
              </a:rPr>
              <a:t>―</a:t>
            </a:r>
            <a:r>
              <a:rPr lang="en-US" altLang="ja-JP" sz="6000" dirty="0">
                <a:solidFill>
                  <a:srgbClr val="00B0F0"/>
                </a:solidFill>
              </a:rPr>
              <a:t>4</a:t>
            </a:r>
            <a:r>
              <a:rPr lang="en-US" altLang="ja-JP" sz="6000" dirty="0">
                <a:solidFill>
                  <a:prstClr val="black"/>
                </a:solidFill>
              </a:rPr>
              <a:t>)</a:t>
            </a:r>
            <a:r>
              <a:rPr lang="en-US" altLang="ja-JP" sz="6000" baseline="30000" dirty="0">
                <a:solidFill>
                  <a:prstClr val="black"/>
                </a:solidFill>
              </a:rPr>
              <a:t> 2 </a:t>
            </a:r>
            <a:endParaRPr lang="ja-JP" altLang="en-US" sz="6000" dirty="0"/>
          </a:p>
        </p:txBody>
      </p:sp>
      <p:sp>
        <p:nvSpPr>
          <p:cNvPr id="10" name="正方形/長方形 9"/>
          <p:cNvSpPr/>
          <p:nvPr/>
        </p:nvSpPr>
        <p:spPr>
          <a:xfrm>
            <a:off x="2438229" y="4501570"/>
            <a:ext cx="65982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6000" baseline="30000" dirty="0">
                <a:solidFill>
                  <a:prstClr val="black"/>
                </a:solidFill>
              </a:rPr>
              <a:t> </a:t>
            </a:r>
            <a:r>
              <a:rPr lang="ja-JP" altLang="en-US" sz="6000" dirty="0">
                <a:solidFill>
                  <a:prstClr val="black"/>
                </a:solidFill>
              </a:rPr>
              <a:t>＝</a:t>
            </a:r>
            <a:r>
              <a:rPr lang="ja-JP" altLang="en-US" sz="6000" dirty="0" err="1">
                <a:solidFill>
                  <a:srgbClr val="FF0000"/>
                </a:solidFill>
              </a:rPr>
              <a:t>ｙ</a:t>
            </a:r>
            <a:r>
              <a:rPr lang="en-US" altLang="ja-JP" sz="6000" baseline="30000" dirty="0">
                <a:solidFill>
                  <a:prstClr val="black"/>
                </a:solidFill>
              </a:rPr>
              <a:t>2</a:t>
            </a:r>
            <a:r>
              <a:rPr lang="ja-JP" altLang="en-US" sz="6000" dirty="0">
                <a:solidFill>
                  <a:prstClr val="black"/>
                </a:solidFill>
              </a:rPr>
              <a:t>－</a:t>
            </a:r>
            <a:r>
              <a:rPr lang="en-US" altLang="ja-JP" sz="6000" dirty="0">
                <a:solidFill>
                  <a:prstClr val="black"/>
                </a:solidFill>
              </a:rPr>
              <a:t>2×</a:t>
            </a:r>
            <a:r>
              <a:rPr lang="ja-JP" altLang="en-US" sz="6000" dirty="0" err="1">
                <a:solidFill>
                  <a:srgbClr val="FF0000"/>
                </a:solidFill>
              </a:rPr>
              <a:t>ｙ</a:t>
            </a:r>
            <a:r>
              <a:rPr lang="en-US" altLang="ja-JP" sz="6000" dirty="0">
                <a:solidFill>
                  <a:prstClr val="black"/>
                </a:solidFill>
              </a:rPr>
              <a:t>×</a:t>
            </a:r>
            <a:r>
              <a:rPr lang="en-US" altLang="ja-JP" sz="6000" dirty="0">
                <a:solidFill>
                  <a:srgbClr val="00B0F0"/>
                </a:solidFill>
              </a:rPr>
              <a:t>4</a:t>
            </a:r>
            <a:r>
              <a:rPr lang="ja-JP" altLang="en-US" sz="6000" dirty="0">
                <a:solidFill>
                  <a:prstClr val="black"/>
                </a:solidFill>
              </a:rPr>
              <a:t>＋</a:t>
            </a:r>
            <a:r>
              <a:rPr lang="en-US" altLang="ja-JP" sz="6000" dirty="0">
                <a:solidFill>
                  <a:srgbClr val="00B0F0"/>
                </a:solidFill>
              </a:rPr>
              <a:t>4</a:t>
            </a:r>
            <a:r>
              <a:rPr lang="en-US" altLang="ja-JP" sz="6000" baseline="30000" dirty="0">
                <a:solidFill>
                  <a:prstClr val="black"/>
                </a:solidFill>
              </a:rPr>
              <a:t>2</a:t>
            </a:r>
            <a:endParaRPr lang="ja-JP" altLang="en-US" sz="6000" dirty="0">
              <a:solidFill>
                <a:prstClr val="black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576635" y="3607658"/>
            <a:ext cx="510909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6000" dirty="0">
                <a:solidFill>
                  <a:prstClr val="black"/>
                </a:solidFill>
              </a:rPr>
              <a:t>＝</a:t>
            </a:r>
            <a:r>
              <a:rPr lang="ja-JP" altLang="en-US" sz="6000" dirty="0" err="1">
                <a:solidFill>
                  <a:prstClr val="black"/>
                </a:solidFill>
              </a:rPr>
              <a:t>ｘ</a:t>
            </a:r>
            <a:r>
              <a:rPr lang="en-US" altLang="ja-JP" sz="6000" baseline="30000" dirty="0">
                <a:solidFill>
                  <a:prstClr val="black"/>
                </a:solidFill>
              </a:rPr>
              <a:t>2</a:t>
            </a:r>
            <a:r>
              <a:rPr lang="ja-JP" altLang="en-US" sz="6000" dirty="0">
                <a:solidFill>
                  <a:prstClr val="black"/>
                </a:solidFill>
              </a:rPr>
              <a:t>＋</a:t>
            </a:r>
            <a:r>
              <a:rPr lang="en-US" altLang="ja-JP" sz="6000" dirty="0">
                <a:solidFill>
                  <a:prstClr val="black"/>
                </a:solidFill>
              </a:rPr>
              <a:t>14</a:t>
            </a:r>
            <a:r>
              <a:rPr lang="ja-JP" altLang="en-US" sz="6000" dirty="0">
                <a:solidFill>
                  <a:prstClr val="black"/>
                </a:solidFill>
              </a:rPr>
              <a:t>ｘ＋</a:t>
            </a:r>
            <a:r>
              <a:rPr lang="en-US" altLang="ja-JP" sz="6000" dirty="0">
                <a:solidFill>
                  <a:prstClr val="black"/>
                </a:solidFill>
              </a:rPr>
              <a:t>49</a:t>
            </a:r>
            <a:endParaRPr lang="en-US" altLang="ja-JP" sz="6000" dirty="0">
              <a:solidFill>
                <a:srgbClr val="FF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438229" y="5517232"/>
            <a:ext cx="479971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6000" baseline="30000" dirty="0">
                <a:solidFill>
                  <a:prstClr val="black"/>
                </a:solidFill>
              </a:rPr>
              <a:t> </a:t>
            </a:r>
            <a:r>
              <a:rPr lang="ja-JP" altLang="en-US" sz="6000" dirty="0">
                <a:solidFill>
                  <a:prstClr val="black"/>
                </a:solidFill>
              </a:rPr>
              <a:t>＝</a:t>
            </a:r>
            <a:r>
              <a:rPr lang="ja-JP" altLang="en-US" sz="6000" dirty="0" err="1">
                <a:solidFill>
                  <a:prstClr val="black"/>
                </a:solidFill>
              </a:rPr>
              <a:t>ｙ</a:t>
            </a:r>
            <a:r>
              <a:rPr lang="en-US" altLang="ja-JP" sz="6000" baseline="30000" dirty="0">
                <a:solidFill>
                  <a:prstClr val="black"/>
                </a:solidFill>
              </a:rPr>
              <a:t>2</a:t>
            </a:r>
            <a:r>
              <a:rPr lang="ja-JP" altLang="en-US" sz="6000" dirty="0">
                <a:solidFill>
                  <a:prstClr val="black"/>
                </a:solidFill>
              </a:rPr>
              <a:t>－</a:t>
            </a:r>
            <a:r>
              <a:rPr lang="en-US" altLang="ja-JP" sz="6000" dirty="0">
                <a:solidFill>
                  <a:prstClr val="black"/>
                </a:solidFill>
              </a:rPr>
              <a:t>8</a:t>
            </a:r>
            <a:r>
              <a:rPr lang="ja-JP" altLang="en-US" sz="6000" dirty="0">
                <a:solidFill>
                  <a:prstClr val="black"/>
                </a:solidFill>
              </a:rPr>
              <a:t>ｙ＋</a:t>
            </a:r>
            <a:r>
              <a:rPr lang="en-US" altLang="ja-JP" sz="6000" dirty="0">
                <a:solidFill>
                  <a:prstClr val="black"/>
                </a:solidFill>
              </a:rPr>
              <a:t>16</a:t>
            </a:r>
            <a:endParaRPr lang="ja-JP" altLang="en-US" sz="6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33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ja-JP" altLang="ja-JP" dirty="0"/>
              <a:t>問２</a:t>
            </a:r>
            <a:r>
              <a:rPr lang="ja-JP" altLang="en-US" dirty="0"/>
              <a:t>　</a:t>
            </a:r>
            <a:r>
              <a:rPr lang="ja-JP" altLang="ja-JP" dirty="0"/>
              <a:t>次の式を展開しなさい。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4000" dirty="0"/>
              <a:t>（１）（ａ＋</a:t>
            </a:r>
            <a:r>
              <a:rPr lang="en-US" altLang="ja-JP" sz="4000" dirty="0"/>
              <a:t>3</a:t>
            </a:r>
            <a:r>
              <a:rPr lang="ja-JP" altLang="ja-JP" sz="4000" dirty="0"/>
              <a:t>）</a:t>
            </a:r>
            <a:r>
              <a:rPr lang="ja-JP" altLang="ja-JP" sz="4000" baseline="30000" dirty="0"/>
              <a:t>２　　　</a:t>
            </a:r>
            <a:r>
              <a:rPr lang="ja-JP" altLang="en-US" sz="4000" baseline="30000" dirty="0"/>
              <a:t>　　　　</a:t>
            </a:r>
            <a:r>
              <a:rPr lang="ja-JP" altLang="ja-JP" sz="4000" baseline="30000" dirty="0"/>
              <a:t>　</a:t>
            </a:r>
            <a:r>
              <a:rPr lang="ja-JP" altLang="ja-JP" sz="4000" dirty="0"/>
              <a:t>（２）（ｘ－</a:t>
            </a:r>
            <a:r>
              <a:rPr lang="en-US" altLang="ja-JP" sz="4000" dirty="0"/>
              <a:t>7</a:t>
            </a:r>
            <a:r>
              <a:rPr lang="ja-JP" altLang="ja-JP" sz="4000" dirty="0"/>
              <a:t>）</a:t>
            </a:r>
            <a:r>
              <a:rPr lang="ja-JP" altLang="ja-JP" sz="4000" baseline="30000" dirty="0"/>
              <a:t>２</a:t>
            </a:r>
            <a:r>
              <a:rPr lang="ja-JP" altLang="ja-JP" sz="4000" dirty="0"/>
              <a:t>　　　</a:t>
            </a:r>
            <a:endParaRPr lang="en-US" altLang="ja-JP" sz="4000" dirty="0"/>
          </a:p>
          <a:p>
            <a:pPr marL="0" indent="0">
              <a:buNone/>
            </a:pPr>
            <a:endParaRPr lang="en-US" altLang="ja-JP" sz="4000" dirty="0"/>
          </a:p>
          <a:p>
            <a:pPr marL="0" indent="0">
              <a:buNone/>
            </a:pPr>
            <a:endParaRPr lang="en-US" altLang="ja-JP" sz="4000" dirty="0"/>
          </a:p>
          <a:p>
            <a:pPr marL="0" indent="0">
              <a:buNone/>
            </a:pPr>
            <a:endParaRPr lang="en-US" altLang="ja-JP" sz="4000" dirty="0"/>
          </a:p>
          <a:p>
            <a:pPr marL="0" indent="0">
              <a:buNone/>
            </a:pPr>
            <a:r>
              <a:rPr lang="ja-JP" altLang="ja-JP" sz="4000" dirty="0"/>
              <a:t>（３）（ｙ＋</a:t>
            </a:r>
            <a:r>
              <a:rPr lang="en-US" altLang="ja-JP" sz="4000" dirty="0"/>
              <a:t>4</a:t>
            </a:r>
            <a:r>
              <a:rPr lang="ja-JP" altLang="ja-JP" sz="4000" dirty="0"/>
              <a:t>）</a:t>
            </a:r>
            <a:r>
              <a:rPr lang="ja-JP" altLang="ja-JP" sz="4000" baseline="30000" dirty="0"/>
              <a:t>２</a:t>
            </a:r>
            <a:endParaRPr lang="ja-JP" altLang="ja-JP" sz="4000" dirty="0"/>
          </a:p>
          <a:p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20770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201170" y="836712"/>
            <a:ext cx="8475286" cy="161906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/>
              <a:t>(</a:t>
            </a:r>
            <a:r>
              <a:rPr lang="ja-JP" altLang="en-US" sz="5400" dirty="0"/>
              <a:t>ａ＋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r>
              <a:rPr lang="en-US" altLang="ja-JP" sz="5400" baseline="30000" dirty="0"/>
              <a:t> 2 </a:t>
            </a:r>
            <a:r>
              <a:rPr lang="ja-JP" altLang="en-US" sz="5400" dirty="0"/>
              <a:t>＝ａ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＋</a:t>
            </a:r>
            <a:r>
              <a:rPr lang="en-US" altLang="ja-JP" sz="5400" dirty="0"/>
              <a:t>2</a:t>
            </a:r>
            <a:r>
              <a:rPr lang="ja-JP" altLang="en-US" sz="5400" dirty="0"/>
              <a:t>ａｂ＋</a:t>
            </a:r>
            <a:r>
              <a:rPr lang="ja-JP" altLang="en-US" sz="5400" dirty="0" err="1"/>
              <a:t>ｂ</a:t>
            </a:r>
            <a:r>
              <a:rPr lang="en-US" altLang="ja-JP" sz="5400" baseline="30000" dirty="0"/>
              <a:t>2</a:t>
            </a:r>
            <a:endParaRPr lang="en-US" altLang="ja-JP" sz="5400" dirty="0">
              <a:solidFill>
                <a:srgbClr val="FF0000"/>
              </a:solidFill>
            </a:endParaRPr>
          </a:p>
          <a:p>
            <a:r>
              <a:rPr lang="en-US" altLang="ja-JP" sz="5400" dirty="0"/>
              <a:t>(</a:t>
            </a:r>
            <a:r>
              <a:rPr lang="ja-JP" altLang="en-US" sz="5400" dirty="0"/>
              <a:t>ａ</a:t>
            </a:r>
            <a:r>
              <a:rPr lang="en-US" altLang="ja-JP" sz="5400" dirty="0"/>
              <a:t>―</a:t>
            </a:r>
            <a:r>
              <a:rPr lang="ja-JP" altLang="en-US" sz="5400" dirty="0" err="1"/>
              <a:t>ｂ</a:t>
            </a:r>
            <a:r>
              <a:rPr lang="en-US" altLang="ja-JP" sz="5400" dirty="0"/>
              <a:t>)</a:t>
            </a:r>
            <a:r>
              <a:rPr lang="en-US" altLang="ja-JP" sz="5400" baseline="30000" dirty="0"/>
              <a:t> 2 </a:t>
            </a:r>
            <a:r>
              <a:rPr lang="ja-JP" altLang="en-US" sz="5400" dirty="0"/>
              <a:t>＝ａ</a:t>
            </a:r>
            <a:r>
              <a:rPr lang="en-US" altLang="ja-JP" sz="5400" baseline="30000" dirty="0"/>
              <a:t>2</a:t>
            </a:r>
            <a:r>
              <a:rPr lang="ja-JP" altLang="en-US" sz="5400" dirty="0"/>
              <a:t>－</a:t>
            </a:r>
            <a:r>
              <a:rPr lang="en-US" altLang="ja-JP" sz="5400" dirty="0"/>
              <a:t>2</a:t>
            </a:r>
            <a:r>
              <a:rPr lang="ja-JP" altLang="en-US" sz="5400" dirty="0"/>
              <a:t>ａｂ＋</a:t>
            </a:r>
            <a:r>
              <a:rPr lang="ja-JP" altLang="en-US" sz="5400" dirty="0" err="1"/>
              <a:t>ｂ</a:t>
            </a:r>
            <a:r>
              <a:rPr lang="en-US" altLang="ja-JP" sz="5400" baseline="30000" dirty="0"/>
              <a:t>2</a:t>
            </a:r>
            <a:endParaRPr lang="en-US" altLang="ja-JP" sz="54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3" y="169201"/>
            <a:ext cx="3063288" cy="70788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</a:rPr>
              <a:t>平方の公式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017355" y="2773377"/>
            <a:ext cx="39604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000" dirty="0">
                <a:solidFill>
                  <a:prstClr val="black"/>
                </a:solidFill>
              </a:rPr>
              <a:t>(2</a:t>
            </a:r>
            <a:r>
              <a:rPr lang="ja-JP" altLang="en-US" sz="6000" dirty="0" err="1">
                <a:solidFill>
                  <a:prstClr val="black"/>
                </a:solidFill>
              </a:rPr>
              <a:t>ｘ</a:t>
            </a:r>
            <a:r>
              <a:rPr lang="en-US" altLang="ja-JP" sz="6000" dirty="0">
                <a:solidFill>
                  <a:prstClr val="black"/>
                </a:solidFill>
              </a:rPr>
              <a:t>―5</a:t>
            </a:r>
            <a:r>
              <a:rPr lang="ja-JP" altLang="en-US" sz="6000" dirty="0" err="1">
                <a:solidFill>
                  <a:prstClr val="black"/>
                </a:solidFill>
              </a:rPr>
              <a:t>ｙ</a:t>
            </a:r>
            <a:r>
              <a:rPr lang="en-US" altLang="ja-JP" sz="6000" dirty="0">
                <a:solidFill>
                  <a:prstClr val="black"/>
                </a:solidFill>
              </a:rPr>
              <a:t>)</a:t>
            </a:r>
            <a:r>
              <a:rPr lang="en-US" altLang="ja-JP" sz="6000" baseline="30000" dirty="0">
                <a:solidFill>
                  <a:prstClr val="black"/>
                </a:solidFill>
              </a:rPr>
              <a:t> 2 </a:t>
            </a:r>
            <a:endParaRPr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09754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1298</Words>
  <Application>Microsoft Office PowerPoint</Application>
  <PresentationFormat>画面に合わせる (4:3)</PresentationFormat>
  <Paragraphs>151</Paragraphs>
  <Slides>18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3" baseType="lpstr">
      <vt:lpstr>游ゴシック</vt:lpstr>
      <vt:lpstr>Arial</vt:lpstr>
      <vt:lpstr>Calibri</vt:lpstr>
      <vt:lpstr>Cambria Math</vt:lpstr>
      <vt:lpstr>Office ​​テーマ</vt:lpstr>
      <vt:lpstr>乗法の公式</vt:lpstr>
      <vt:lpstr>(ｘ＋ａ)(ｘ＋ｂ)の展開</vt:lpstr>
      <vt:lpstr>(ｘ＋ａ)(ｘ＋ｂ)の展開</vt:lpstr>
      <vt:lpstr>問1　次の式を展開しなさい。</vt:lpstr>
      <vt:lpstr>(ａ＋ｂ)2、(ａ―ｂ)2の展開</vt:lpstr>
      <vt:lpstr>PowerPoint プレゼンテーション</vt:lpstr>
      <vt:lpstr>PowerPoint プレゼンテーション</vt:lpstr>
      <vt:lpstr>問２　次の式を展開しなさい。</vt:lpstr>
      <vt:lpstr>PowerPoint プレゼンテーション</vt:lpstr>
      <vt:lpstr>PowerPoint プレゼンテーション</vt:lpstr>
      <vt:lpstr>問３　次の式を展開しなさい。</vt:lpstr>
      <vt:lpstr>(ａ＋ｂ) (ａ―ｂ) の展開</vt:lpstr>
      <vt:lpstr>問4　次の式を展開しなさい。</vt:lpstr>
      <vt:lpstr>乗法の公式</vt:lpstr>
      <vt:lpstr>（ｘ＋２）２－（ｘ＋４）（ｘ－１）を簡単にしなさい。</vt:lpstr>
      <vt:lpstr>問5　次の式を展開しなさい。</vt:lpstr>
      <vt:lpstr>（ａ＋ｂ＋３）（ａ＋ｂ－３）を計算しなさい。</vt:lpstr>
      <vt:lpstr>（ａ－ｂ＋３）２を計算しなさい。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乗法の公式</dc:title>
  <dc:creator>teacher</dc:creator>
  <cp:lastModifiedBy>和明</cp:lastModifiedBy>
  <cp:revision>32</cp:revision>
  <cp:lastPrinted>2021-04-27T23:22:37Z</cp:lastPrinted>
  <dcterms:created xsi:type="dcterms:W3CDTF">2013-04-18T23:42:46Z</dcterms:created>
  <dcterms:modified xsi:type="dcterms:W3CDTF">2022-05-09T03:22:00Z</dcterms:modified>
</cp:coreProperties>
</file>