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3" r:id="rId1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10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6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C0085-1ED4-4880-BDB3-9AA8B993F01F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7135"/>
            <a:ext cx="5389563" cy="44395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93"/>
            <a:ext cx="2919413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93"/>
            <a:ext cx="2919412" cy="4936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6E7D9-1B40-4E03-8CD3-BABA621E3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8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6E7D9-1B40-4E03-8CD3-BABA621E3F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46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6E7D9-1B40-4E03-8CD3-BABA621E3F1E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9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52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7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4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7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23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2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6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7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4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94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BABFE-F1A9-4C07-8C21-20964DFFE961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7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80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dirty="0" smtClean="0"/>
              <a:t>二次方程式の解の公式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7992888" cy="540060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ねらい「既習の解き方で解の公式を導き、二次方程式を、解の公式を使って解くことができる。」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↓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3</a:t>
            </a:r>
            <a:r>
              <a:rPr lang="ja-JP" altLang="en-US" sz="2800" dirty="0" err="1" smtClean="0">
                <a:solidFill>
                  <a:schemeClr val="tx1"/>
                </a:solidFill>
              </a:rPr>
              <a:t>ｘ</a:t>
            </a:r>
            <a:r>
              <a:rPr lang="en-US" altLang="ja-JP" sz="2800" baseline="30000" dirty="0">
                <a:solidFill>
                  <a:schemeClr val="tx1"/>
                </a:solidFill>
              </a:rPr>
              <a:t>2</a:t>
            </a:r>
            <a:r>
              <a:rPr lang="ja-JP" altLang="en-US" sz="2800" dirty="0" smtClean="0">
                <a:solidFill>
                  <a:schemeClr val="tx1"/>
                </a:solidFill>
              </a:rPr>
              <a:t>＋</a:t>
            </a:r>
            <a:r>
              <a:rPr lang="en-US" altLang="ja-JP" sz="2800" dirty="0" smtClean="0">
                <a:solidFill>
                  <a:schemeClr val="tx1"/>
                </a:solidFill>
              </a:rPr>
              <a:t>5</a:t>
            </a:r>
            <a:r>
              <a:rPr lang="ja-JP" altLang="en-US" sz="2800" dirty="0" smtClean="0">
                <a:solidFill>
                  <a:schemeClr val="tx1"/>
                </a:solidFill>
              </a:rPr>
              <a:t>ｘ＋</a:t>
            </a:r>
            <a:r>
              <a:rPr lang="en-US" altLang="ja-JP" sz="2800" dirty="0" smtClean="0">
                <a:solidFill>
                  <a:schemeClr val="tx1"/>
                </a:solidFill>
              </a:rPr>
              <a:t>1</a:t>
            </a:r>
            <a:r>
              <a:rPr lang="ja-JP" altLang="en-US" sz="2800" dirty="0" smtClean="0">
                <a:solidFill>
                  <a:schemeClr val="tx1"/>
                </a:solidFill>
              </a:rPr>
              <a:t>＝</a:t>
            </a:r>
            <a:r>
              <a:rPr lang="en-US" altLang="ja-JP" sz="2800" dirty="0">
                <a:solidFill>
                  <a:schemeClr val="tx1"/>
                </a:solidFill>
              </a:rPr>
              <a:t>0</a:t>
            </a:r>
            <a:r>
              <a:rPr lang="ja-JP" altLang="en-US" sz="2800" dirty="0">
                <a:solidFill>
                  <a:schemeClr val="tx1"/>
                </a:solidFill>
              </a:rPr>
              <a:t>の</a:t>
            </a:r>
            <a:r>
              <a:rPr lang="ja-JP" altLang="en-US" sz="2800" dirty="0" smtClean="0">
                <a:solidFill>
                  <a:schemeClr val="tx1"/>
                </a:solidFill>
              </a:rPr>
              <a:t>解き方の説明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↓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同じ要領で</a:t>
            </a:r>
            <a:r>
              <a:rPr lang="en-US" altLang="ja-JP" sz="2800" dirty="0" smtClean="0">
                <a:solidFill>
                  <a:schemeClr val="tx1"/>
                </a:solidFill>
              </a:rPr>
              <a:t>a</a:t>
            </a:r>
            <a:r>
              <a:rPr lang="ja-JP" altLang="en-US" sz="2800" dirty="0" err="1" smtClean="0">
                <a:solidFill>
                  <a:schemeClr val="tx1"/>
                </a:solidFill>
              </a:rPr>
              <a:t>ｘ</a:t>
            </a:r>
            <a:r>
              <a:rPr lang="en-US" altLang="ja-JP" sz="2800" baseline="30000" dirty="0">
                <a:solidFill>
                  <a:schemeClr val="tx1"/>
                </a:solidFill>
              </a:rPr>
              <a:t>2</a:t>
            </a:r>
            <a:r>
              <a:rPr lang="ja-JP" altLang="en-US" sz="2800" dirty="0" smtClean="0">
                <a:solidFill>
                  <a:schemeClr val="tx1"/>
                </a:solidFill>
              </a:rPr>
              <a:t>＋</a:t>
            </a:r>
            <a:r>
              <a:rPr lang="en-US" altLang="ja-JP" sz="2800" dirty="0" smtClean="0">
                <a:solidFill>
                  <a:schemeClr val="tx1"/>
                </a:solidFill>
              </a:rPr>
              <a:t>b</a:t>
            </a:r>
            <a:r>
              <a:rPr lang="ja-JP" altLang="en-US" sz="2800" dirty="0" smtClean="0">
                <a:solidFill>
                  <a:schemeClr val="tx1"/>
                </a:solidFill>
              </a:rPr>
              <a:t>ｘ＋</a:t>
            </a:r>
            <a:r>
              <a:rPr lang="en-US" altLang="ja-JP" sz="2800" dirty="0" smtClean="0">
                <a:solidFill>
                  <a:schemeClr val="tx1"/>
                </a:solidFill>
              </a:rPr>
              <a:t>c</a:t>
            </a:r>
            <a:r>
              <a:rPr lang="ja-JP" altLang="en-US" sz="2800" dirty="0" smtClean="0">
                <a:solidFill>
                  <a:schemeClr val="tx1"/>
                </a:solidFill>
              </a:rPr>
              <a:t>＝</a:t>
            </a:r>
            <a:r>
              <a:rPr lang="en-US" altLang="ja-JP" sz="2800" dirty="0" smtClean="0">
                <a:solidFill>
                  <a:schemeClr val="tx1"/>
                </a:solidFill>
              </a:rPr>
              <a:t>0</a:t>
            </a:r>
            <a:r>
              <a:rPr lang="ja-JP" altLang="en-US" sz="2800" dirty="0" smtClean="0">
                <a:solidFill>
                  <a:schemeClr val="tx1"/>
                </a:solidFill>
              </a:rPr>
              <a:t>を解き、解の公式を導く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解の公式</a:t>
            </a:r>
            <a:r>
              <a:rPr lang="ja-JP" altLang="en-US" sz="2800" dirty="0" smtClean="0">
                <a:solidFill>
                  <a:schemeClr val="tx1"/>
                </a:solidFill>
              </a:rPr>
              <a:t>をまとめる。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解の</a:t>
            </a:r>
            <a:r>
              <a:rPr lang="ja-JP" altLang="en-US" sz="2800" dirty="0">
                <a:solidFill>
                  <a:schemeClr val="tx1"/>
                </a:solidFill>
              </a:rPr>
              <a:t>公式を</a:t>
            </a:r>
            <a:r>
              <a:rPr lang="ja-JP" altLang="en-US" sz="2800" dirty="0" smtClean="0">
                <a:solidFill>
                  <a:schemeClr val="tx1"/>
                </a:solidFill>
              </a:rPr>
              <a:t>使って</a:t>
            </a:r>
            <a:r>
              <a:rPr lang="ja-JP" altLang="en-US" sz="2800" dirty="0">
                <a:solidFill>
                  <a:schemeClr val="tx1"/>
                </a:solidFill>
              </a:rPr>
              <a:t>二次方程式を</a:t>
            </a:r>
            <a:r>
              <a:rPr lang="ja-JP" altLang="en-US" sz="2800" dirty="0" smtClean="0">
                <a:solidFill>
                  <a:schemeClr val="tx1"/>
                </a:solidFill>
              </a:rPr>
              <a:t>解く</a:t>
            </a:r>
            <a:r>
              <a:rPr lang="ja-JP" altLang="en-US" sz="2800" dirty="0">
                <a:solidFill>
                  <a:schemeClr val="tx1"/>
                </a:solidFill>
              </a:rPr>
              <a:t>練習をする。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08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コンテンツ プレースホルダー 3"/>
              <p:cNvSpPr>
                <a:spLocks noGrp="1"/>
              </p:cNvSpPr>
              <p:nvPr>
                <p:ph idx="1"/>
              </p:nvPr>
            </p:nvSpPr>
            <p:spPr>
              <a:xfrm>
                <a:off x="0" y="22385"/>
                <a:ext cx="9144000" cy="6061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例題</a:t>
                </a:r>
                <a:r>
                  <a:rPr lang="ja-JP" altLang="en-US" dirty="0"/>
                  <a:t>１</a:t>
                </a:r>
                <a:r>
                  <a:rPr lang="ja-JP" altLang="en-US" dirty="0" smtClean="0"/>
                  <a:t>　次の方程式を解の公式を使って解きなさい。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err="1" smtClean="0"/>
                  <a:t>ｘ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 smtClean="0"/>
                  <a:t>＋ｘ＋１＝２</a:t>
                </a:r>
                <a:r>
                  <a:rPr lang="en-US" altLang="ja-JP" dirty="0" smtClean="0"/>
                  <a:t>(</a:t>
                </a:r>
                <a:r>
                  <a:rPr lang="ja-JP" altLang="en-US" dirty="0" smtClean="0"/>
                  <a:t>ｘ＋３</a:t>
                </a:r>
                <a:r>
                  <a:rPr lang="en-US" altLang="ja-JP" dirty="0" smtClean="0"/>
                  <a:t>)</a:t>
                </a:r>
              </a:p>
              <a:p>
                <a:pPr marL="0" indent="0">
                  <a:buNone/>
                </a:pPr>
                <a:r>
                  <a:rPr lang="ja-JP" altLang="en-US" dirty="0" smtClean="0">
                    <a:solidFill>
                      <a:srgbClr val="FF0000"/>
                    </a:solidFill>
                  </a:rPr>
                  <a:t>ａｘ</a:t>
                </a:r>
                <a:r>
                  <a:rPr lang="en-US" altLang="ja-JP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＋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b</a:t>
                </a:r>
                <a:r>
                  <a:rPr lang="ja-JP" altLang="en-US" dirty="0">
                    <a:solidFill>
                      <a:srgbClr val="FF0000"/>
                    </a:solidFill>
                  </a:rPr>
                  <a:t>ｘ＋ｃ＝</a:t>
                </a:r>
                <a:r>
                  <a:rPr lang="en-US" altLang="ja-JP" dirty="0">
                    <a:solidFill>
                      <a:srgbClr val="FF0000"/>
                    </a:solidFill>
                  </a:rPr>
                  <a:t>0 </a:t>
                </a:r>
                <a:r>
                  <a:rPr lang="ja-JP" altLang="en-US" sz="2400" dirty="0" smtClean="0">
                    <a:solidFill>
                      <a:srgbClr val="FF0000"/>
                    </a:solidFill>
                  </a:rPr>
                  <a:t>の形にして解の公式</a:t>
                </a:r>
                <a:endParaRPr lang="en-US" altLang="ja-JP" sz="24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err="1"/>
                  <a:t>ｘ</a:t>
                </a:r>
                <a:r>
                  <a:rPr lang="en-US" altLang="ja-JP" baseline="30000" dirty="0"/>
                  <a:t>2</a:t>
                </a:r>
                <a:r>
                  <a:rPr lang="ja-JP" altLang="en-US" dirty="0"/>
                  <a:t>＋ｘ＋１＝</a:t>
                </a:r>
                <a:r>
                  <a:rPr lang="ja-JP" altLang="en-US" dirty="0" smtClean="0"/>
                  <a:t>２ｘ＋６</a:t>
                </a:r>
                <a:endParaRPr lang="en-US" altLang="ja-JP" dirty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err="1"/>
                  <a:t>ｘ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 smtClean="0"/>
                  <a:t>－ｘ－５＝０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i="1" smtClean="0">
                            <a:latin typeface="Cambria Math"/>
                          </a:rPr>
                          <m:t>−</m:t>
                        </m:r>
                        <m:r>
                          <a:rPr lang="en-US" altLang="ja-JP" sz="4000" b="0" i="1" smtClean="0">
                            <a:latin typeface="Cambria Math"/>
                          </a:rPr>
                          <m:t>(―1)</m:t>
                        </m:r>
                        <m:r>
                          <a:rPr lang="en-US" altLang="ja-JP" sz="400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4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4000" i="1">
                                    <a:latin typeface="Cambria Math"/>
                                  </a:rPr>
                                  <m:t>(―</m:t>
                                </m:r>
                                <m:r>
                                  <a:rPr lang="en-US" altLang="ja-JP" sz="40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altLang="ja-JP" sz="4000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altLang="ja-JP" sz="40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400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4000" b="0" i="1" smtClean="0">
                                <a:latin typeface="Cambria Math"/>
                              </a:rPr>
                              <m:t>×1×</m:t>
                            </m:r>
                            <m:r>
                              <a:rPr lang="en-US" altLang="ja-JP" sz="4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ja-JP" sz="4000" i="1" smtClean="0">
                                <a:latin typeface="Cambria Math"/>
                              </a:rPr>
                              <m:t>―5</m:t>
                            </m:r>
                            <m:r>
                              <a:rPr lang="en-US" altLang="ja-JP" sz="4000" i="1">
                                <a:latin typeface="Cambria Math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n-US" altLang="ja-JP" sz="4000" i="1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4000" b="0" i="1" smtClean="0">
                            <a:latin typeface="Cambria Math"/>
                          </a:rPr>
                          <m:t>×1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b="0" i="1" smtClean="0">
                            <a:latin typeface="Cambria Math"/>
                          </a:rPr>
                          <m:t>1</m:t>
                        </m:r>
                        <m:r>
                          <a:rPr lang="en-US" altLang="ja-JP" sz="4400" i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i="1" smtClean="0">
                                <a:latin typeface="Cambria Math"/>
                              </a:rPr>
                              <m:t>21</m:t>
                            </m:r>
                          </m:e>
                        </m:rad>
                      </m:num>
                      <m:den>
                        <m:r>
                          <a:rPr lang="en-US" altLang="ja-JP" sz="4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endParaRPr lang="en-US" altLang="ja-JP" sz="4400" dirty="0"/>
              </a:p>
            </p:txBody>
          </p:sp>
        </mc:Choice>
        <mc:Fallback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2385"/>
                <a:ext cx="9144000" cy="6061468"/>
              </a:xfrm>
              <a:prstGeom prst="rect">
                <a:avLst/>
              </a:prstGeom>
              <a:blipFill>
                <a:blip r:embed="rId2"/>
                <a:stretch>
                  <a:fillRect l="-1667" t="-1811" r="-11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/>
          <p:cNvSpPr/>
          <p:nvPr/>
        </p:nvSpPr>
        <p:spPr>
          <a:xfrm>
            <a:off x="5508104" y="634758"/>
            <a:ext cx="3816423" cy="62232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000" dirty="0" smtClean="0">
                <a:solidFill>
                  <a:prstClr val="black"/>
                </a:solidFill>
              </a:rPr>
              <a:t>問４　次の方程式を解きなさい</a:t>
            </a:r>
            <a:r>
              <a:rPr lang="ja-JP" altLang="en-US" sz="2400" dirty="0" smtClean="0">
                <a:solidFill>
                  <a:prstClr val="black"/>
                </a:solidFill>
              </a:rPr>
              <a:t>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  <a:buAutoNum type="arabicParenBoth"/>
            </a:pPr>
            <a:r>
              <a:rPr lang="ja-JP" altLang="en-US" sz="2400" dirty="0" err="1" smtClean="0">
                <a:solidFill>
                  <a:prstClr val="black"/>
                </a:solidFill>
              </a:rPr>
              <a:t>ｘ</a:t>
            </a:r>
            <a:r>
              <a:rPr lang="en-US" altLang="ja-JP" sz="24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2400" dirty="0" smtClean="0">
                <a:solidFill>
                  <a:prstClr val="black"/>
                </a:solidFill>
              </a:rPr>
              <a:t>－６＝４ｘ</a:t>
            </a:r>
            <a:r>
              <a:rPr lang="ja-JP" altLang="en-US" sz="2400" dirty="0">
                <a:solidFill>
                  <a:prstClr val="black"/>
                </a:solidFill>
              </a:rPr>
              <a:t>　　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marL="514350" lvl="0" indent="-514350">
              <a:spcBef>
                <a:spcPct val="20000"/>
              </a:spcBef>
              <a:buAutoNum type="arabicParenBoth"/>
            </a:pPr>
            <a:endParaRPr lang="en-US" altLang="ja-JP" sz="24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2400" dirty="0">
                <a:solidFill>
                  <a:prstClr val="black"/>
                </a:solidFill>
              </a:rPr>
              <a:t>　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2400" dirty="0">
                <a:solidFill>
                  <a:prstClr val="black"/>
                </a:solidFill>
              </a:rPr>
              <a:t>　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2400" dirty="0" smtClean="0">
                <a:solidFill>
                  <a:prstClr val="black"/>
                </a:solidFill>
              </a:rPr>
              <a:t>(2)</a:t>
            </a:r>
            <a:r>
              <a:rPr lang="ja-JP" altLang="en-US" sz="2400" dirty="0">
                <a:solidFill>
                  <a:prstClr val="black"/>
                </a:solidFill>
              </a:rPr>
              <a:t>　</a:t>
            </a:r>
            <a:r>
              <a:rPr lang="ja-JP" altLang="en-US" sz="2400" dirty="0" err="1" smtClean="0">
                <a:solidFill>
                  <a:prstClr val="black"/>
                </a:solidFill>
              </a:rPr>
              <a:t>ｘ</a:t>
            </a:r>
            <a:r>
              <a:rPr lang="en-US" altLang="ja-JP" sz="24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2400" dirty="0" smtClean="0">
                <a:solidFill>
                  <a:prstClr val="black"/>
                </a:solidFill>
              </a:rPr>
              <a:t>＋５ｘ＝</a:t>
            </a:r>
            <a:r>
              <a:rPr lang="ja-JP" altLang="en-US" sz="2400" dirty="0"/>
              <a:t> ２</a:t>
            </a:r>
            <a:r>
              <a:rPr lang="en-US" altLang="ja-JP" sz="2400" dirty="0"/>
              <a:t>(</a:t>
            </a:r>
            <a:r>
              <a:rPr lang="ja-JP" altLang="en-US" sz="2400" dirty="0"/>
              <a:t>ｘ</a:t>
            </a:r>
            <a:r>
              <a:rPr lang="ja-JP" altLang="en-US" sz="2400" dirty="0" smtClean="0"/>
              <a:t>＋２</a:t>
            </a:r>
            <a:r>
              <a:rPr lang="en-US" altLang="ja-JP" sz="2400" dirty="0" smtClean="0"/>
              <a:t>)</a:t>
            </a:r>
            <a:r>
              <a:rPr lang="en-US" altLang="ja-JP" sz="2800" dirty="0" smtClean="0"/>
              <a:t> </a:t>
            </a:r>
          </a:p>
          <a:p>
            <a:pPr lvl="0">
              <a:spcBef>
                <a:spcPct val="20000"/>
              </a:spcBef>
            </a:pPr>
            <a:endParaRPr lang="en-US" altLang="ja-JP" sz="2800" dirty="0"/>
          </a:p>
          <a:p>
            <a:pPr lvl="0">
              <a:spcBef>
                <a:spcPct val="20000"/>
              </a:spcBef>
            </a:pPr>
            <a:endParaRPr lang="en-US" altLang="ja-JP" sz="2800" dirty="0" smtClean="0"/>
          </a:p>
          <a:p>
            <a:pPr lvl="0">
              <a:spcBef>
                <a:spcPct val="20000"/>
              </a:spcBef>
            </a:pPr>
            <a:endParaRPr lang="en-US" altLang="ja-JP" sz="2800" dirty="0"/>
          </a:p>
          <a:p>
            <a:pPr lvl="0">
              <a:spcBef>
                <a:spcPct val="20000"/>
              </a:spcBef>
            </a:pPr>
            <a:endParaRPr lang="en-US" altLang="ja-JP" sz="2800" dirty="0" smtClean="0"/>
          </a:p>
          <a:p>
            <a:pPr lvl="0">
              <a:spcBef>
                <a:spcPct val="20000"/>
              </a:spcBef>
            </a:pPr>
            <a:endParaRPr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93843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練習問題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9856" y="908720"/>
            <a:ext cx="8784976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１　次の方程式を解きなさい。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en-US" altLang="ja-JP" sz="2800" dirty="0"/>
              <a:t>(1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/>
              <a:t>2</a:t>
            </a:r>
            <a:r>
              <a:rPr lang="ja-JP" altLang="en-US" sz="2800" dirty="0" smtClean="0"/>
              <a:t>－９ｘ＋６＝</a:t>
            </a:r>
            <a:r>
              <a:rPr lang="en-US" altLang="ja-JP" sz="2800" dirty="0" smtClean="0"/>
              <a:t>0                   </a:t>
            </a:r>
            <a:r>
              <a:rPr kumimoji="1" lang="en-US" altLang="ja-JP" sz="2800" dirty="0" smtClean="0"/>
              <a:t>(2)</a:t>
            </a:r>
            <a:r>
              <a:rPr kumimoji="1" lang="ja-JP" altLang="en-US" sz="2800" dirty="0" smtClean="0"/>
              <a:t>　</a:t>
            </a:r>
            <a:r>
              <a:rPr lang="ja-JP" altLang="en-US" sz="2800" dirty="0"/>
              <a:t>２ｘ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＋５ｘ－７＝</a:t>
            </a:r>
            <a:r>
              <a:rPr lang="en-US" altLang="ja-JP" sz="2800" dirty="0"/>
              <a:t>0</a:t>
            </a:r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en-US" altLang="ja-JP" sz="2800" dirty="0" smtClean="0"/>
              <a:t>(3)</a:t>
            </a:r>
            <a:r>
              <a:rPr kumimoji="1" lang="ja-JP" altLang="en-US" sz="2800" dirty="0" smtClean="0"/>
              <a:t>　</a:t>
            </a:r>
            <a:r>
              <a:rPr lang="ja-JP" altLang="en-US" sz="2800" dirty="0" err="1" smtClean="0"/>
              <a:t>ｘ</a:t>
            </a:r>
            <a:r>
              <a:rPr lang="en-US" altLang="ja-JP" sz="2800" baseline="30000" dirty="0"/>
              <a:t>2</a:t>
            </a:r>
            <a:r>
              <a:rPr lang="ja-JP" altLang="en-US" sz="2800" dirty="0"/>
              <a:t>－６ｘ</a:t>
            </a:r>
            <a:r>
              <a:rPr lang="ja-JP" altLang="en-US" sz="2800" dirty="0" smtClean="0"/>
              <a:t>＋７＝</a:t>
            </a:r>
            <a:r>
              <a:rPr lang="en-US" altLang="ja-JP" sz="2800" dirty="0" smtClean="0"/>
              <a:t>0                   </a:t>
            </a:r>
            <a:r>
              <a:rPr kumimoji="1" lang="en-US" altLang="ja-JP" sz="2800" dirty="0" smtClean="0"/>
              <a:t>(4)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ｘ（ｘ－４）＝５ｘ－１９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7975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16097" y="836712"/>
                <a:ext cx="8911805" cy="5688632"/>
              </a:xfr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altLang="ja-JP" sz="110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sz="8000" i="1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6600" dirty="0" smtClean="0"/>
                  <a:t>ｘ</a:t>
                </a:r>
                <a:r>
                  <a:rPr lang="en-US" altLang="ja-JP" sz="6600" baseline="30000" dirty="0"/>
                  <a:t>2</a:t>
                </a:r>
                <a:r>
                  <a:rPr lang="ja-JP" altLang="en-US" sz="6600" dirty="0"/>
                  <a:t>＋</a:t>
                </a:r>
                <a:r>
                  <a:rPr lang="en-US" altLang="ja-JP" sz="66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8000" i="1">
                        <a:solidFill>
                          <a:srgbClr val="0070C0"/>
                        </a:solidFill>
                        <a:latin typeface="Cambria Math"/>
                      </a:rPr>
                      <m:t>𝑏</m:t>
                    </m:r>
                    <m:r>
                      <a:rPr lang="en-US" altLang="ja-JP" sz="8000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6600" dirty="0" smtClean="0"/>
                  <a:t>ｘ</a:t>
                </a:r>
                <a:r>
                  <a:rPr lang="ja-JP" altLang="en-US" sz="6600" dirty="0"/>
                  <a:t>＋</a:t>
                </a:r>
                <a14:m>
                  <m:oMath xmlns:m="http://schemas.openxmlformats.org/officeDocument/2006/math">
                    <m:r>
                      <a:rPr lang="en-US" altLang="ja-JP" sz="8000" i="1" smtClean="0">
                        <a:solidFill>
                          <a:srgbClr val="66FF33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ja-JP" altLang="en-US" sz="6600" dirty="0"/>
                  <a:t>＝</a:t>
                </a:r>
                <a:r>
                  <a:rPr lang="en-US" altLang="ja-JP" sz="6600" dirty="0" smtClean="0"/>
                  <a:t>0 </a:t>
                </a:r>
                <a:r>
                  <a:rPr lang="ja-JP" altLang="en-US" sz="5400" dirty="0" smtClean="0"/>
                  <a:t>の解</a:t>
                </a:r>
                <a:r>
                  <a:rPr lang="ja-JP" altLang="en-US" sz="5400" dirty="0" smtClean="0"/>
                  <a:t>は</a:t>
                </a:r>
                <a:endParaRPr lang="en-US" altLang="ja-JP" sz="6600" dirty="0" smtClean="0"/>
              </a:p>
              <a:p>
                <a:pPr marL="0" indent="0" algn="ctr">
                  <a:buNone/>
                </a:pPr>
                <a:r>
                  <a:rPr lang="ja-JP" altLang="en-US" sz="8000" dirty="0" smtClean="0"/>
                  <a:t>ｘ</a:t>
                </a:r>
                <a:r>
                  <a:rPr lang="ja-JP" altLang="en-US" sz="8000" dirty="0"/>
                  <a:t>＝</a:t>
                </a:r>
                <a:r>
                  <a:rPr lang="ja-JP" altLang="en-US" sz="8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115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11500" i="1" smtClean="0">
                            <a:latin typeface="Cambria Math"/>
                          </a:rPr>
                          <m:t>−</m:t>
                        </m:r>
                        <m:r>
                          <a:rPr lang="en-US" altLang="ja-JP" sz="115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𝑏</m:t>
                        </m:r>
                        <m:r>
                          <a:rPr lang="en-US" altLang="ja-JP" sz="1150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115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115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1150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ja-JP" sz="115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1150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115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altLang="ja-JP" sz="11500" i="1" smtClean="0">
                                <a:solidFill>
                                  <a:srgbClr val="66FF33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</m:rad>
                      </m:num>
                      <m:den>
                        <m:r>
                          <a:rPr lang="en-US" altLang="ja-JP" sz="11500" i="1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115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altLang="ja-JP" sz="48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6097" y="836712"/>
                <a:ext cx="8911805" cy="5688632"/>
              </a:xfrm>
              <a:blipFill>
                <a:blip r:embed="rId3"/>
                <a:stretch>
                  <a:fillRect l="-4980" r="-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/>
          <p:cNvSpPr/>
          <p:nvPr/>
        </p:nvSpPr>
        <p:spPr>
          <a:xfrm>
            <a:off x="1385646" y="149204"/>
            <a:ext cx="637270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schemeClr val="tx1"/>
                </a:solidFill>
                <a:latin typeface="Cambria Math"/>
              </a:rPr>
              <a:t>二次方程式の</a:t>
            </a:r>
            <a:r>
              <a:rPr lang="ja-JP" altLang="en-US" sz="4800" dirty="0" smtClean="0">
                <a:solidFill>
                  <a:srgbClr val="FF0000"/>
                </a:solidFill>
                <a:latin typeface="Cambria Math"/>
              </a:rPr>
              <a:t>解の公式</a:t>
            </a:r>
            <a:endParaRPr lang="en-US" altLang="ja-JP" sz="4800" dirty="0">
              <a:solidFill>
                <a:srgbClr val="FF0000"/>
              </a:solidFill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0805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836712"/>
          </a:xfrm>
        </p:spPr>
        <p:txBody>
          <a:bodyPr/>
          <a:lstStyle/>
          <a:p>
            <a:r>
              <a:rPr lang="ja-JP" altLang="en-US" dirty="0" smtClean="0"/>
              <a:t>ａｘ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b</a:t>
            </a:r>
            <a:r>
              <a:rPr lang="ja-JP" altLang="en-US" dirty="0" smtClean="0"/>
              <a:t>ｘ＋ｃ＝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の解き方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887528"/>
                <a:ext cx="6624736" cy="575076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ja-JP" altLang="en-US" sz="4000" dirty="0" smtClean="0"/>
                  <a:t>ａｘ</a:t>
                </a:r>
                <a:r>
                  <a:rPr lang="en-US" altLang="ja-JP" sz="4000" baseline="30000" dirty="0"/>
                  <a:t>2</a:t>
                </a:r>
                <a:r>
                  <a:rPr lang="ja-JP" altLang="en-US" sz="4000" dirty="0"/>
                  <a:t>＋</a:t>
                </a:r>
                <a:r>
                  <a:rPr lang="en-US" altLang="ja-JP" sz="4000" dirty="0"/>
                  <a:t>b</a:t>
                </a:r>
                <a:r>
                  <a:rPr lang="ja-JP" altLang="en-US" sz="4000" dirty="0"/>
                  <a:t>ｘ＋ｃ＝</a:t>
                </a:r>
                <a:r>
                  <a:rPr lang="en-US" altLang="ja-JP" sz="4000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sz="4000" dirty="0" smtClean="0"/>
                  <a:t>３ｘ</a:t>
                </a:r>
                <a:r>
                  <a:rPr lang="en-US" altLang="ja-JP" sz="4000" baseline="30000" dirty="0"/>
                  <a:t>2</a:t>
                </a:r>
                <a:r>
                  <a:rPr lang="ja-JP" altLang="en-US" sz="4000" dirty="0" smtClean="0"/>
                  <a:t>＋５ｘ＋１＝</a:t>
                </a:r>
                <a:r>
                  <a:rPr lang="en-US" altLang="ja-JP" sz="4000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sz="4000" dirty="0" err="1" smtClean="0"/>
                  <a:t>ｘ</a:t>
                </a:r>
                <a:r>
                  <a:rPr lang="en-US" altLang="ja-JP" sz="4000" baseline="30000" dirty="0"/>
                  <a:t>2</a:t>
                </a:r>
                <a:r>
                  <a:rPr lang="ja-JP" altLang="en-US" sz="4000" dirty="0" smtClean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0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000" dirty="0" smtClean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0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000" dirty="0"/>
                  <a:t>＝</a:t>
                </a:r>
                <a:r>
                  <a:rPr lang="en-US" altLang="ja-JP" sz="4000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sz="4400" dirty="0"/>
                  <a:t>ｘ</a:t>
                </a:r>
                <a:r>
                  <a:rPr lang="en-US" altLang="ja-JP" sz="4400" baseline="30000" dirty="0"/>
                  <a:t>2</a:t>
                </a:r>
                <a:r>
                  <a:rPr lang="ja-JP" altLang="en-US" sz="4400" dirty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400" dirty="0" smtClean="0"/>
                  <a:t>ｘ＝</a:t>
                </a:r>
                <a14:m>
                  <m:oMath xmlns:m="http://schemas.openxmlformats.org/officeDocument/2006/math">
                    <m:r>
                      <a:rPr lang="en-US" altLang="ja-JP" sz="4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lang="en-US" altLang="ja-JP" sz="4400" dirty="0"/>
              </a:p>
              <a:p>
                <a:pPr marL="0" indent="0">
                  <a:buNone/>
                </a:pPr>
                <a:r>
                  <a:rPr lang="ja-JP" altLang="en-US" sz="4400" dirty="0"/>
                  <a:t>ｘ</a:t>
                </a:r>
                <a:r>
                  <a:rPr lang="en-US" altLang="ja-JP" sz="4400" baseline="30000" dirty="0"/>
                  <a:t>2</a:t>
                </a:r>
                <a:r>
                  <a:rPr lang="ja-JP" altLang="en-US" sz="4400" dirty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400" dirty="0" smtClean="0"/>
                  <a:t>ｘ＋</a:t>
                </a:r>
                <a:r>
                  <a:rPr lang="en-US" altLang="ja-JP" sz="4400" dirty="0"/>
                  <a:t> </a:t>
                </a:r>
                <a:r>
                  <a:rPr lang="en-US" altLang="ja-JP" sz="44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b="0" i="1" smtClean="0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en-US" altLang="ja-JP" sz="4400" b="0" i="1" smtClean="0">
                        <a:latin typeface="Cambria Math"/>
                      </a:rPr>
                      <m:t>)</m:t>
                    </m:r>
                    <m:r>
                      <a:rPr lang="en-US" altLang="ja-JP" sz="4400" b="0" i="1" baseline="30000" smtClean="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 smtClean="0"/>
                  <a:t>＝</a:t>
                </a:r>
                <a14:m>
                  <m:oMath xmlns:m="http://schemas.openxmlformats.org/officeDocument/2006/math">
                    <m:r>
                      <a:rPr lang="en-US" altLang="ja-JP" sz="4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400" dirty="0"/>
                  <a:t> ＋</a:t>
                </a:r>
                <a:r>
                  <a:rPr lang="en-US" altLang="ja-JP" sz="4400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)</m:t>
                    </m:r>
                    <m:r>
                      <a:rPr lang="en-US" altLang="ja-JP" sz="4400" i="1" baseline="30000">
                        <a:latin typeface="Cambria Math"/>
                      </a:rPr>
                      <m:t>2</m:t>
                    </m:r>
                    <m:r>
                      <a:rPr lang="en-US" altLang="ja-JP" sz="4400" i="1" smtClean="0">
                        <a:latin typeface="Cambria Math"/>
                      </a:rPr>
                      <m:t> </m:t>
                    </m:r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en-US" altLang="ja-JP" sz="4400" dirty="0" smtClean="0"/>
                  <a:t>(</a:t>
                </a:r>
                <a:r>
                  <a:rPr lang="ja-JP" altLang="en-US" sz="4400" dirty="0" smtClean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)</m:t>
                    </m:r>
                    <m:r>
                      <a:rPr lang="en-US" altLang="ja-JP" sz="4400" i="1" baseline="3000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/>
                  <a:t>＝</a:t>
                </a:r>
                <a14:m>
                  <m:oMath xmlns:m="http://schemas.openxmlformats.org/officeDocument/2006/math">
                    <m:r>
                      <a:rPr lang="en-US" altLang="ja-JP" sz="4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400" dirty="0"/>
                  <a:t> ＋</a:t>
                </a:r>
                <a:r>
                  <a:rPr lang="en-US" altLang="ja-JP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latin typeface="Cambria Math"/>
                          </a:rPr>
                          <m:t>２</m:t>
                        </m:r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b="0" i="1" smtClean="0">
                            <a:latin typeface="Cambria Math"/>
                          </a:rPr>
                          <m:t>３</m:t>
                        </m:r>
                        <m:r>
                          <a:rPr lang="ja-JP" altLang="en-US" sz="4400" i="1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endParaRPr lang="en-US" altLang="ja-JP" sz="4400" dirty="0"/>
              </a:p>
              <a:p>
                <a:pPr marL="0" indent="0">
                  <a:buNone/>
                </a:pPr>
                <a:endParaRPr lang="en-US" altLang="ja-JP" sz="3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887528"/>
                <a:ext cx="6624736" cy="5750765"/>
              </a:xfrm>
              <a:blipFill rotWithShape="1">
                <a:blip r:embed="rId2"/>
                <a:stretch>
                  <a:fillRect l="-3312" t="-32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73424" y="1921187"/>
            <a:ext cx="47505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両辺を</a:t>
            </a:r>
            <a:r>
              <a:rPr lang="ja-JP" altLang="en-US" sz="3200" i="1" dirty="0" err="1">
                <a:solidFill>
                  <a:srgbClr val="FF0000"/>
                </a:solidFill>
                <a:latin typeface="Cambria Math"/>
              </a:rPr>
              <a:t>ｘ</a:t>
            </a:r>
            <a:r>
              <a:rPr lang="en-US" altLang="ja-JP" sz="3200" i="1" baseline="30000" dirty="0">
                <a:solidFill>
                  <a:srgbClr val="FF0000"/>
                </a:solidFill>
                <a:latin typeface="Cambria Math"/>
              </a:rPr>
              <a:t>2</a:t>
            </a:r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の係数でわる</a:t>
            </a:r>
            <a:endParaRPr lang="en-US" altLang="ja-JP" sz="32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73424" y="2852936"/>
            <a:ext cx="3816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数の項を移項</a:t>
            </a:r>
            <a:endParaRPr lang="en-US" altLang="ja-JP" sz="32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73424" y="3779060"/>
            <a:ext cx="583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800" i="1" dirty="0" err="1">
                <a:solidFill>
                  <a:srgbClr val="FF0000"/>
                </a:solidFill>
                <a:latin typeface="Cambria Math"/>
              </a:rPr>
              <a:t>ｘ</a:t>
            </a:r>
            <a:r>
              <a:rPr lang="en-US" altLang="ja-JP" sz="2800" i="1" baseline="30000" dirty="0">
                <a:solidFill>
                  <a:srgbClr val="FF0000"/>
                </a:solidFill>
                <a:latin typeface="Cambria Math"/>
              </a:rPr>
              <a:t>2</a:t>
            </a:r>
            <a:r>
              <a:rPr lang="ja-JP" altLang="en-US" sz="2800" i="1" dirty="0">
                <a:solidFill>
                  <a:srgbClr val="FF0000"/>
                </a:solidFill>
                <a:latin typeface="Cambria Math"/>
              </a:rPr>
              <a:t>の係数の半分の</a:t>
            </a:r>
            <a:r>
              <a:rPr lang="en-US" altLang="ja-JP" sz="2800" i="1" dirty="0">
                <a:solidFill>
                  <a:srgbClr val="FF0000"/>
                </a:solidFill>
                <a:latin typeface="Cambria Math"/>
              </a:rPr>
              <a:t>2</a:t>
            </a:r>
            <a:r>
              <a:rPr lang="ja-JP" altLang="en-US" sz="2800" i="1" dirty="0">
                <a:solidFill>
                  <a:srgbClr val="FF0000"/>
                </a:solidFill>
                <a:latin typeface="Cambria Math"/>
              </a:rPr>
              <a:t>乗を両辺に</a:t>
            </a:r>
            <a:r>
              <a:rPr lang="ja-JP" altLang="en-US" sz="2800" i="1" dirty="0" smtClean="0">
                <a:solidFill>
                  <a:srgbClr val="FF0000"/>
                </a:solidFill>
                <a:latin typeface="Cambria Math"/>
              </a:rPr>
              <a:t>たす</a:t>
            </a:r>
            <a:endParaRPr lang="en-US" altLang="ja-JP" sz="28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220072" y="5301208"/>
            <a:ext cx="29889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左辺を因数分解</a:t>
            </a:r>
            <a:endParaRPr lang="en-US" altLang="ja-JP" sz="3200" i="1" dirty="0">
              <a:solidFill>
                <a:srgbClr val="FF0000"/>
              </a:solidFill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24392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404664"/>
                <a:ext cx="7200800" cy="612068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altLang="ja-JP" sz="4400" dirty="0" smtClean="0"/>
                  <a:t>(</a:t>
                </a:r>
                <a:r>
                  <a:rPr lang="ja-JP" altLang="en-US" sz="4400" dirty="0" smtClean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)</m:t>
                    </m:r>
                    <m:r>
                      <a:rPr lang="en-US" altLang="ja-JP" sz="4400" i="1" baseline="3000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/>
                  <a:t>＝</a:t>
                </a:r>
                <a14:m>
                  <m:oMath xmlns:m="http://schemas.openxmlformats.org/officeDocument/2006/math">
                    <m:r>
                      <a:rPr lang="en-US" altLang="ja-JP" sz="4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r>
                  <a:rPr lang="ja-JP" altLang="en-US" sz="4400" dirty="0"/>
                  <a:t> ＋</a:t>
                </a:r>
                <a:r>
                  <a:rPr lang="en-US" altLang="ja-JP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latin typeface="Cambria Math"/>
                          </a:rPr>
                          <m:t>２</m:t>
                        </m:r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b="0" i="1" smtClean="0">
                            <a:latin typeface="Cambria Math"/>
                          </a:rPr>
                          <m:t>３</m:t>
                        </m:r>
                        <m:r>
                          <a:rPr lang="ja-JP" altLang="en-US" sz="4400" i="1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en-US" altLang="ja-JP" sz="4400" dirty="0"/>
                  <a:t>(</a:t>
                </a:r>
                <a:r>
                  <a:rPr lang="ja-JP" altLang="en-US" sz="4400" dirty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)</m:t>
                    </m:r>
                    <m:r>
                      <a:rPr lang="en-US" altLang="ja-JP" sz="4400" i="1" baseline="3000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１</m:t>
                        </m:r>
                        <m:r>
                          <a:rPr lang="ja-JP" altLang="en-US" sz="44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4400" i="1">
                            <a:latin typeface="Cambria Math"/>
                          </a:rPr>
                          <m:t>３６</m:t>
                        </m:r>
                      </m:den>
                    </m:f>
                  </m:oMath>
                </a14:m>
                <a:endParaRPr lang="en-US" altLang="ja-JP" sz="4400" dirty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ｘ</a:t>
                </a:r>
                <a:r>
                  <a:rPr lang="ja-JP" altLang="en-US" sz="4000" dirty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ja-JP" altLang="en-US" sz="40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000" dirty="0"/>
                  <a:t>＝</a:t>
                </a:r>
                <a14:m>
                  <m:oMath xmlns:m="http://schemas.openxmlformats.org/officeDocument/2006/math">
                    <m:r>
                      <a:rPr lang="en-US" altLang="ja-JP" sz="4000" b="0" i="1" smtClean="0">
                        <a:latin typeface="Cambria Math"/>
                      </a:rPr>
                      <m:t>±</m:t>
                    </m:r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000" i="1">
                                <a:latin typeface="Cambria Math"/>
                              </a:rPr>
                              <m:t>１３</m:t>
                            </m:r>
                          </m:e>
                        </m:rad>
                      </m:num>
                      <m:den>
                        <m:r>
                          <a:rPr lang="ja-JP" altLang="en-US" sz="4000" b="0" i="1" smtClean="0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endParaRPr lang="en-US" altLang="ja-JP" sz="4000" dirty="0"/>
              </a:p>
              <a:p>
                <a:pPr marL="0" indent="0">
                  <a:buNone/>
                </a:pPr>
                <a:r>
                  <a:rPr lang="ja-JP" altLang="en-US" sz="4000" dirty="0"/>
                  <a:t>ｘ</a:t>
                </a:r>
                <a14:m>
                  <m:oMath xmlns:m="http://schemas.openxmlformats.org/officeDocument/2006/math">
                    <m:r>
                      <a:rPr lang="ja-JP" altLang="en-US" sz="40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000" dirty="0"/>
                  <a:t>＝</a:t>
                </a:r>
                <a14:m>
                  <m:oMath xmlns:m="http://schemas.openxmlformats.org/officeDocument/2006/math">
                    <m:r>
                      <a:rPr lang="ja-JP" altLang="en-US" sz="40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６</m:t>
                        </m:r>
                      </m:den>
                    </m:f>
                    <m:r>
                      <a:rPr lang="en-US" altLang="ja-JP" sz="4000" i="1">
                        <a:latin typeface="Cambria Math"/>
                      </a:rPr>
                      <m:t>±</m:t>
                    </m:r>
                    <m:f>
                      <m:f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000" i="1">
                                <a:latin typeface="Cambria Math"/>
                              </a:rPr>
                              <m:t>１３</m:t>
                            </m:r>
                          </m:e>
                        </m:rad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endParaRPr lang="en-US" altLang="ja-JP" sz="3600" dirty="0"/>
              </a:p>
              <a:p>
                <a:pPr marL="0" indent="0">
                  <a:buNone/>
                </a:pPr>
                <a:r>
                  <a:rPr lang="ja-JP" altLang="en-US" sz="4000" dirty="0"/>
                  <a:t>ｘ</a:t>
                </a:r>
                <a14:m>
                  <m:oMath xmlns:m="http://schemas.openxmlformats.org/officeDocument/2006/math">
                    <m:r>
                      <a:rPr lang="ja-JP" altLang="en-US" sz="40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0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－５</m:t>
                        </m:r>
                        <m:r>
                          <a:rPr lang="en-US" altLang="ja-JP" sz="4000" b="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4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000" i="1">
                                <a:latin typeface="Cambria Math"/>
                              </a:rPr>
                              <m:t>１３</m:t>
                            </m:r>
                          </m:e>
                        </m:rad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６</m:t>
                        </m:r>
                      </m:den>
                    </m:f>
                  </m:oMath>
                </a14:m>
                <a:endParaRPr lang="en-US" altLang="ja-JP" sz="4000" dirty="0"/>
              </a:p>
              <a:p>
                <a:pPr marL="0" indent="0">
                  <a:buNone/>
                </a:pPr>
                <a:endParaRPr lang="en-US" altLang="ja-JP" sz="3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404664"/>
                <a:ext cx="7200800" cy="6120680"/>
              </a:xfrm>
              <a:blipFill rotWithShape="1">
                <a:blip r:embed="rId2"/>
                <a:stretch>
                  <a:fillRect l="-347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406925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088" y="0"/>
            <a:ext cx="8229600" cy="836712"/>
          </a:xfrm>
        </p:spPr>
        <p:txBody>
          <a:bodyPr/>
          <a:lstStyle/>
          <a:p>
            <a:r>
              <a:rPr lang="ja-JP" altLang="en-US" dirty="0" smtClean="0"/>
              <a:t>ａｘ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b</a:t>
            </a:r>
            <a:r>
              <a:rPr lang="ja-JP" altLang="en-US" dirty="0" smtClean="0"/>
              <a:t>ｘ＋ｃ＝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の解き方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887528"/>
                <a:ext cx="7344816" cy="585384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ja-JP" altLang="en-US" sz="4000" dirty="0" smtClean="0"/>
                  <a:t>ａｘ</a:t>
                </a:r>
                <a:r>
                  <a:rPr lang="en-US" altLang="ja-JP" sz="4000" baseline="30000" dirty="0"/>
                  <a:t>2</a:t>
                </a:r>
                <a:r>
                  <a:rPr lang="ja-JP" altLang="en-US" sz="4000" dirty="0"/>
                  <a:t>＋</a:t>
                </a:r>
                <a:r>
                  <a:rPr lang="en-US" altLang="ja-JP" sz="4000" dirty="0"/>
                  <a:t>b</a:t>
                </a:r>
                <a:r>
                  <a:rPr lang="ja-JP" altLang="en-US" sz="4000" dirty="0"/>
                  <a:t>ｘ＋ｃ＝</a:t>
                </a:r>
                <a:r>
                  <a:rPr lang="en-US" altLang="ja-JP" sz="4000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sz="4000" dirty="0" err="1" smtClean="0"/>
                  <a:t>ｘ</a:t>
                </a:r>
                <a:r>
                  <a:rPr lang="en-US" altLang="ja-JP" sz="4000" baseline="30000" dirty="0"/>
                  <a:t>2</a:t>
                </a:r>
                <a:r>
                  <a:rPr lang="ja-JP" altLang="en-US" sz="4000" dirty="0" smtClean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0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ja-JP" altLang="en-US" sz="4000" dirty="0" smtClean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ja-JP" altLang="en-US" sz="4000" dirty="0"/>
                  <a:t>＝</a:t>
                </a:r>
                <a:r>
                  <a:rPr lang="en-US" altLang="ja-JP" sz="4000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sz="4400" dirty="0"/>
                  <a:t>ｘ</a:t>
                </a:r>
                <a:r>
                  <a:rPr lang="en-US" altLang="ja-JP" sz="4400" baseline="30000" dirty="0"/>
                  <a:t>2</a:t>
                </a:r>
                <a:r>
                  <a:rPr lang="ja-JP" altLang="en-US" sz="4400" dirty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ja-JP" altLang="en-US" sz="4400" dirty="0" smtClean="0"/>
                  <a:t>ｘ＝</a:t>
                </a:r>
                <a14:m>
                  <m:oMath xmlns:m="http://schemas.openxmlformats.org/officeDocument/2006/math">
                    <m:r>
                      <a:rPr lang="en-US" altLang="ja-JP" sz="4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altLang="ja-JP" sz="4400" dirty="0"/>
              </a:p>
              <a:p>
                <a:pPr marL="0" indent="0">
                  <a:buNone/>
                </a:pPr>
                <a:r>
                  <a:rPr lang="ja-JP" altLang="en-US" sz="4400" dirty="0"/>
                  <a:t>ｘ</a:t>
                </a:r>
                <a:r>
                  <a:rPr lang="en-US" altLang="ja-JP" sz="4400" baseline="30000" dirty="0"/>
                  <a:t>2</a:t>
                </a:r>
                <a:r>
                  <a:rPr lang="ja-JP" altLang="en-US" sz="4400" dirty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ja-JP" altLang="en-US" sz="4400" dirty="0" smtClean="0"/>
                  <a:t>ｘ＋</a:t>
                </a:r>
                <a:r>
                  <a:rPr lang="en-US" altLang="ja-JP" sz="4400" dirty="0"/>
                  <a:t> </a:t>
                </a:r>
                <a:r>
                  <a:rPr lang="en-US" altLang="ja-JP" sz="44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400" b="0" i="1" smtClean="0">
                            <a:latin typeface="Cambria Math"/>
                          </a:rPr>
                          <m:t>2</m:t>
                        </m:r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altLang="ja-JP" sz="4400" b="0" i="1" smtClean="0">
                        <a:latin typeface="Cambria Math"/>
                      </a:rPr>
                      <m:t>)</m:t>
                    </m:r>
                    <m:r>
                      <a:rPr lang="en-US" altLang="ja-JP" sz="4400" b="0" i="1" baseline="30000" smtClean="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 smtClean="0"/>
                  <a:t>＝</a:t>
                </a:r>
                <a14:m>
                  <m:oMath xmlns:m="http://schemas.openxmlformats.org/officeDocument/2006/math">
                    <m:r>
                      <a:rPr lang="en-US" altLang="ja-JP" sz="4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ja-JP" altLang="en-US" sz="4400" dirty="0"/>
                  <a:t> ＋</a:t>
                </a:r>
                <a:r>
                  <a:rPr lang="en-US" altLang="ja-JP" sz="4400" dirty="0"/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2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)</m:t>
                    </m:r>
                    <m:r>
                      <a:rPr lang="en-US" altLang="ja-JP" sz="4400" i="1" baseline="30000">
                        <a:latin typeface="Cambria Math"/>
                      </a:rPr>
                      <m:t>2</m:t>
                    </m:r>
                    <m:r>
                      <a:rPr lang="en-US" altLang="ja-JP" sz="4400" i="1" smtClean="0">
                        <a:latin typeface="Cambria Math"/>
                      </a:rPr>
                      <m:t> </m:t>
                    </m:r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en-US" altLang="ja-JP" sz="4400" dirty="0" smtClean="0"/>
                  <a:t>(</a:t>
                </a:r>
                <a:r>
                  <a:rPr lang="ja-JP" altLang="en-US" sz="4400" dirty="0" smtClean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2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)</m:t>
                    </m:r>
                    <m:r>
                      <a:rPr lang="en-US" altLang="ja-JP" sz="4400" i="1" baseline="3000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ja-JP" sz="4400" b="0" i="1" smtClean="0">
                            <a:latin typeface="Cambria Math"/>
                          </a:rPr>
                          <m:t>4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i="1">
                            <a:latin typeface="Cambria Math"/>
                          </a:rPr>
                          <m:t>4</m:t>
                        </m:r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  <m:r>
                          <a:rPr lang="ja-JP" altLang="en-US" sz="4400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4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ja-JP" altLang="en-US" sz="4400" dirty="0"/>
                  <a:t> </a:t>
                </a:r>
                <a:endParaRPr lang="en-US" altLang="ja-JP" sz="4400" dirty="0"/>
              </a:p>
              <a:p>
                <a:pPr marL="0" indent="0">
                  <a:buNone/>
                </a:pPr>
                <a:endParaRPr lang="en-US" altLang="ja-JP" sz="3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887528"/>
                <a:ext cx="7344816" cy="5853840"/>
              </a:xfrm>
              <a:blipFill rotWithShape="1">
                <a:blip r:embed="rId2"/>
                <a:stretch>
                  <a:fillRect l="-3320" t="-35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472053" y="1408420"/>
            <a:ext cx="47505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両辺を</a:t>
            </a:r>
            <a:r>
              <a:rPr lang="ja-JP" altLang="en-US" sz="3200" i="1" dirty="0" err="1">
                <a:solidFill>
                  <a:srgbClr val="FF0000"/>
                </a:solidFill>
                <a:latin typeface="Cambria Math"/>
              </a:rPr>
              <a:t>ｘ</a:t>
            </a:r>
            <a:r>
              <a:rPr lang="en-US" altLang="ja-JP" sz="3200" i="1" baseline="30000" dirty="0">
                <a:solidFill>
                  <a:srgbClr val="FF0000"/>
                </a:solidFill>
                <a:latin typeface="Cambria Math"/>
              </a:rPr>
              <a:t>2</a:t>
            </a:r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の係数でわる</a:t>
            </a:r>
            <a:endParaRPr lang="en-US" altLang="ja-JP" sz="32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54578" y="2439471"/>
            <a:ext cx="3816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数の項を移項</a:t>
            </a:r>
            <a:endParaRPr lang="en-US" altLang="ja-JP" sz="32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54578" y="3312664"/>
            <a:ext cx="583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800" i="1" dirty="0" err="1">
                <a:solidFill>
                  <a:srgbClr val="FF0000"/>
                </a:solidFill>
                <a:latin typeface="Cambria Math"/>
              </a:rPr>
              <a:t>ｘ</a:t>
            </a:r>
            <a:r>
              <a:rPr lang="en-US" altLang="ja-JP" sz="2800" i="1" baseline="30000" dirty="0">
                <a:solidFill>
                  <a:srgbClr val="FF0000"/>
                </a:solidFill>
                <a:latin typeface="Cambria Math"/>
              </a:rPr>
              <a:t>2</a:t>
            </a:r>
            <a:r>
              <a:rPr lang="ja-JP" altLang="en-US" sz="2800" i="1" dirty="0">
                <a:solidFill>
                  <a:srgbClr val="FF0000"/>
                </a:solidFill>
                <a:latin typeface="Cambria Math"/>
              </a:rPr>
              <a:t>の係数の半分の</a:t>
            </a:r>
            <a:r>
              <a:rPr lang="en-US" altLang="ja-JP" sz="2800" i="1" dirty="0">
                <a:solidFill>
                  <a:srgbClr val="FF0000"/>
                </a:solidFill>
                <a:latin typeface="Cambria Math"/>
              </a:rPr>
              <a:t>2</a:t>
            </a:r>
            <a:r>
              <a:rPr lang="ja-JP" altLang="en-US" sz="2800" i="1" dirty="0">
                <a:solidFill>
                  <a:srgbClr val="FF0000"/>
                </a:solidFill>
                <a:latin typeface="Cambria Math"/>
              </a:rPr>
              <a:t>乗を両辺に</a:t>
            </a:r>
            <a:r>
              <a:rPr lang="ja-JP" altLang="en-US" sz="2800" i="1" dirty="0" smtClean="0">
                <a:solidFill>
                  <a:srgbClr val="FF0000"/>
                </a:solidFill>
                <a:latin typeface="Cambria Math"/>
              </a:rPr>
              <a:t>たす</a:t>
            </a:r>
            <a:endParaRPr lang="en-US" altLang="ja-JP" sz="28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68963" y="4845140"/>
            <a:ext cx="29889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i="1" dirty="0">
                <a:solidFill>
                  <a:srgbClr val="FF0000"/>
                </a:solidFill>
                <a:latin typeface="Cambria Math"/>
              </a:rPr>
              <a:t>左辺を因数分解</a:t>
            </a:r>
            <a:endParaRPr lang="en-US" altLang="ja-JP" sz="3200" i="1" dirty="0">
              <a:solidFill>
                <a:srgbClr val="FF0000"/>
              </a:solidFill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53649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88640"/>
                <a:ext cx="5472608" cy="612068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altLang="ja-JP" sz="4400" dirty="0" smtClean="0"/>
                  <a:t>(</a:t>
                </a:r>
                <a:r>
                  <a:rPr lang="ja-JP" altLang="en-US" sz="4400" dirty="0" smtClean="0"/>
                  <a:t>ｘ＋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2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)</m:t>
                    </m:r>
                    <m:r>
                      <a:rPr lang="en-US" altLang="ja-JP" sz="4400" i="1" baseline="3000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ja-JP" sz="4400" b="0" i="1" smtClean="0">
                            <a:latin typeface="Cambria Math"/>
                          </a:rPr>
                          <m:t>4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ja-JP" sz="4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i="1">
                            <a:latin typeface="Cambria Math"/>
                          </a:rPr>
                          <m:t>4</m:t>
                        </m:r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  <m:r>
                          <a:rPr lang="ja-JP" altLang="en-US" sz="4400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4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ja-JP" altLang="en-US" sz="4400" dirty="0"/>
                  <a:t> </a:t>
                </a:r>
                <a:endParaRPr lang="en-US" altLang="ja-JP" sz="4400" dirty="0"/>
              </a:p>
              <a:p>
                <a:pPr marL="0" indent="0">
                  <a:buNone/>
                </a:pPr>
                <a:r>
                  <a:rPr lang="en-US" altLang="ja-JP" sz="4400" dirty="0" smtClean="0"/>
                  <a:t>(</a:t>
                </a:r>
                <a:r>
                  <a:rPr lang="ja-JP" altLang="en-US" sz="4400" dirty="0" smtClean="0"/>
                  <a:t>ｘ</a:t>
                </a:r>
                <a:r>
                  <a:rPr lang="ja-JP" altLang="en-US" sz="4400" dirty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2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altLang="ja-JP" sz="4400" i="1" smtClean="0">
                        <a:latin typeface="Cambria Math"/>
                      </a:rPr>
                      <m:t>)</m:t>
                    </m:r>
                    <m:r>
                      <a:rPr lang="en-US" altLang="ja-JP" sz="4400" i="1" baseline="30000" smtClean="0">
                        <a:latin typeface="Cambria Math"/>
                      </a:rPr>
                      <m:t>2</m:t>
                    </m:r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  <m:r>
                          <a:rPr lang="en-US" altLang="ja-JP" sz="4400" b="0" i="1" smtClean="0">
                            <a:latin typeface="Cambria Math"/>
                          </a:rPr>
                          <m:t>―4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𝑎𝑐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4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  <m:r>
                          <a:rPr lang="en-US" altLang="ja-JP" sz="4400" i="1" baseline="300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altLang="ja-JP" sz="4400" dirty="0"/>
              </a:p>
              <a:p>
                <a:pPr marL="0" indent="0">
                  <a:buNone/>
                </a:pPr>
                <a:r>
                  <a:rPr lang="ja-JP" altLang="en-US" sz="4400" dirty="0" smtClean="0"/>
                  <a:t>ｘ</a:t>
                </a:r>
                <a:r>
                  <a:rPr lang="ja-JP" altLang="en-US" sz="4400" dirty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400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2</m:t>
                        </m:r>
                        <m:r>
                          <a:rPr lang="ja-JP" altLang="en-US" sz="44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ja-JP" altLang="en-US" sz="4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4400" dirty="0" smtClean="0"/>
                  <a:t>＝</a:t>
                </a:r>
                <a:r>
                  <a:rPr lang="en-US" altLang="ja-JP" sz="4400" dirty="0" smtClean="0"/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40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4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4400" i="1" dirty="0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ja-JP" sz="440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4400" i="1" dirty="0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4400" i="1" dirty="0" smtClean="0">
                                <a:latin typeface="Cambria Math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altLang="ja-JP" sz="4400" i="1" dirty="0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4400" i="1" dirty="0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altLang="ja-JP" sz="3800" dirty="0" smtClean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ｘ＝－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2</m:t>
                        </m:r>
                        <m:r>
                          <a:rPr lang="ja-JP" altLang="en-US" sz="40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ja-JP" altLang="en-US" sz="4000" i="1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4000" dirty="0"/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000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40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4000" i="1" dirty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ja-JP" sz="4000" i="1" dirty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4000" i="1" dirty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4000" i="1" dirty="0">
                                <a:latin typeface="Cambria Math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altLang="ja-JP" sz="4000" i="1" dirty="0">
                            <a:latin typeface="Cambria Math"/>
                          </a:rPr>
                          <m:t>2</m:t>
                        </m:r>
                        <m:r>
                          <a:rPr lang="en-US" altLang="ja-JP" sz="4000" i="1" dirty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altLang="ja-JP" sz="5400" dirty="0" smtClean="0"/>
              </a:p>
              <a:p>
                <a:pPr marL="0" indent="0">
                  <a:buNone/>
                </a:pPr>
                <a:r>
                  <a:rPr lang="ja-JP" altLang="en-US" sz="5400" dirty="0" smtClean="0"/>
                  <a:t>ｘ</a:t>
                </a:r>
                <a:r>
                  <a:rPr lang="ja-JP" altLang="en-US" sz="5400" dirty="0"/>
                  <a:t>＝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6000" i="1" smtClean="0">
                            <a:latin typeface="Cambria Math"/>
                          </a:rPr>
                          <m:t>−</m:t>
                        </m:r>
                        <m:r>
                          <a:rPr lang="en-US" altLang="ja-JP" sz="6000" i="1" smtClean="0">
                            <a:latin typeface="Cambria Math"/>
                          </a:rPr>
                          <m:t>𝑏</m:t>
                        </m:r>
                        <m:r>
                          <a:rPr lang="en-US" altLang="ja-JP" sz="600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6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6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600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ja-JP" sz="60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600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6000" i="1" smtClean="0">
                                <a:latin typeface="Cambria Math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altLang="ja-JP" sz="6000" i="1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600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altLang="ja-JP" sz="3600" dirty="0"/>
              </a:p>
              <a:p>
                <a:pPr marL="0" indent="0">
                  <a:buNone/>
                </a:pPr>
                <a:endParaRPr lang="en-US" altLang="ja-JP" sz="3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88640"/>
                <a:ext cx="5472608" cy="6120680"/>
              </a:xfrm>
              <a:blipFill rotWithShape="1">
                <a:blip r:embed="rId2"/>
                <a:stretch>
                  <a:fillRect l="-5902" t="-1394" b="-29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3707904" y="1700808"/>
            <a:ext cx="47677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  <a:p>
            <a:endParaRPr lang="en-US" altLang="ja-JP" sz="3200" i="1" dirty="0" smtClean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00192" y="5116569"/>
            <a:ext cx="24482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400" i="1" dirty="0" smtClean="0">
                <a:solidFill>
                  <a:srgbClr val="FF0000"/>
                </a:solidFill>
                <a:latin typeface="Cambria Math"/>
              </a:rPr>
              <a:t>解の公式</a:t>
            </a:r>
            <a:endParaRPr lang="en-US" altLang="ja-JP" sz="4400" i="1" dirty="0">
              <a:solidFill>
                <a:srgbClr val="FF0000"/>
              </a:solidFill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11695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620688"/>
                <a:ext cx="7992888" cy="2664296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endParaRPr lang="en-US" altLang="ja-JP" sz="5200" dirty="0" smtClean="0"/>
              </a:p>
              <a:p>
                <a:pPr marL="0" indent="0">
                  <a:buNone/>
                </a:pPr>
                <a:r>
                  <a:rPr lang="ja-JP" altLang="en-US" sz="5200" dirty="0" smtClean="0"/>
                  <a:t>二次方程式 ａｘ</a:t>
                </a:r>
                <a:r>
                  <a:rPr lang="en-US" altLang="ja-JP" sz="5200" baseline="30000" dirty="0"/>
                  <a:t>2</a:t>
                </a:r>
                <a:r>
                  <a:rPr lang="ja-JP" altLang="en-US" sz="5200" dirty="0"/>
                  <a:t>＋</a:t>
                </a:r>
                <a:r>
                  <a:rPr lang="en-US" altLang="ja-JP" sz="5200" dirty="0"/>
                  <a:t>b</a:t>
                </a:r>
                <a:r>
                  <a:rPr lang="ja-JP" altLang="en-US" sz="5200" dirty="0"/>
                  <a:t>ｘ＋ｃ＝</a:t>
                </a:r>
                <a:r>
                  <a:rPr lang="en-US" altLang="ja-JP" sz="5200" dirty="0" smtClean="0"/>
                  <a:t>0 </a:t>
                </a:r>
                <a:r>
                  <a:rPr lang="ja-JP" altLang="en-US" sz="5200" dirty="0" smtClean="0"/>
                  <a:t>の解は、</a:t>
                </a:r>
                <a:endParaRPr lang="en-US" altLang="ja-JP" sz="5400" dirty="0" smtClean="0"/>
              </a:p>
              <a:p>
                <a:pPr marL="0" indent="0" algn="ctr">
                  <a:buNone/>
                </a:pPr>
                <a:r>
                  <a:rPr lang="ja-JP" altLang="en-US" sz="7700" dirty="0" smtClean="0"/>
                  <a:t>ｘ</a:t>
                </a:r>
                <a:r>
                  <a:rPr lang="ja-JP" altLang="en-US" sz="7700" dirty="0"/>
                  <a:t>＝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8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8600" i="1" smtClean="0">
                            <a:latin typeface="Cambria Math"/>
                          </a:rPr>
                          <m:t>−</m:t>
                        </m:r>
                        <m:r>
                          <a:rPr lang="en-US" altLang="ja-JP" sz="8600" i="1" smtClean="0">
                            <a:latin typeface="Cambria Math"/>
                          </a:rPr>
                          <m:t>𝑏</m:t>
                        </m:r>
                        <m:r>
                          <a:rPr lang="en-US" altLang="ja-JP" sz="860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86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86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860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altLang="ja-JP" sz="86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860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8600" i="1" smtClean="0">
                                <a:latin typeface="Cambria Math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altLang="ja-JP" sz="8600" i="1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860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altLang="ja-JP" sz="57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620688"/>
                <a:ext cx="7992888" cy="266429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/>
          <p:cNvSpPr/>
          <p:nvPr/>
        </p:nvSpPr>
        <p:spPr>
          <a:xfrm>
            <a:off x="1511660" y="116632"/>
            <a:ext cx="6048672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ja-JP" altLang="en-US" sz="4400" i="1" dirty="0" smtClean="0">
                <a:solidFill>
                  <a:srgbClr val="FF0000"/>
                </a:solidFill>
                <a:latin typeface="Cambria Math"/>
              </a:rPr>
              <a:t>二次方程式の解の公式</a:t>
            </a:r>
            <a:endParaRPr lang="en-US" altLang="ja-JP" sz="4400" i="1" dirty="0">
              <a:solidFill>
                <a:srgbClr val="FF0000"/>
              </a:solidFill>
              <a:latin typeface="Cambria Math"/>
            </a:endParaRPr>
          </a:p>
        </p:txBody>
      </p:sp>
      <p:sp>
        <p:nvSpPr>
          <p:cNvPr id="2" name="爆発 2 1"/>
          <p:cNvSpPr/>
          <p:nvPr/>
        </p:nvSpPr>
        <p:spPr>
          <a:xfrm>
            <a:off x="5688125" y="2420888"/>
            <a:ext cx="3707936" cy="1584176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覚える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!!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3501008"/>
            <a:ext cx="87046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問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　　次の方程式を解の公式を使って解きなさい。</a:t>
            </a:r>
            <a:endParaRPr lang="en-US" altLang="ja-JP" sz="2400" dirty="0" smtClean="0"/>
          </a:p>
          <a:p>
            <a:pPr marL="514350" indent="-514350">
              <a:buAutoNum type="arabicParenBoth"/>
            </a:pPr>
            <a:r>
              <a:rPr lang="ja-JP" altLang="en-US" sz="2400" dirty="0" err="1" smtClean="0"/>
              <a:t>ｘ</a:t>
            </a:r>
            <a:r>
              <a:rPr lang="en-US" altLang="ja-JP" sz="2400" baseline="30000" dirty="0" smtClean="0"/>
              <a:t>2</a:t>
            </a:r>
            <a:r>
              <a:rPr lang="ja-JP" altLang="en-US" sz="2400" dirty="0" smtClean="0"/>
              <a:t>－７ｘ－４＝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　　　　　　　　　　  　</a:t>
            </a:r>
            <a:r>
              <a:rPr lang="en-US" altLang="ja-JP" sz="2400" dirty="0" smtClean="0"/>
              <a:t>(2)</a:t>
            </a:r>
            <a:r>
              <a:rPr lang="ja-JP" altLang="en-US" sz="2400" dirty="0" smtClean="0"/>
              <a:t>　５ｘ</a:t>
            </a:r>
            <a:r>
              <a:rPr lang="en-US" altLang="ja-JP" sz="2400" baseline="30000" dirty="0"/>
              <a:t>2</a:t>
            </a:r>
            <a:r>
              <a:rPr lang="ja-JP" altLang="en-US" sz="2400" dirty="0" smtClean="0"/>
              <a:t>＋９ｘ</a:t>
            </a:r>
            <a:r>
              <a:rPr lang="ja-JP" altLang="en-US" sz="2400" dirty="0"/>
              <a:t>＋１＝</a:t>
            </a:r>
            <a:r>
              <a:rPr lang="en-US" altLang="ja-JP" sz="2400" dirty="0" smtClean="0"/>
              <a:t>0</a:t>
            </a:r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en-US" altLang="ja-JP" sz="2400" dirty="0" smtClean="0"/>
              <a:t>(3)</a:t>
            </a:r>
            <a:r>
              <a:rPr lang="ja-JP" altLang="en-US" sz="2400" dirty="0" smtClean="0"/>
              <a:t>２ｘ</a:t>
            </a:r>
            <a:r>
              <a:rPr lang="en-US" altLang="ja-JP" sz="2400" baseline="30000" dirty="0" smtClean="0"/>
              <a:t>2</a:t>
            </a:r>
            <a:r>
              <a:rPr lang="ja-JP" altLang="en-US" sz="2400" dirty="0" smtClean="0"/>
              <a:t>－３ｘ－１＝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　　　　　　　　　    　 </a:t>
            </a:r>
            <a:r>
              <a:rPr lang="en-US" altLang="ja-JP" sz="2400" dirty="0" smtClean="0"/>
              <a:t>(4)   </a:t>
            </a:r>
            <a:r>
              <a:rPr lang="ja-JP" altLang="en-US" sz="2400" dirty="0" err="1" smtClean="0"/>
              <a:t>ｘ</a:t>
            </a:r>
            <a:r>
              <a:rPr lang="en-US" altLang="ja-JP" sz="2400" baseline="30000" dirty="0" smtClean="0"/>
              <a:t>2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－ｘ－１＝</a:t>
            </a:r>
            <a:r>
              <a:rPr lang="en-US" altLang="ja-JP" sz="2400" dirty="0" smtClean="0"/>
              <a:t>0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0307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2" grpId="0" animBg="1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8640"/>
                <a:ext cx="8712968" cy="5849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問</a:t>
                </a:r>
                <a:r>
                  <a:rPr lang="en-US" altLang="ja-JP" dirty="0" smtClean="0"/>
                  <a:t>1</a:t>
                </a:r>
                <a:r>
                  <a:rPr lang="ja-JP" altLang="en-US" dirty="0" smtClean="0"/>
                  <a:t>　　次の方程式を解の公式を使って解きなさい。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en-US" altLang="ja-JP" sz="4000" dirty="0" smtClean="0"/>
                  <a:t>(1)</a:t>
                </a:r>
                <a:r>
                  <a:rPr lang="ja-JP" altLang="en-US" sz="4000" dirty="0" smtClean="0"/>
                  <a:t>　</a:t>
                </a:r>
                <a:r>
                  <a:rPr lang="ja-JP" altLang="en-US" sz="4000" dirty="0" err="1" smtClean="0"/>
                  <a:t>ｘ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－７ｘ－４＝</a:t>
                </a:r>
                <a:r>
                  <a:rPr lang="en-US" altLang="ja-JP" sz="4000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sz="4000" dirty="0" smtClean="0"/>
                  <a:t>　</a:t>
                </a:r>
                <a:r>
                  <a:rPr lang="en-US" altLang="ja-JP" sz="4000" dirty="0" smtClean="0"/>
                  <a:t>a</a:t>
                </a:r>
                <a:r>
                  <a:rPr lang="ja-JP" altLang="en-US" sz="4000" dirty="0" smtClean="0"/>
                  <a:t>＝</a:t>
                </a:r>
                <a:r>
                  <a:rPr lang="ja-JP" altLang="en-US" sz="4000" dirty="0" smtClean="0">
                    <a:solidFill>
                      <a:srgbClr val="FF0000"/>
                    </a:solidFill>
                  </a:rPr>
                  <a:t>１</a:t>
                </a:r>
                <a:r>
                  <a:rPr lang="ja-JP" altLang="en-US" sz="4000" dirty="0" smtClean="0"/>
                  <a:t>　  </a:t>
                </a:r>
                <a:r>
                  <a:rPr lang="en-US" altLang="ja-JP" sz="4000" dirty="0" smtClean="0"/>
                  <a:t>b</a:t>
                </a:r>
                <a:r>
                  <a:rPr lang="ja-JP" altLang="en-US" sz="4000" dirty="0" smtClean="0"/>
                  <a:t>＝</a:t>
                </a:r>
                <a:r>
                  <a:rPr lang="ja-JP" altLang="en-US" sz="4000" dirty="0" smtClean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4000" dirty="0" smtClean="0">
                    <a:solidFill>
                      <a:srgbClr val="FF0000"/>
                    </a:solidFill>
                  </a:rPr>
                  <a:t>7</a:t>
                </a:r>
                <a:r>
                  <a:rPr lang="ja-JP" altLang="en-US" sz="4000" dirty="0" smtClean="0"/>
                  <a:t>　  ｃ＝</a:t>
                </a:r>
                <a:r>
                  <a:rPr lang="ja-JP" altLang="en-US" sz="4000" dirty="0" smtClean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4000" dirty="0" smtClean="0">
                    <a:solidFill>
                      <a:srgbClr val="FF0000"/>
                    </a:solidFill>
                  </a:rPr>
                  <a:t>4</a:t>
                </a:r>
              </a:p>
              <a:p>
                <a:pPr marL="0" indent="0">
                  <a:buNone/>
                </a:pPr>
                <a:r>
                  <a:rPr lang="ja-JP" altLang="en-US" sz="4000" dirty="0" smtClean="0"/>
                  <a:t>　</a:t>
                </a:r>
                <a:r>
                  <a:rPr lang="ja-JP" altLang="en-US" sz="4800" dirty="0" smtClean="0"/>
                  <a:t>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6000" i="1" smtClean="0">
                            <a:latin typeface="Cambria Math"/>
                          </a:rPr>
                          <m:t>−</m:t>
                        </m:r>
                        <m:r>
                          <a:rPr lang="en-US" altLang="ja-JP" sz="6000" i="1">
                            <a:latin typeface="Cambria Math"/>
                          </a:rPr>
                          <m:t>(</m:t>
                        </m:r>
                        <m:r>
                          <a:rPr lang="en-US" altLang="ja-JP" sz="6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―</m:t>
                        </m:r>
                        <m:r>
                          <a:rPr lang="en-US" altLang="ja-JP" sz="6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7</m:t>
                        </m:r>
                        <m:r>
                          <a:rPr lang="en-US" altLang="ja-JP" sz="6000" i="1">
                            <a:latin typeface="Cambria Math"/>
                          </a:rPr>
                          <m:t>)</m:t>
                        </m:r>
                        <m:r>
                          <a:rPr lang="en-US" altLang="ja-JP" sz="600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6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6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60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altLang="ja-JP" sz="600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―7</m:t>
                                </m:r>
                                <m:r>
                                  <a:rPr lang="en-US" altLang="ja-JP" sz="6000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altLang="ja-JP" sz="60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600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6000" b="0" i="1" smtClean="0">
                                <a:latin typeface="Cambria Math"/>
                              </a:rPr>
                              <m:t>×</m:t>
                            </m:r>
                            <m:r>
                              <a:rPr lang="en-US" altLang="ja-JP" sz="60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US" altLang="ja-JP" sz="6000" b="0" i="1" smtClean="0">
                                <a:latin typeface="Cambria Math"/>
                              </a:rPr>
                              <m:t>×</m:t>
                            </m:r>
                            <m:r>
                              <a:rPr lang="en-US" altLang="ja-JP" sz="6000" i="1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ja-JP" sz="60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―4</m:t>
                            </m:r>
                            <m:r>
                              <a:rPr lang="en-US" altLang="ja-JP" sz="6000" i="1">
                                <a:latin typeface="Cambria Math"/>
                              </a:rPr>
                              <m:t>)</m:t>
                            </m:r>
                          </m:e>
                        </m:rad>
                      </m:num>
                      <m:den>
                        <m:r>
                          <a:rPr lang="en-US" altLang="ja-JP" sz="6000" i="1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6000" b="0" i="1" smtClean="0">
                            <a:latin typeface="Cambria Math"/>
                          </a:rPr>
                          <m:t>×</m:t>
                        </m:r>
                        <m:r>
                          <a:rPr lang="en-US" altLang="ja-JP" sz="6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en-US" altLang="ja-JP" sz="4800" dirty="0" smtClean="0"/>
              </a:p>
              <a:p>
                <a:pPr marL="0" indent="0">
                  <a:buNone/>
                </a:pPr>
                <a:r>
                  <a:rPr lang="ja-JP" altLang="en-US" sz="4800" dirty="0" smtClean="0"/>
                  <a:t>　ｘ＝</a:t>
                </a:r>
                <a:r>
                  <a:rPr lang="en-US" altLang="ja-JP" sz="4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6600" i="1">
                            <a:latin typeface="Cambria Math"/>
                          </a:rPr>
                          <m:t>7±</m:t>
                        </m:r>
                        <m:rad>
                          <m:radPr>
                            <m:degHide m:val="on"/>
                            <m:ctrlPr>
                              <a:rPr lang="en-US" altLang="ja-JP" sz="6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6600" i="1" smtClean="0">
                                <a:latin typeface="Cambria Math"/>
                              </a:rPr>
                              <m:t>65</m:t>
                            </m:r>
                          </m:e>
                        </m:rad>
                      </m:num>
                      <m:den>
                        <m:r>
                          <a:rPr lang="en-US" altLang="ja-JP" sz="66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8640"/>
                <a:ext cx="8712968" cy="5849999"/>
              </a:xfrm>
              <a:prstGeom prst="rect">
                <a:avLst/>
              </a:prstGeom>
              <a:blipFill>
                <a:blip r:embed="rId2"/>
                <a:stretch>
                  <a:fillRect l="-2448" t="-1875" r="-356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312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/>
              <p:cNvSpPr>
                <a:spLocks noGrp="1"/>
              </p:cNvSpPr>
              <p:nvPr>
                <p:ph idx="1"/>
              </p:nvPr>
            </p:nvSpPr>
            <p:spPr>
              <a:xfrm>
                <a:off x="15458" y="5796"/>
                <a:ext cx="8712968" cy="6602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例</a:t>
                </a:r>
                <a:r>
                  <a:rPr lang="ja-JP" altLang="en-US" dirty="0"/>
                  <a:t>２</a:t>
                </a:r>
                <a:r>
                  <a:rPr lang="ja-JP" altLang="en-US" dirty="0" smtClean="0"/>
                  <a:t>　　次の方程式を解の公式を使って解きなさい。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５ｘ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 smtClean="0"/>
                  <a:t>＋７ｘ＋２＝</a:t>
                </a:r>
                <a:r>
                  <a:rPr lang="en-US" altLang="ja-JP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r>
                  <a:rPr lang="en-US" altLang="ja-JP" dirty="0" smtClean="0"/>
                  <a:t>a</a:t>
                </a:r>
                <a:r>
                  <a:rPr lang="ja-JP" altLang="en-US" dirty="0" smtClean="0"/>
                  <a:t>＝５　</a:t>
                </a:r>
                <a:r>
                  <a:rPr lang="en-US" altLang="ja-JP" dirty="0" smtClean="0"/>
                  <a:t>b</a:t>
                </a:r>
                <a:r>
                  <a:rPr lang="ja-JP" altLang="en-US" dirty="0" smtClean="0"/>
                  <a:t>＝７　ｃ＝２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i="1" smtClean="0">
                            <a:latin typeface="Cambria Math"/>
                          </a:rPr>
                          <m:t>−</m:t>
                        </m:r>
                        <m:r>
                          <a:rPr lang="en-US" altLang="ja-JP" sz="4000" b="0" i="1" smtClean="0">
                            <a:latin typeface="Cambria Math"/>
                          </a:rPr>
                          <m:t>7</m:t>
                        </m:r>
                        <m:r>
                          <a:rPr lang="en-US" altLang="ja-JP" sz="400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4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400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  <m:sup>
                                <m:r>
                                  <a:rPr lang="en-US" altLang="ja-JP" sz="40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400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4000" b="0" i="1" smtClean="0">
                                <a:latin typeface="Cambria Math"/>
                              </a:rPr>
                              <m:t>×5×2</m:t>
                            </m:r>
                          </m:e>
                        </m:rad>
                      </m:num>
                      <m:den>
                        <m:r>
                          <a:rPr lang="en-US" altLang="ja-JP" sz="4000" i="1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4000" b="0" i="1" smtClean="0">
                            <a:latin typeface="Cambria Math"/>
                          </a:rPr>
                          <m:t>×5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b="0" i="1" smtClean="0">
                            <a:latin typeface="Cambria Math"/>
                          </a:rPr>
                          <m:t>―</m:t>
                        </m:r>
                        <m:r>
                          <a:rPr lang="en-US" altLang="ja-JP" sz="4400" i="1">
                            <a:latin typeface="Cambria Math"/>
                          </a:rPr>
                          <m:t>7±</m:t>
                        </m:r>
                        <m:rad>
                          <m:radPr>
                            <m:degHide m:val="on"/>
                            <m:ctrlPr>
                              <a:rPr lang="en-US" altLang="ja-JP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0" i="1" smtClean="0">
                                <a:latin typeface="Cambria Math"/>
                              </a:rPr>
                              <m:t>9</m:t>
                            </m:r>
                          </m:e>
                        </m:rad>
                      </m:num>
                      <m:den>
                        <m:r>
                          <a:rPr lang="en-US" altLang="ja-JP" sz="440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</a:t>
                </a:r>
                <a:r>
                  <a:rPr lang="ja-JP" altLang="en-US" dirty="0"/>
                  <a:t>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i="1">
                            <a:latin typeface="Cambria Math"/>
                          </a:rPr>
                          <m:t>―7±</m:t>
                        </m:r>
                        <m:r>
                          <a:rPr lang="en-US" altLang="ja-JP" sz="4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dirty="0" smtClean="0"/>
                  <a:t>　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</a:t>
                </a:r>
                <a:r>
                  <a:rPr lang="ja-JP" altLang="en-US" dirty="0"/>
                  <a:t>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ja-JP" altLang="en-US" sz="4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ja-JP" sz="4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ja-JP" altLang="en-US" sz="4400" dirty="0" smtClean="0"/>
                  <a:t>、－</a:t>
                </a:r>
                <a:r>
                  <a:rPr lang="en-US" altLang="ja-JP" sz="4400" dirty="0" smtClean="0"/>
                  <a:t>1</a:t>
                </a:r>
                <a:endParaRPr lang="en-US" altLang="ja-JP" sz="4400" dirty="0"/>
              </a:p>
            </p:txBody>
          </p:sp>
        </mc:Choice>
        <mc:Fallback xmlns=""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458" y="5796"/>
                <a:ext cx="8712968" cy="6602898"/>
              </a:xfrm>
              <a:prstGeom prst="rect">
                <a:avLst/>
              </a:prstGeom>
              <a:blipFill>
                <a:blip r:embed="rId2"/>
                <a:stretch>
                  <a:fillRect l="-1819" t="-1662" r="-4339" b="-13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/>
          <p:cNvSpPr/>
          <p:nvPr/>
        </p:nvSpPr>
        <p:spPr>
          <a:xfrm>
            <a:off x="3995936" y="647069"/>
            <a:ext cx="5148064" cy="62109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800" dirty="0" smtClean="0">
                <a:solidFill>
                  <a:prstClr val="black"/>
                </a:solidFill>
              </a:rPr>
              <a:t>問</a:t>
            </a:r>
            <a:r>
              <a:rPr lang="en-US" altLang="ja-JP" sz="2800" dirty="0" smtClean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　次の方程式を解きなさい。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(1)</a:t>
            </a: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r>
              <a:rPr lang="ja-JP" altLang="en-US" sz="2800" dirty="0" smtClean="0">
                <a:solidFill>
                  <a:prstClr val="black"/>
                </a:solidFill>
              </a:rPr>
              <a:t>３ｘ</a:t>
            </a:r>
            <a:r>
              <a:rPr lang="en-US" altLang="ja-JP" sz="2800" baseline="30000" dirty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＋７ｘ＋２＝</a:t>
            </a:r>
            <a:r>
              <a:rPr lang="en-US" altLang="ja-JP" sz="2800" dirty="0">
                <a:solidFill>
                  <a:prstClr val="black"/>
                </a:solidFill>
              </a:rPr>
              <a:t>0</a:t>
            </a:r>
            <a:r>
              <a:rPr lang="ja-JP" altLang="en-US" sz="2800" dirty="0">
                <a:solidFill>
                  <a:prstClr val="black"/>
                </a:solidFill>
              </a:rPr>
              <a:t>　　　　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(2)</a:t>
            </a:r>
            <a:r>
              <a:rPr lang="ja-JP" altLang="en-US" sz="2800" dirty="0">
                <a:solidFill>
                  <a:prstClr val="black"/>
                </a:solidFill>
              </a:rPr>
              <a:t>　２ｘ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＋５ｘ－３＝</a:t>
            </a:r>
            <a:r>
              <a:rPr lang="en-US" altLang="ja-JP" sz="2800" dirty="0" smtClean="0">
                <a:solidFill>
                  <a:prstClr val="black"/>
                </a:solidFill>
              </a:rPr>
              <a:t>0</a:t>
            </a: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75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3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712968" cy="687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例</a:t>
                </a:r>
                <a:r>
                  <a:rPr lang="ja-JP" altLang="en-US" dirty="0"/>
                  <a:t>３</a:t>
                </a:r>
                <a:r>
                  <a:rPr lang="ja-JP" altLang="en-US" dirty="0" smtClean="0"/>
                  <a:t>　　次の方程式を解の公式を使って解きなさい。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２ｘ</a:t>
                </a:r>
                <a:r>
                  <a:rPr lang="en-US" altLang="ja-JP" baseline="30000" dirty="0" smtClean="0"/>
                  <a:t>2</a:t>
                </a:r>
                <a:r>
                  <a:rPr lang="ja-JP" altLang="en-US" dirty="0" smtClean="0"/>
                  <a:t>－６ｘ＋３＝</a:t>
                </a:r>
                <a:r>
                  <a:rPr lang="en-US" altLang="ja-JP" dirty="0" smtClean="0"/>
                  <a:t>0</a:t>
                </a:r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r>
                  <a:rPr lang="en-US" altLang="ja-JP" dirty="0" smtClean="0"/>
                  <a:t>a</a:t>
                </a:r>
                <a:r>
                  <a:rPr lang="ja-JP" altLang="en-US" dirty="0" smtClean="0"/>
                  <a:t>＝２　</a:t>
                </a:r>
                <a:r>
                  <a:rPr lang="en-US" altLang="ja-JP" dirty="0" smtClean="0"/>
                  <a:t>b</a:t>
                </a:r>
                <a:r>
                  <a:rPr lang="ja-JP" altLang="en-US" dirty="0" smtClean="0"/>
                  <a:t>＝－６　ｃ＝３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000" i="1" smtClean="0">
                            <a:latin typeface="Cambria Math"/>
                          </a:rPr>
                          <m:t>−</m:t>
                        </m:r>
                        <m:r>
                          <a:rPr lang="en-US" altLang="ja-JP" sz="4000" b="0" i="1" smtClean="0">
                            <a:latin typeface="Cambria Math"/>
                          </a:rPr>
                          <m:t>(―6)</m:t>
                        </m:r>
                        <m:r>
                          <a:rPr lang="en-US" altLang="ja-JP" sz="4000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4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ja-JP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4000" i="1">
                                    <a:latin typeface="Cambria Math"/>
                                  </a:rPr>
                                  <m:t>(―6)</m:t>
                                </m:r>
                              </m:e>
                              <m:sup>
                                <m:r>
                                  <a:rPr lang="en-US" altLang="ja-JP" sz="40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ja-JP" sz="4000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en-US" altLang="ja-JP" sz="4000" b="0" i="1" smtClean="0">
                                <a:latin typeface="Cambria Math"/>
                              </a:rPr>
                              <m:t>×2×3</m:t>
                            </m:r>
                          </m:e>
                        </m:rad>
                      </m:num>
                      <m:den>
                        <m:r>
                          <a:rPr lang="en-US" altLang="ja-JP" sz="4000" i="1" smtClean="0">
                            <a:latin typeface="Cambria Math"/>
                          </a:rPr>
                          <m:t>2</m:t>
                        </m:r>
                        <m:r>
                          <a:rPr lang="en-US" altLang="ja-JP" sz="4000" b="0" i="1" smtClean="0">
                            <a:latin typeface="Cambria Math"/>
                          </a:rPr>
                          <m:t>×2</m:t>
                        </m:r>
                      </m:den>
                    </m:f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b="0" i="1" smtClean="0">
                            <a:latin typeface="Cambria Math"/>
                          </a:rPr>
                          <m:t>6</m:t>
                        </m:r>
                        <m:r>
                          <a:rPr lang="en-US" altLang="ja-JP" sz="4400" i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i="1" smtClean="0">
                                <a:latin typeface="Cambria Math"/>
                              </a:rPr>
                              <m:t>12</m:t>
                            </m:r>
                          </m:e>
                        </m:rad>
                      </m:num>
                      <m:den>
                        <m:r>
                          <a:rPr lang="en-US" altLang="ja-JP" sz="4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r>
                  <a:rPr lang="ja-JP" altLang="en-US" dirty="0"/>
                  <a:t>ｘ＝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i="1">
                            <a:latin typeface="Cambria Math"/>
                          </a:rPr>
                          <m:t>6±</m:t>
                        </m:r>
                        <m:r>
                          <a:rPr lang="en-US" altLang="ja-JP" sz="4400" b="0" i="1" smtClean="0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altLang="ja-JP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ja-JP" sz="44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ｘ</a:t>
                </a:r>
                <a:r>
                  <a:rPr lang="ja-JP" altLang="en-US" dirty="0"/>
                  <a:t>＝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4400" b="0" i="1" smtClean="0">
                            <a:latin typeface="Cambria Math"/>
                          </a:rPr>
                          <m:t>3</m:t>
                        </m:r>
                        <m:r>
                          <a:rPr lang="en-US" altLang="ja-JP" sz="4400" i="1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ja-JP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ja-JP" sz="4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altLang="ja-JP" sz="4400" dirty="0"/>
              </a:p>
            </p:txBody>
          </p:sp>
        </mc:Choice>
        <mc:Fallback xmlns="">
          <p:sp>
            <p:nvSpPr>
              <p:cNvPr id="4" name="コンテンツ プレースホルダー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712968" cy="6873998"/>
              </a:xfrm>
              <a:prstGeom prst="rect">
                <a:avLst/>
              </a:prstGeom>
              <a:blipFill>
                <a:blip r:embed="rId2"/>
                <a:stretch>
                  <a:fillRect l="-1749" t="-1596" r="-43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/>
          <p:cNvSpPr/>
          <p:nvPr/>
        </p:nvSpPr>
        <p:spPr>
          <a:xfrm>
            <a:off x="5076056" y="548680"/>
            <a:ext cx="4176464" cy="6666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2400" dirty="0" smtClean="0">
                <a:solidFill>
                  <a:prstClr val="black"/>
                </a:solidFill>
              </a:rPr>
              <a:t>問３　次の方程式を解きなさい。</a:t>
            </a:r>
            <a:endParaRPr lang="en-US" altLang="ja-JP" sz="24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(1)</a:t>
            </a: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r>
              <a:rPr lang="ja-JP" altLang="en-US" sz="2800" dirty="0" err="1" smtClean="0">
                <a:solidFill>
                  <a:prstClr val="black"/>
                </a:solidFill>
              </a:rPr>
              <a:t>ｘ</a:t>
            </a:r>
            <a:r>
              <a:rPr lang="en-US" altLang="ja-JP" sz="2800" baseline="30000" dirty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＋４ｘ－３＝</a:t>
            </a:r>
            <a:r>
              <a:rPr lang="en-US" altLang="ja-JP" sz="2800" dirty="0">
                <a:solidFill>
                  <a:prstClr val="black"/>
                </a:solidFill>
              </a:rPr>
              <a:t>0</a:t>
            </a:r>
            <a:r>
              <a:rPr lang="ja-JP" altLang="en-US" sz="2800" dirty="0">
                <a:solidFill>
                  <a:prstClr val="black"/>
                </a:solidFill>
              </a:rPr>
              <a:t>　　　　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(2)</a:t>
            </a: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r>
              <a:rPr lang="ja-JP" altLang="en-US" sz="2800" dirty="0" smtClean="0">
                <a:solidFill>
                  <a:prstClr val="black"/>
                </a:solidFill>
              </a:rPr>
              <a:t>５ｘ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＋８ｘ－１＝</a:t>
            </a:r>
            <a:r>
              <a:rPr lang="en-US" altLang="ja-JP" sz="2800" dirty="0" smtClean="0">
                <a:solidFill>
                  <a:prstClr val="black"/>
                </a:solidFill>
              </a:rPr>
              <a:t>0</a:t>
            </a: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en-US" altLang="ja-JP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4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2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284</Words>
  <Application>Microsoft Office PowerPoint</Application>
  <PresentationFormat>画面に合わせる (4:3)</PresentationFormat>
  <Paragraphs>136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Cambria Math</vt:lpstr>
      <vt:lpstr>Office ​​テーマ</vt:lpstr>
      <vt:lpstr>二次方程式の解の公式</vt:lpstr>
      <vt:lpstr>ａｘ2＋bｘ＋ｃ＝0の解き方</vt:lpstr>
      <vt:lpstr>PowerPoint プレゼンテーション</vt:lpstr>
      <vt:lpstr>ａｘ2＋bｘ＋ｃ＝0の解き方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練習問題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二次方程式</dc:title>
  <dc:creator>teacher</dc:creator>
  <cp:lastModifiedBy>teacher</cp:lastModifiedBy>
  <cp:revision>90</cp:revision>
  <cp:lastPrinted>2016-09-09T00:51:35Z</cp:lastPrinted>
  <dcterms:created xsi:type="dcterms:W3CDTF">2013-06-14T01:19:50Z</dcterms:created>
  <dcterms:modified xsi:type="dcterms:W3CDTF">2016-09-09T01:46:15Z</dcterms:modified>
</cp:coreProperties>
</file>