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72" r:id="rId3"/>
    <p:sldId id="259" r:id="rId4"/>
    <p:sldId id="270" r:id="rId5"/>
    <p:sldId id="271" r:id="rId6"/>
    <p:sldId id="273" r:id="rId7"/>
    <p:sldId id="274" r:id="rId8"/>
    <p:sldId id="275" r:id="rId9"/>
    <p:sldId id="276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FECE1-90E9-473F-BA99-E41C921CF172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7FDA6-A998-4E66-B605-694829D4E8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74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840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41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529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61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955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93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60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46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366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AC2C9-429C-4848-9228-45DA1AEC2514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FE1AF-67B6-46DF-BF2B-E749B57715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63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0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27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086520" y="548680"/>
            <a:ext cx="698460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6000" dirty="0" smtClean="0"/>
              <a:t>根号を含む式の計算</a:t>
            </a:r>
            <a:endParaRPr kumimoji="1" lang="ja-JP" altLang="en-US" sz="6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27584" y="2996952"/>
            <a:ext cx="7416824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本時の目標</a:t>
            </a:r>
            <a:endParaRPr kumimoji="1" lang="en-US" altLang="ja-JP" sz="4800" dirty="0" smtClean="0"/>
          </a:p>
          <a:p>
            <a:r>
              <a:rPr lang="ja-JP" altLang="en-US" sz="4800" dirty="0"/>
              <a:t>根号をふくむ式の乗法と除法の仕方を理解し、その計算ができるようにする。</a:t>
            </a:r>
            <a:endParaRPr kumimoji="1"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6248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43681" y="188640"/>
            <a:ext cx="8332775" cy="10772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/>
              <a:t>問題　次の長方形と正方形の面積は、どちらが広いだろうか。</a:t>
            </a:r>
            <a:endParaRPr kumimoji="1" lang="ja-JP" altLang="en-US" sz="3200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417007" y="1723753"/>
            <a:ext cx="4093061" cy="2562384"/>
            <a:chOff x="327090" y="2880309"/>
            <a:chExt cx="4093061" cy="2562384"/>
          </a:xfrm>
        </p:grpSpPr>
        <p:sp>
          <p:nvSpPr>
            <p:cNvPr id="6" name="円/楕円 5"/>
            <p:cNvSpPr/>
            <p:nvPr/>
          </p:nvSpPr>
          <p:spPr>
            <a:xfrm>
              <a:off x="848045" y="3498477"/>
              <a:ext cx="519475" cy="1944216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1107783" y="3269877"/>
              <a:ext cx="3312367" cy="457200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107783" y="3498477"/>
              <a:ext cx="3312368" cy="1944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テキスト ボックス 8"/>
                <p:cNvSpPr txBox="1"/>
                <p:nvPr/>
              </p:nvSpPr>
              <p:spPr>
                <a:xfrm>
                  <a:off x="2390211" y="2880309"/>
                  <a:ext cx="747512" cy="57868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kumimoji="1" lang="ja-JP" altLang="en-US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kumimoji="1" lang="ja-JP" altLang="en-US" sz="2800" b="0" i="1" smtClean="0">
                                <a:latin typeface="Cambria Math"/>
                              </a:rPr>
                              <m:t>８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8" name="テキスト ボックス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0211" y="2880309"/>
                  <a:ext cx="747512" cy="57868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テキスト ボックス 9"/>
                <p:cNvSpPr txBox="1"/>
                <p:nvPr/>
              </p:nvSpPr>
              <p:spPr>
                <a:xfrm>
                  <a:off x="327090" y="4181242"/>
                  <a:ext cx="747512" cy="578685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ad>
                          <m:radPr>
                            <m:degHide m:val="on"/>
                            <m:ctrlPr>
                              <a:rPr kumimoji="1" lang="ja-JP" altLang="en-US" sz="280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kumimoji="1" lang="ja-JP" altLang="en-US" sz="28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oMath>
                    </m:oMathPara>
                  </a14:m>
                  <a:endParaRPr kumimoji="1" lang="ja-JP" altLang="en-US" sz="2800" dirty="0"/>
                </a:p>
              </p:txBody>
            </p:sp>
          </mc:Choice>
          <mc:Fallback xmlns="">
            <p:sp>
              <p:nvSpPr>
                <p:cNvPr id="13" name="テキスト ボックス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7090" y="4181242"/>
                  <a:ext cx="747512" cy="578685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ja-JP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1" name="グループ化 10"/>
          <p:cNvGrpSpPr/>
          <p:nvPr/>
        </p:nvGrpSpPr>
        <p:grpSpPr>
          <a:xfrm>
            <a:off x="5186202" y="1461588"/>
            <a:ext cx="3228244" cy="3282465"/>
            <a:chOff x="4897912" y="2880308"/>
            <a:chExt cx="3228244" cy="3282465"/>
          </a:xfrm>
        </p:grpSpPr>
        <p:sp>
          <p:nvSpPr>
            <p:cNvPr id="12" name="円/楕円 11"/>
            <p:cNvSpPr/>
            <p:nvPr/>
          </p:nvSpPr>
          <p:spPr>
            <a:xfrm rot="16200000">
              <a:off x="4057704" y="4602025"/>
              <a:ext cx="2664296" cy="457200"/>
            </a:xfrm>
            <a:prstGeom prst="ellipse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5389852" y="3269877"/>
              <a:ext cx="2736304" cy="457200"/>
            </a:xfrm>
            <a:prstGeom prst="ellipse">
              <a:avLst/>
            </a:prstGeom>
            <a:solidFill>
              <a:schemeClr val="bg1"/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5389852" y="3498477"/>
              <a:ext cx="2736304" cy="266429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543041" y="2880308"/>
              <a:ext cx="42992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２</a:t>
              </a:r>
              <a:endParaRPr kumimoji="1" lang="ja-JP" altLang="en-US" sz="2800" dirty="0"/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897912" y="4498317"/>
              <a:ext cx="42992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ja-JP" altLang="en-US" sz="2800" dirty="0" smtClean="0"/>
                <a:t>２</a:t>
              </a:r>
              <a:endParaRPr kumimoji="1" lang="ja-JP" altLang="en-US" sz="2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0800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88641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根号を含む式の乗法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232662" y="937909"/>
                <a:ext cx="3312368" cy="8390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4400" dirty="0" smtClean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4400" dirty="0" smtClean="0"/>
                  <a:t>＝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662" y="937909"/>
                <a:ext cx="3312368" cy="839012"/>
              </a:xfrm>
              <a:prstGeom prst="rect">
                <a:avLst/>
              </a:prstGeom>
              <a:blipFill rotWithShape="1">
                <a:blip r:embed="rId2"/>
                <a:stretch>
                  <a:fillRect t="-11679" b="-29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正方形/長方形 15"/>
          <p:cNvSpPr/>
          <p:nvPr/>
        </p:nvSpPr>
        <p:spPr>
          <a:xfrm>
            <a:off x="3343088" y="1013827"/>
            <a:ext cx="7920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？</a:t>
            </a:r>
            <a:endParaRPr lang="en-US" altLang="ja-JP" sz="4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/>
              <p:cNvSpPr/>
              <p:nvPr/>
            </p:nvSpPr>
            <p:spPr>
              <a:xfrm>
                <a:off x="247688" y="1728730"/>
                <a:ext cx="3312368" cy="8390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4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4400" dirty="0" smtClean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4400" dirty="0" smtClean="0"/>
                  <a:t>＝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17" name="正方形/長方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688" y="1728730"/>
                <a:ext cx="3312368" cy="839012"/>
              </a:xfrm>
              <a:prstGeom prst="rect">
                <a:avLst/>
              </a:prstGeom>
              <a:blipFill rotWithShape="1">
                <a:blip r:embed="rId3"/>
                <a:stretch>
                  <a:fillRect t="-11679" b="-29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正方形/長方形 17"/>
              <p:cNvSpPr/>
              <p:nvPr/>
            </p:nvSpPr>
            <p:spPr>
              <a:xfrm>
                <a:off x="3351929" y="1728730"/>
                <a:ext cx="2736304" cy="8390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８</m:t>
                        </m:r>
                        <m:r>
                          <a:rPr lang="en-US" altLang="ja-JP" sz="4400" b="0" i="1" smtClean="0">
                            <a:latin typeface="Cambria Math"/>
                          </a:rPr>
                          <m:t>×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ja-JP" altLang="en-US" sz="4400" dirty="0" smtClean="0"/>
                  <a:t>＝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18" name="正方形/長方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929" y="1728730"/>
                <a:ext cx="2736304" cy="839012"/>
              </a:xfrm>
              <a:prstGeom prst="rect">
                <a:avLst/>
              </a:prstGeom>
              <a:blipFill rotWithShape="1">
                <a:blip r:embed="rId4"/>
                <a:stretch>
                  <a:fillRect t="-11679" r="-1114" b="-29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正方形/長方形 18"/>
              <p:cNvSpPr/>
              <p:nvPr/>
            </p:nvSpPr>
            <p:spPr>
              <a:xfrm>
                <a:off x="6067981" y="1728730"/>
                <a:ext cx="2124236" cy="8401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i="1">
                            <a:latin typeface="Cambria Math"/>
                          </a:rPr>
                          <m:t>１６</m:t>
                        </m:r>
                      </m:e>
                    </m:rad>
                  </m:oMath>
                </a14:m>
                <a:r>
                  <a:rPr lang="ja-JP" altLang="en-US" sz="4400" dirty="0" smtClean="0"/>
                  <a:t>＝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19" name="正方形/長方形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981" y="1728730"/>
                <a:ext cx="2124236" cy="840102"/>
              </a:xfrm>
              <a:prstGeom prst="rect">
                <a:avLst/>
              </a:prstGeom>
              <a:blipFill rotWithShape="1">
                <a:blip r:embed="rId5"/>
                <a:stretch>
                  <a:fillRect t="-11679" b="-29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正方形/長方形 19"/>
          <p:cNvSpPr/>
          <p:nvPr/>
        </p:nvSpPr>
        <p:spPr>
          <a:xfrm>
            <a:off x="7996445" y="1766688"/>
            <a:ext cx="64807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400" dirty="0" smtClean="0"/>
              <a:t>４</a:t>
            </a:r>
            <a:endParaRPr lang="en-US" altLang="ja-JP" sz="4400" dirty="0"/>
          </a:p>
        </p:txBody>
      </p:sp>
      <p:cxnSp>
        <p:nvCxnSpPr>
          <p:cNvPr id="12" name="直線コネクタ 11"/>
          <p:cNvCxnSpPr/>
          <p:nvPr/>
        </p:nvCxnSpPr>
        <p:spPr>
          <a:xfrm>
            <a:off x="651629" y="2502262"/>
            <a:ext cx="799288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341720" y="2568832"/>
                <a:ext cx="8504251" cy="12573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3600" dirty="0" smtClean="0"/>
                  <a:t>はたして、このように計算してもよいのか？</a:t>
                </a:r>
                <a:endParaRPr kumimoji="1" lang="en-US" altLang="ja-JP" sz="3600" dirty="0" smtClean="0"/>
              </a:p>
              <a:p>
                <a:r>
                  <a:rPr lang="en-US" altLang="ja-JP" sz="3600" dirty="0" smtClean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36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3600" dirty="0" smtClean="0"/>
                  <a:t>)</a:t>
                </a:r>
                <a:r>
                  <a:rPr lang="en-US" altLang="ja-JP" sz="3600" baseline="30000" dirty="0" smtClean="0"/>
                  <a:t>2</a:t>
                </a:r>
                <a:r>
                  <a:rPr lang="ja-JP" altLang="en-US" sz="3600" dirty="0" smtClean="0"/>
                  <a:t>＝</a:t>
                </a:r>
                <a:endParaRPr kumimoji="1" lang="ja-JP" altLang="en-US" sz="3600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20" y="2568832"/>
                <a:ext cx="8504251" cy="1257395"/>
              </a:xfrm>
              <a:prstGeom prst="rect">
                <a:avLst/>
              </a:prstGeom>
              <a:blipFill rotWithShape="1">
                <a:blip r:embed="rId6"/>
                <a:stretch>
                  <a:fillRect l="-2151" t="-9662" r="-1290" b="-1739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3836399" y="5229200"/>
                <a:ext cx="4976312" cy="146950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 smtClean="0">
                            <a:latin typeface="Cambria Math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kumimoji="1" lang="ja-JP" altLang="en-US" sz="3200" dirty="0" err="1" smtClean="0"/>
                  <a:t>のつ</a:t>
                </a:r>
                <a:r>
                  <a:rPr kumimoji="1" lang="ja-JP" altLang="en-US" sz="3200" dirty="0" smtClean="0"/>
                  <a:t>いた数の乗法</a:t>
                </a:r>
                <a:endParaRPr kumimoji="1" lang="en-US" altLang="ja-JP" sz="3200" dirty="0" smtClean="0"/>
              </a:p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US" altLang="ja-JP" sz="48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1" lang="ja-JP" altLang="en-US" sz="4800" dirty="0" smtClean="0"/>
                  <a:t>＝</a:t>
                </a:r>
                <a:r>
                  <a:rPr lang="ja-JP" altLang="en-US" sz="4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𝑎</m:t>
                        </m:r>
                        <m:r>
                          <a:rPr lang="en-US" altLang="ja-JP" sz="4800" b="0" i="1" smtClean="0">
                            <a:latin typeface="Cambria Math"/>
                          </a:rPr>
                          <m:t>×</m:t>
                        </m:r>
                        <m:r>
                          <a:rPr lang="ja-JP" altLang="en-US" sz="4800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endParaRPr kumimoji="1" lang="ja-JP" altLang="en-US" sz="4800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6399" y="5229200"/>
                <a:ext cx="4976312" cy="1469505"/>
              </a:xfrm>
              <a:prstGeom prst="rect">
                <a:avLst/>
              </a:prstGeom>
              <a:blipFill rotWithShape="1">
                <a:blip r:embed="rId7"/>
                <a:stretch>
                  <a:fillRect t="-2881" b="-1687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2522740" y="3068960"/>
                <a:ext cx="5442475" cy="242245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600" dirty="0" smtClean="0"/>
                  <a:t>　 </a:t>
                </a:r>
                <a:r>
                  <a:rPr lang="en-US" altLang="ja-JP" sz="3600" dirty="0" smtClean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36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3600" dirty="0"/>
                  <a:t>)×(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36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3600" dirty="0" smtClean="0"/>
                  <a:t>)</a:t>
                </a:r>
              </a:p>
              <a:p>
                <a:r>
                  <a:rPr lang="ja-JP" altLang="en-US" sz="3600" dirty="0"/>
                  <a:t>＝</a:t>
                </a:r>
                <a:r>
                  <a:rPr lang="en-US" altLang="ja-JP" sz="3600" dirty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８</m:t>
                        </m:r>
                      </m:e>
                    </m:rad>
                  </m:oMath>
                </a14:m>
                <a:r>
                  <a:rPr lang="en-US" altLang="ja-JP" sz="3600" dirty="0" smtClean="0"/>
                  <a:t>)</a:t>
                </a:r>
                <a:r>
                  <a:rPr lang="en-US" altLang="ja-JP" sz="3600" baseline="30000" dirty="0"/>
                  <a:t> 2 </a:t>
                </a:r>
                <a:r>
                  <a:rPr lang="en-US" altLang="ja-JP" sz="3600" dirty="0" smtClean="0"/>
                  <a:t>×(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3600" dirty="0"/>
                  <a:t> </a:t>
                </a:r>
                <a:r>
                  <a:rPr lang="en-US" altLang="ja-JP" sz="3600" dirty="0" smtClean="0"/>
                  <a:t>)</a:t>
                </a:r>
                <a:r>
                  <a:rPr lang="en-US" altLang="ja-JP" sz="3600" baseline="30000" dirty="0"/>
                  <a:t> </a:t>
                </a:r>
                <a:r>
                  <a:rPr lang="en-US" altLang="ja-JP" sz="3600" baseline="30000" dirty="0" smtClean="0"/>
                  <a:t>2</a:t>
                </a:r>
              </a:p>
              <a:p>
                <a:r>
                  <a:rPr lang="ja-JP" altLang="en-US" sz="3600" dirty="0" smtClean="0"/>
                  <a:t>＝８</a:t>
                </a:r>
                <a:r>
                  <a:rPr lang="en-US" altLang="ja-JP" sz="3600" dirty="0" smtClean="0"/>
                  <a:t>×</a:t>
                </a:r>
                <a:r>
                  <a:rPr lang="ja-JP" altLang="en-US" sz="3600" dirty="0" smtClean="0"/>
                  <a:t>２</a:t>
                </a:r>
                <a:endParaRPr lang="en-US" altLang="ja-JP" sz="3600" dirty="0" smtClean="0"/>
              </a:p>
              <a:p>
                <a:r>
                  <a:rPr lang="ja-JP" altLang="en-US" sz="3600" dirty="0" smtClean="0"/>
                  <a:t>＝１６</a:t>
                </a:r>
                <a:endParaRPr lang="en-US" altLang="ja-JP" sz="3600" dirty="0" smtClean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2740" y="3068960"/>
                <a:ext cx="5442475" cy="2422458"/>
              </a:xfrm>
              <a:prstGeom prst="rect">
                <a:avLst/>
              </a:prstGeom>
              <a:blipFill rotWithShape="1">
                <a:blip r:embed="rId8"/>
                <a:stretch>
                  <a:fillRect l="-3471" t="-3015" b="-703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209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3" grpId="0" build="p"/>
      <p:bldP spid="25" grpId="0" animBg="1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439" y="188641"/>
            <a:ext cx="822960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根号を含む式の除法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正方形/長方形 3"/>
              <p:cNvSpPr/>
              <p:nvPr/>
            </p:nvSpPr>
            <p:spPr>
              <a:xfrm>
                <a:off x="5262371" y="2519250"/>
                <a:ext cx="2725605" cy="1470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6000" dirty="0" smtClean="0"/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4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4400" b="0" i="1" smtClean="0">
                                <a:latin typeface="Cambria Math"/>
                              </a:rPr>
                              <m:t>２</m:t>
                            </m:r>
                          </m:num>
                          <m:den>
                            <m:r>
                              <a:rPr lang="ja-JP" altLang="en-US" sz="4400" b="0" i="1" smtClean="0">
                                <a:latin typeface="Cambria Math"/>
                              </a:rPr>
                              <m:t>５</m:t>
                            </m:r>
                          </m:den>
                        </m:f>
                      </m:e>
                    </m:rad>
                  </m:oMath>
                </a14:m>
                <a:r>
                  <a:rPr lang="ja-JP" altLang="en-US" sz="3600" dirty="0" smtClean="0"/>
                  <a:t>　</a:t>
                </a:r>
                <a:r>
                  <a:rPr lang="en-US" altLang="ja-JP" sz="6000" dirty="0" smtClean="0"/>
                  <a:t>)</a:t>
                </a:r>
                <a:r>
                  <a:rPr lang="en-US" altLang="ja-JP" sz="6000" baseline="30000" dirty="0" smtClean="0"/>
                  <a:t>2</a:t>
                </a:r>
                <a:r>
                  <a:rPr lang="ja-JP" altLang="en-US" sz="4800" dirty="0" smtClean="0"/>
                  <a:t>＝</a:t>
                </a:r>
                <a:endParaRPr lang="en-US" altLang="ja-JP" sz="6000" dirty="0"/>
              </a:p>
            </p:txBody>
          </p:sp>
        </mc:Choice>
        <mc:Fallback xmlns="">
          <p:sp>
            <p:nvSpPr>
              <p:cNvPr id="4" name="正方形/長方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2371" y="2519250"/>
                <a:ext cx="2725605" cy="1470146"/>
              </a:xfrm>
              <a:prstGeom prst="rect">
                <a:avLst/>
              </a:prstGeom>
              <a:blipFill rotWithShape="1">
                <a:blip r:embed="rId2"/>
                <a:stretch>
                  <a:fillRect l="-13423" r="-6488" b="-1576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/>
              <p:cNvSpPr/>
              <p:nvPr/>
            </p:nvSpPr>
            <p:spPr>
              <a:xfrm>
                <a:off x="3908667" y="946647"/>
                <a:ext cx="1941416" cy="15633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4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8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4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800" b="0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4800" dirty="0" smtClean="0"/>
                  <a:t> ＝</a:t>
                </a:r>
                <a:endParaRPr lang="en-US" altLang="ja-JP" sz="4800" dirty="0"/>
              </a:p>
            </p:txBody>
          </p:sp>
        </mc:Choice>
        <mc:Fallback xmlns="">
          <p:sp>
            <p:nvSpPr>
              <p:cNvPr id="17" name="正方形/長方形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667" y="946647"/>
                <a:ext cx="1941416" cy="1563377"/>
              </a:xfrm>
              <a:prstGeom prst="rect">
                <a:avLst/>
              </a:prstGeom>
              <a:blipFill rotWithShape="1">
                <a:blip r:embed="rId3"/>
                <a:stretch>
                  <a:fillRect r="-94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/>
              <p:cNvSpPr txBox="1"/>
              <p:nvPr/>
            </p:nvSpPr>
            <p:spPr>
              <a:xfrm>
                <a:off x="4465870" y="4260964"/>
                <a:ext cx="4499992" cy="241521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 smtClean="0">
                            <a:latin typeface="Cambria Math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kumimoji="1" lang="ja-JP" altLang="en-US" sz="3600" dirty="0" err="1" smtClean="0"/>
                  <a:t>のつ</a:t>
                </a:r>
                <a:r>
                  <a:rPr kumimoji="1" lang="ja-JP" altLang="en-US" sz="3600" dirty="0" smtClean="0"/>
                  <a:t>いた数の除法</a:t>
                </a:r>
                <a:endParaRPr kumimoji="1" lang="en-US" altLang="ja-JP" sz="3600" dirty="0" smtClean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54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5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5400" b="0" i="1" smtClean="0">
                                <a:latin typeface="Cambria Math"/>
                              </a:rPr>
                              <m:t>𝑏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54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5400" b="0" i="1" smtClean="0">
                                <a:latin typeface="Cambria Math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kumimoji="1" lang="ja-JP" altLang="en-US" sz="5400" dirty="0" smtClean="0"/>
                  <a:t>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54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5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5400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ja-JP" altLang="en-US" sz="5400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endParaRPr kumimoji="1" lang="ja-JP" altLang="en-US" sz="5400" dirty="0"/>
              </a:p>
            </p:txBody>
          </p:sp>
        </mc:Choice>
        <mc:Fallback xmlns="">
          <p:sp>
            <p:nvSpPr>
              <p:cNvPr id="25" name="テキスト ボックス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5870" y="4260964"/>
                <a:ext cx="4499992" cy="2415213"/>
              </a:xfrm>
              <a:prstGeom prst="rect">
                <a:avLst/>
              </a:prstGeom>
              <a:blipFill rotWithShape="1">
                <a:blip r:embed="rId4"/>
                <a:stretch>
                  <a:fillRect t="-2010" r="-3378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正方形/長方形 12"/>
              <p:cNvSpPr/>
              <p:nvPr/>
            </p:nvSpPr>
            <p:spPr>
              <a:xfrm>
                <a:off x="598186" y="1268760"/>
                <a:ext cx="3312368" cy="9069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48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4800" dirty="0" smtClean="0"/>
                  <a:t>÷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800" b="0" i="1" smtClean="0"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ja-JP" altLang="en-US" sz="4800" dirty="0" smtClean="0"/>
                  <a:t>＝</a:t>
                </a:r>
                <a:endParaRPr lang="en-US" altLang="ja-JP" sz="4800" dirty="0"/>
              </a:p>
            </p:txBody>
          </p:sp>
        </mc:Choice>
        <mc:Fallback xmlns="">
          <p:sp>
            <p:nvSpPr>
              <p:cNvPr id="13" name="正方形/長方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86" y="1268760"/>
                <a:ext cx="3312368" cy="906915"/>
              </a:xfrm>
              <a:prstGeom prst="rect">
                <a:avLst/>
              </a:prstGeom>
              <a:blipFill rotWithShape="1">
                <a:blip r:embed="rId5"/>
                <a:stretch>
                  <a:fillRect t="-12752" r="-4420" b="-2885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正方形/長方形 14"/>
              <p:cNvSpPr/>
              <p:nvPr/>
            </p:nvSpPr>
            <p:spPr>
              <a:xfrm>
                <a:off x="5564851" y="946647"/>
                <a:ext cx="1368152" cy="14701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4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4400" b="0" i="1" smtClean="0">
                                <a:latin typeface="Cambria Math"/>
                              </a:rPr>
                              <m:t>２</m:t>
                            </m:r>
                          </m:num>
                          <m:den>
                            <m:r>
                              <a:rPr lang="ja-JP" altLang="en-US" sz="4400" b="0" i="1" smtClean="0">
                                <a:latin typeface="Cambria Math"/>
                              </a:rPr>
                              <m:t>５</m:t>
                            </m:r>
                          </m:den>
                        </m:f>
                      </m:e>
                    </m:rad>
                  </m:oMath>
                </a14:m>
                <a:r>
                  <a:rPr lang="ja-JP" altLang="en-US" sz="3600" dirty="0" smtClean="0"/>
                  <a:t>　</a:t>
                </a:r>
                <a:endParaRPr lang="en-US" altLang="ja-JP" sz="6000" dirty="0"/>
              </a:p>
            </p:txBody>
          </p:sp>
        </mc:Choice>
        <mc:Fallback xmlns="">
          <p:sp>
            <p:nvSpPr>
              <p:cNvPr id="15" name="正方形/長方形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851" y="946647"/>
                <a:ext cx="1368152" cy="147014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正方形/長方形 4"/>
              <p:cNvSpPr/>
              <p:nvPr/>
            </p:nvSpPr>
            <p:spPr>
              <a:xfrm>
                <a:off x="7662407" y="2694955"/>
                <a:ext cx="651139" cy="12515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4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ja-JP" altLang="en-US" sz="4000" i="1">
                              <a:latin typeface="Cambria Math"/>
                            </a:rPr>
                            <m:t>２</m:t>
                          </m:r>
                        </m:num>
                        <m:den>
                          <m:r>
                            <a:rPr lang="ja-JP" altLang="en-US" sz="4000" i="1">
                              <a:latin typeface="Cambria Math"/>
                            </a:rPr>
                            <m:t>５</m:t>
                          </m:r>
                        </m:den>
                      </m:f>
                    </m:oMath>
                  </m:oMathPara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5" name="正方形/長方形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2407" y="2694955"/>
                <a:ext cx="651139" cy="125156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正方形/長方形 20"/>
              <p:cNvSpPr/>
              <p:nvPr/>
            </p:nvSpPr>
            <p:spPr>
              <a:xfrm>
                <a:off x="150854" y="2656531"/>
                <a:ext cx="2108278" cy="11955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sz="5400" dirty="0" smtClean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b="0" i="1" smtClean="0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r>
                  <a:rPr lang="ja-JP" altLang="en-US" sz="4400" dirty="0" smtClean="0"/>
                  <a:t> </a:t>
                </a:r>
                <a:r>
                  <a:rPr lang="en-US" altLang="ja-JP" sz="5400" dirty="0" smtClean="0"/>
                  <a:t>)</a:t>
                </a:r>
                <a:r>
                  <a:rPr lang="en-US" altLang="ja-JP" sz="5400" baseline="30000" dirty="0" smtClean="0"/>
                  <a:t>2</a:t>
                </a:r>
                <a:r>
                  <a:rPr lang="ja-JP" altLang="en-US" sz="4400" dirty="0" smtClean="0"/>
                  <a:t>＝</a:t>
                </a:r>
                <a:endParaRPr lang="en-US" altLang="ja-JP" sz="4400" dirty="0"/>
              </a:p>
            </p:txBody>
          </p:sp>
        </mc:Choice>
        <mc:Fallback xmlns="">
          <p:sp>
            <p:nvSpPr>
              <p:cNvPr id="21" name="正方形/長方形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54" y="2656531"/>
                <a:ext cx="2108278" cy="1195584"/>
              </a:xfrm>
              <a:prstGeom prst="rect">
                <a:avLst/>
              </a:prstGeom>
              <a:blipFill rotWithShape="1">
                <a:blip r:embed="rId8"/>
                <a:stretch>
                  <a:fillRect l="-15607" t="-5612" r="-10116" b="-1632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2202385" y="2655721"/>
                <a:ext cx="1778564" cy="11955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altLang="ja-JP" sz="3600" dirty="0" smtClean="0"/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3600" dirty="0"/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2385" y="2655721"/>
                <a:ext cx="1778564" cy="1195584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正方形/長方形 21"/>
              <p:cNvSpPr/>
              <p:nvPr/>
            </p:nvSpPr>
            <p:spPr>
              <a:xfrm>
                <a:off x="1552426" y="3851305"/>
                <a:ext cx="2223622" cy="13183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40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  <m:r>
                          <a:rPr lang="en-US" altLang="ja-JP" sz="4000" b="0" i="1" smtClean="0"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b="0" i="1" smtClean="0">
                                <a:latin typeface="Cambria Math"/>
                              </a:rPr>
                              <m:t>２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  <m:r>
                          <a:rPr lang="en-US" altLang="ja-JP" sz="4000" b="0" i="1" smtClean="0">
                            <a:latin typeface="Cambria Math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ja-JP" altLang="en-US" sz="40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000" i="1">
                                <a:latin typeface="Cambria Math"/>
                              </a:rPr>
                              <m:t>５</m:t>
                            </m:r>
                          </m:e>
                        </m:rad>
                      </m:den>
                    </m:f>
                  </m:oMath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22" name="正方形/長方形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426" y="3851305"/>
                <a:ext cx="2223622" cy="1318310"/>
              </a:xfrm>
              <a:prstGeom prst="rect">
                <a:avLst/>
              </a:prstGeom>
              <a:blipFill rotWithShape="1">
                <a:blip r:embed="rId10"/>
                <a:stretch>
                  <a:fillRect l="-98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1530475" y="5091961"/>
                <a:ext cx="1910331" cy="15842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40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d>
                          <m:dPr>
                            <m:begChr m:val="（"/>
                            <m:endChr m:val="）"/>
                            <m:ctrlPr>
                              <a:rPr lang="ja-JP" altLang="en-US" sz="4000" b="0" i="1" smtClean="0">
                                <a:latin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ja-JP" altLang="en-US" sz="40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ja-JP" altLang="en-US" sz="4000" i="1" smtClean="0">
                                    <a:latin typeface="Cambria Math"/>
                                  </a:rPr>
                                  <m:t>２</m:t>
                                </m:r>
                              </m:e>
                            </m:rad>
                          </m:e>
                        </m:d>
                        <m:r>
                          <a:rPr lang="en-US" altLang="ja-JP" sz="4000" b="0" i="1" baseline="30000" smtClean="0">
                            <a:latin typeface="Cambria Math"/>
                          </a:rPr>
                          <m:t>2</m:t>
                        </m:r>
                      </m:num>
                      <m:den>
                        <m:d>
                          <m:dPr>
                            <m:begChr m:val="（"/>
                            <m:endChr m:val="）"/>
                            <m:ctrlPr>
                              <a:rPr lang="ja-JP" altLang="en-US" sz="4000" b="0" i="1" smtClean="0">
                                <a:latin typeface="Cambria Math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ja-JP" altLang="en-US" sz="4000" i="1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ja-JP" altLang="en-US" sz="4000" i="1">
                                    <a:latin typeface="Cambria Math"/>
                                  </a:rPr>
                                  <m:t>５</m:t>
                                </m:r>
                              </m:e>
                            </m:rad>
                          </m:e>
                        </m:d>
                        <m:r>
                          <a:rPr lang="en-US" altLang="ja-JP" sz="4000" b="0" i="1" baseline="30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475" y="5091961"/>
                <a:ext cx="1910331" cy="1584216"/>
              </a:xfrm>
              <a:prstGeom prst="rect">
                <a:avLst/>
              </a:prstGeom>
              <a:blipFill rotWithShape="1">
                <a:blip r:embed="rId11"/>
                <a:stretch>
                  <a:fillRect l="-1118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正方形/長方形 25"/>
              <p:cNvSpPr/>
              <p:nvPr/>
            </p:nvSpPr>
            <p:spPr>
              <a:xfrm>
                <a:off x="3411930" y="5344722"/>
                <a:ext cx="1048685" cy="10786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4000" dirty="0" smtClean="0"/>
                  <a:t>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000" i="1">
                            <a:latin typeface="Cambria Math"/>
                          </a:rPr>
                        </m:ctrlPr>
                      </m:fPr>
                      <m:num>
                        <m:r>
                          <a:rPr lang="ja-JP" altLang="en-US" sz="4000" i="1">
                            <a:latin typeface="Cambria Math"/>
                          </a:rPr>
                          <m:t>２</m:t>
                        </m:r>
                      </m:num>
                      <m:den>
                        <m:r>
                          <a:rPr lang="ja-JP" altLang="en-US" sz="4000" i="1">
                            <a:latin typeface="Cambria Math"/>
                          </a:rPr>
                          <m:t>５</m:t>
                        </m:r>
                      </m:den>
                    </m:f>
                  </m:oMath>
                </a14:m>
                <a:endParaRPr lang="ja-JP" altLang="en-US" sz="4000" dirty="0"/>
              </a:p>
            </p:txBody>
          </p:sp>
        </mc:Choice>
        <mc:Fallback xmlns="">
          <p:sp>
            <p:nvSpPr>
              <p:cNvPr id="26" name="正方形/長方形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1930" y="5344722"/>
                <a:ext cx="1048685" cy="1078693"/>
              </a:xfrm>
              <a:prstGeom prst="rect">
                <a:avLst/>
              </a:prstGeom>
              <a:blipFill rotWithShape="1">
                <a:blip r:embed="rId12"/>
                <a:stretch>
                  <a:fillRect l="-20930" b="-734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6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5" grpId="0" animBg="1"/>
      <p:bldP spid="15" grpId="0"/>
      <p:bldP spid="5" grpId="0"/>
      <p:bldP spid="21" grpId="0"/>
      <p:bldP spid="6" grpId="0"/>
      <p:bldP spid="22" grpId="0"/>
      <p:bldP spid="2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1" y="116632"/>
            <a:ext cx="8578960" cy="64807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根号を含む式の計算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250315" y="2492896"/>
                <a:ext cx="8712968" cy="374441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</a:t>
                </a:r>
                <a:r>
                  <a:rPr lang="ja-JP" altLang="en-US" sz="2800" dirty="0" smtClean="0"/>
                  <a:t>１　次の計算をしなさい。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/>
                  <a:t>（</a:t>
                </a:r>
                <a:r>
                  <a:rPr kumimoji="1" lang="en-US" altLang="ja-JP" sz="2800" dirty="0"/>
                  <a:t>1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６</m:t>
                        </m:r>
                      </m:e>
                    </m:rad>
                  </m:oMath>
                </a14:m>
                <a:r>
                  <a:rPr lang="en-US" altLang="ja-JP" sz="28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　　　　（</a:t>
                </a:r>
                <a:r>
                  <a:rPr kumimoji="1" lang="en-US" altLang="ja-JP" sz="2800" dirty="0" smtClean="0"/>
                  <a:t>2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１０</m:t>
                        </m:r>
                      </m:e>
                    </m:rad>
                  </m:oMath>
                </a14:m>
                <a:r>
                  <a:rPr lang="en-US" altLang="ja-JP" sz="28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４０</m:t>
                        </m:r>
                      </m:e>
                    </m:rad>
                  </m:oMath>
                </a14:m>
                <a:endParaRPr kumimoji="1" lang="en-US" altLang="ja-JP" sz="2800" dirty="0" smtClean="0"/>
              </a:p>
              <a:p>
                <a:pPr marL="0" indent="0">
                  <a:buNone/>
                </a:pP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（</a:t>
                </a:r>
                <a:r>
                  <a:rPr lang="en-US" altLang="ja-JP" sz="2800" dirty="0"/>
                  <a:t>3</a:t>
                </a:r>
                <a:r>
                  <a:rPr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r>
                  <a:rPr lang="en-US" altLang="ja-JP" sz="2800" dirty="0" smtClean="0"/>
                  <a:t>×</a:t>
                </a:r>
                <a:r>
                  <a:rPr lang="ja-JP" altLang="en-US" sz="2800" dirty="0" smtClean="0"/>
                  <a:t>（－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）　　　　　　（</a:t>
                </a:r>
                <a:r>
                  <a:rPr kumimoji="1" lang="en-US" altLang="ja-JP" sz="2800" dirty="0" smtClean="0"/>
                  <a:t>4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３９</m:t>
                        </m:r>
                      </m:e>
                    </m:rad>
                  </m:oMath>
                </a14:m>
                <a:r>
                  <a:rPr lang="en-US" altLang="ja-JP" sz="2800" dirty="0" smtClean="0"/>
                  <a:t>÷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endParaRPr kumimoji="1" lang="en-US" altLang="ja-JP" sz="2800" dirty="0" smtClean="0"/>
              </a:p>
              <a:p>
                <a:pPr marL="0" indent="0">
                  <a:buNone/>
                </a:pPr>
                <a:endParaRPr kumimoji="1"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/>
                  <a:t>（</a:t>
                </a:r>
                <a:r>
                  <a:rPr lang="en-US" altLang="ja-JP" sz="2800" dirty="0"/>
                  <a:t>5</a:t>
                </a:r>
                <a:r>
                  <a:rPr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４５</m:t>
                        </m:r>
                      </m:e>
                    </m:rad>
                  </m:oMath>
                </a14:m>
                <a:r>
                  <a:rPr lang="en-US" altLang="ja-JP" sz="2800" dirty="0" smtClean="0"/>
                  <a:t>÷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</a:t>
                </a:r>
                <a:r>
                  <a:rPr kumimoji="1" lang="ja-JP" altLang="en-US" sz="2800" smtClean="0"/>
                  <a:t>　　</a:t>
                </a:r>
                <a:r>
                  <a:rPr kumimoji="1" lang="ja-JP" altLang="en-US" sz="2800" dirty="0" smtClean="0"/>
                  <a:t>　（</a:t>
                </a:r>
                <a:r>
                  <a:rPr kumimoji="1" lang="en-US" altLang="ja-JP" sz="2800" dirty="0" smtClean="0"/>
                  <a:t>6</a:t>
                </a:r>
                <a:r>
                  <a:rPr kumimoji="1" lang="ja-JP" altLang="en-US" sz="2800" dirty="0" smtClean="0"/>
                  <a:t>）　（－</a:t>
                </a:r>
                <a:r>
                  <a:rPr lang="ja-JP" altLang="en-US" sz="2800" dirty="0" smtClean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１４</m:t>
                        </m:r>
                      </m:e>
                    </m:rad>
                  </m:oMath>
                </a14:m>
                <a:r>
                  <a:rPr lang="ja-JP" altLang="en-US" sz="2800" dirty="0" smtClean="0"/>
                  <a:t>）</a:t>
                </a:r>
                <a14:m>
                  <m:oMath xmlns:m="http://schemas.openxmlformats.org/officeDocument/2006/math">
                    <m:r>
                      <a:rPr lang="en-US" altLang="ja-JP" sz="2800" b="0" i="0" smtClean="0">
                        <a:latin typeface="Cambria Math"/>
                      </a:rPr>
                      <m:t>÷</m:t>
                    </m:r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１２</m:t>
                        </m:r>
                      </m:e>
                    </m:rad>
                  </m:oMath>
                </a14:m>
                <a:endParaRPr kumimoji="1"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0315" y="2492896"/>
                <a:ext cx="8712968" cy="3744416"/>
              </a:xfrm>
              <a:blipFill rotWithShape="1">
                <a:blip r:embed="rId2"/>
                <a:stretch>
                  <a:fillRect l="-1400" t="-228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51520" y="840036"/>
                <a:ext cx="4633526" cy="133132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 smtClean="0">
                            <a:latin typeface="Cambria Math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kumimoji="1" lang="ja-JP" altLang="en-US" sz="2800" dirty="0" err="1" smtClean="0"/>
                  <a:t>のつ</a:t>
                </a:r>
                <a:r>
                  <a:rPr kumimoji="1" lang="ja-JP" altLang="en-US" sz="2800" dirty="0" smtClean="0"/>
                  <a:t>いた数の乗法</a:t>
                </a:r>
                <a:endParaRPr kumimoji="1" lang="en-US" altLang="ja-JP" sz="2800" dirty="0" smtClean="0"/>
              </a:p>
              <a:p>
                <a:pPr algn="ctr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lang="en-US" altLang="ja-JP" sz="44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1" lang="ja-JP" altLang="en-US" sz="4400" dirty="0" smtClean="0"/>
                  <a:t>＝</a:t>
                </a:r>
                <a:r>
                  <a:rPr lang="ja-JP" altLang="en-US" sz="44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4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400" b="0" i="1" smtClean="0">
                            <a:latin typeface="Cambria Math"/>
                          </a:rPr>
                          <m:t>𝑎</m:t>
                        </m:r>
                        <m:r>
                          <a:rPr lang="en-US" altLang="ja-JP" sz="4400" b="0" i="1" smtClean="0">
                            <a:latin typeface="Cambria Math"/>
                          </a:rPr>
                          <m:t>×</m:t>
                        </m:r>
                        <m:r>
                          <a:rPr lang="ja-JP" altLang="en-US" sz="4400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endParaRPr kumimoji="1" lang="ja-JP" altLang="en-US" sz="44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840036"/>
                <a:ext cx="4633526" cy="1331326"/>
              </a:xfrm>
              <a:prstGeom prst="rect">
                <a:avLst/>
              </a:prstGeom>
              <a:blipFill rotWithShape="1">
                <a:blip r:embed="rId3"/>
                <a:stretch>
                  <a:fillRect t="-1818" b="-1727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220072" y="840036"/>
                <a:ext cx="3610409" cy="21571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 smtClean="0">
                            <a:latin typeface="Cambria Math"/>
                          </a:rPr>
                        </m:ctrlPr>
                      </m:radPr>
                      <m:deg/>
                      <m:e/>
                    </m:rad>
                  </m:oMath>
                </a14:m>
                <a:r>
                  <a:rPr kumimoji="1" lang="ja-JP" altLang="en-US" sz="2800" dirty="0" err="1" smtClean="0"/>
                  <a:t>のつ</a:t>
                </a:r>
                <a:r>
                  <a:rPr kumimoji="1" lang="ja-JP" altLang="en-US" sz="2800" dirty="0" smtClean="0"/>
                  <a:t>いた数の除法</a:t>
                </a:r>
                <a:endParaRPr kumimoji="1" lang="en-US" altLang="ja-JP" sz="2800" dirty="0" smtClean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48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4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800" b="0" i="1" smtClean="0">
                                <a:latin typeface="Cambria Math"/>
                              </a:rPr>
                              <m:t>𝑏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4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4800" b="0" i="1" smtClean="0">
                                <a:latin typeface="Cambria Math"/>
                              </a:rPr>
                              <m:t>𝑎</m:t>
                            </m:r>
                          </m:e>
                        </m:rad>
                      </m:den>
                    </m:f>
                  </m:oMath>
                </a14:m>
                <a:r>
                  <a:rPr kumimoji="1" lang="ja-JP" altLang="en-US" sz="4800" dirty="0" smtClean="0"/>
                  <a:t>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800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48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4800" b="0" i="1" smtClean="0">
                                <a:latin typeface="Cambria Math"/>
                              </a:rPr>
                              <m:t>𝑏</m:t>
                            </m:r>
                          </m:num>
                          <m:den>
                            <m:r>
                              <a:rPr lang="ja-JP" altLang="en-US" sz="4800" b="0" i="1" smtClean="0">
                                <a:latin typeface="Cambria Math"/>
                              </a:rPr>
                              <m:t>𝑎</m:t>
                            </m:r>
                          </m:den>
                        </m:f>
                      </m:e>
                    </m:rad>
                  </m:oMath>
                </a14:m>
                <a:endParaRPr kumimoji="1" lang="ja-JP" altLang="en-US" sz="4800" dirty="0"/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840036"/>
                <a:ext cx="3610409" cy="2157129"/>
              </a:xfrm>
              <a:prstGeom prst="rect">
                <a:avLst/>
              </a:prstGeom>
              <a:blipFill rotWithShape="1">
                <a:blip r:embed="rId4"/>
                <a:stretch>
                  <a:fillRect t="-1124" r="-336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133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348488" y="116632"/>
                <a:ext cx="8229600" cy="648072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latin typeface="Cambria Math"/>
                          </a:rPr>
                          <m:t>𝑎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の形にする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48488" y="116632"/>
                <a:ext cx="8229600" cy="648072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76336" y="5013176"/>
                <a:ext cx="8960160" cy="18448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問２</a:t>
                </a:r>
                <a:r>
                  <a:rPr lang="ja-JP" altLang="en-US" sz="2800" dirty="0" smtClean="0"/>
                  <a:t>　次の数を変形して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𝑎</m:t>
                        </m:r>
                      </m:e>
                    </m:rad>
                    <m:r>
                      <a:rPr lang="ja-JP" altLang="en-US" sz="2800" i="1">
                        <a:latin typeface="Cambria Math"/>
                      </a:rPr>
                      <m:t> </m:t>
                    </m:r>
                    <m:r>
                      <a:rPr lang="ja-JP" altLang="en-US" sz="2800" b="0" i="1" smtClean="0">
                        <a:latin typeface="Cambria Math"/>
                      </a:rPr>
                      <m:t>の</m:t>
                    </m:r>
                    <m:r>
                      <a:rPr lang="ja-JP" altLang="en-US" sz="2800" i="1">
                        <a:latin typeface="Cambria Math"/>
                      </a:rPr>
                      <m:t>形にしなさい。</m:t>
                    </m:r>
                  </m:oMath>
                </a14:m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/>
                  <a:t>（</a:t>
                </a:r>
                <a:r>
                  <a:rPr kumimoji="1" lang="en-US" altLang="ja-JP" sz="2800" dirty="0"/>
                  <a:t>1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:r>
                  <a:rPr lang="ja-JP" altLang="en-US" sz="2800" dirty="0" smtClean="0"/>
                  <a:t>２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　（</a:t>
                </a:r>
                <a:r>
                  <a:rPr kumimoji="1" lang="en-US" altLang="ja-JP" sz="2800" dirty="0" smtClean="0"/>
                  <a:t>2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:r>
                  <a:rPr lang="ja-JP" altLang="en-US" sz="2800" dirty="0" smtClean="0"/>
                  <a:t>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　</a:t>
                </a:r>
                <a:r>
                  <a:rPr kumimoji="1" lang="en-US" altLang="ja-JP" sz="2800" dirty="0" smtClean="0"/>
                  <a:t>(3)</a:t>
                </a:r>
                <a:r>
                  <a:rPr lang="en-US" altLang="ja-JP" sz="2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800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2800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2800" i="1">
                                <a:latin typeface="Cambria Math"/>
                              </a:rPr>
                              <m:t>１８</m:t>
                            </m:r>
                          </m:e>
                        </m:rad>
                      </m:num>
                      <m:den>
                        <m:r>
                          <a:rPr lang="ja-JP" altLang="en-US" sz="2800" b="0" i="1" smtClean="0">
                            <a:latin typeface="Cambria Math"/>
                          </a:rPr>
                          <m:t>３</m:t>
                        </m:r>
                      </m:den>
                    </m:f>
                  </m:oMath>
                </a14:m>
                <a:endParaRPr kumimoji="1"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336" y="5013176"/>
                <a:ext cx="8960160" cy="1844824"/>
              </a:xfrm>
              <a:blipFill rotWithShape="1">
                <a:blip r:embed="rId4"/>
                <a:stretch>
                  <a:fillRect l="-1430" t="-462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78912" y="903990"/>
                <a:ext cx="6768752" cy="769250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３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や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40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３　→ 　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12" y="903990"/>
                <a:ext cx="6768752" cy="769250"/>
              </a:xfrm>
              <a:prstGeom prst="rect">
                <a:avLst/>
              </a:prstGeom>
              <a:blipFill rotWithShape="1">
                <a:blip r:embed="rId5"/>
                <a:stretch>
                  <a:fillRect t="-10938" b="-3281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62592" y="1797604"/>
                <a:ext cx="4200696" cy="28039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＝３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e>
                    </m:rad>
                  </m:oMath>
                </a14:m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  <m:r>
                          <a:rPr lang="en-US" altLang="ja-JP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92" y="1797604"/>
                <a:ext cx="4200696" cy="2803973"/>
              </a:xfrm>
              <a:prstGeom prst="rect">
                <a:avLst/>
              </a:prstGeom>
              <a:blipFill rotWithShape="1">
                <a:blip r:embed="rId6"/>
                <a:stretch>
                  <a:fillRect l="-5080" t="-3261" b="-67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4644008" y="1797604"/>
                <a:ext cx="4068960" cy="32155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ja-JP" altLang="en-US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２０</m:t>
                            </m:r>
                          </m:e>
                        </m:rad>
                      </m:num>
                      <m:den>
                        <m:r>
                          <a:rPr lang="ja-JP" alt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den>
                    </m:f>
                  </m:oMath>
                </a14:m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２０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４</m:t>
                            </m:r>
                          </m:e>
                        </m:rad>
                      </m:den>
                    </m:f>
                  </m:oMath>
                </a14:m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　＝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２０</m:t>
                            </m:r>
                          </m:num>
                          <m:den>
                            <m:r>
                              <a:rPr lang="ja-JP" alt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４</m:t>
                            </m:r>
                          </m:den>
                        </m:f>
                      </m:e>
                    </m:rad>
                    <m:r>
                      <a:rPr lang="ja-JP" altLang="en-US" sz="3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ja-JP" altLang="en-US" sz="36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＝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ja-JP" altLang="en-US" sz="3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　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797604"/>
                <a:ext cx="4068960" cy="3215572"/>
              </a:xfrm>
              <a:prstGeom prst="rect">
                <a:avLst/>
              </a:prstGeom>
              <a:blipFill rotWithShape="1">
                <a:blip r:embed="rId7"/>
                <a:stretch>
                  <a:fillRect b="-721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75065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688"/>
    </mc:Choice>
    <mc:Fallback xmlns="">
      <p:transition spd="slow" advTm="5268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build="p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16632"/>
                <a:ext cx="8229600" cy="720080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の形にする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16632"/>
                <a:ext cx="8229600" cy="720080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0" y="4581128"/>
                <a:ext cx="9030974" cy="2132856"/>
              </a:xfrm>
            </p:spPr>
            <p:txBody>
              <a:bodyPr>
                <a:normAutofit fontScale="85000" lnSpcReduction="10000"/>
              </a:bodyPr>
              <a:lstStyle/>
              <a:p>
                <a:pPr marL="0" indent="0">
                  <a:buNone/>
                </a:pPr>
                <a:r>
                  <a:rPr kumimoji="1" lang="ja-JP" altLang="en-US" dirty="0" smtClean="0"/>
                  <a:t>問３</a:t>
                </a:r>
                <a:r>
                  <a:rPr lang="ja-JP" altLang="en-US" dirty="0" smtClean="0"/>
                  <a:t>　次の数を変形して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ja-JP" altLang="en-US" i="1">
                        <a:latin typeface="Cambria Math"/>
                      </a:rPr>
                      <m:t> </m:t>
                    </m:r>
                    <m:r>
                      <a:rPr lang="ja-JP" altLang="en-US" b="0" i="1" smtClean="0">
                        <a:latin typeface="Cambria Math"/>
                      </a:rPr>
                      <m:t>の</m:t>
                    </m:r>
                    <m:r>
                      <a:rPr lang="ja-JP" altLang="en-US" i="1">
                        <a:latin typeface="Cambria Math"/>
                      </a:rPr>
                      <m:t>中を</m:t>
                    </m:r>
                  </m:oMath>
                </a14:m>
                <a:r>
                  <a:rPr lang="ja-JP" altLang="en-US" dirty="0" smtClean="0"/>
                  <a:t>簡単な数にしなさい。</a:t>
                </a:r>
                <a:endParaRPr lang="en-US" altLang="ja-JP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（</a:t>
                </a:r>
                <a:r>
                  <a:rPr kumimoji="1" lang="en-US" altLang="ja-JP" dirty="0"/>
                  <a:t>1</a:t>
                </a:r>
                <a:r>
                  <a:rPr kumimoji="1" lang="ja-JP" altLang="en-US" dirty="0" smtClean="0"/>
                  <a:t>）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２０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　　　　　　（</a:t>
                </a:r>
                <a:r>
                  <a:rPr kumimoji="1" lang="en-US" altLang="ja-JP" dirty="0" smtClean="0"/>
                  <a:t>2</a:t>
                </a:r>
                <a:r>
                  <a:rPr kumimoji="1" lang="ja-JP" altLang="en-US" dirty="0" smtClean="0"/>
                  <a:t>）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３</m:t>
                        </m:r>
                        <m:r>
                          <a:rPr lang="ja-JP" altLang="en-US" i="1">
                            <a:latin typeface="Cambria Math"/>
                          </a:rPr>
                          <m:t>００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　　　　　　　</a:t>
                </a:r>
                <a:r>
                  <a:rPr kumimoji="1" lang="en-US" altLang="ja-JP" dirty="0" smtClean="0"/>
                  <a:t>(3)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b="0" i="1" smtClean="0">
                                <a:latin typeface="Cambria Math"/>
                              </a:rPr>
                              <m:t>５</m:t>
                            </m:r>
                          </m:num>
                          <m:den>
                            <m:r>
                              <a:rPr lang="ja-JP" altLang="en-US" i="1" smtClean="0">
                                <a:latin typeface="Cambria Math"/>
                              </a:rPr>
                              <m:t>６４</m:t>
                            </m:r>
                          </m:den>
                        </m:f>
                      </m:e>
                    </m:rad>
                  </m:oMath>
                </a14:m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581128"/>
                <a:ext cx="9030974" cy="2132856"/>
              </a:xfrm>
              <a:blipFill rotWithShape="1">
                <a:blip r:embed="rId4"/>
                <a:stretch>
                  <a:fillRect l="-1215" t="-314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262592" y="1052736"/>
                <a:ext cx="4200696" cy="28039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４５</m:t>
                        </m:r>
                      </m:e>
                    </m:rad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  <m: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９</m:t>
                        </m:r>
                      </m:e>
                    </m:rad>
                  </m:oMath>
                </a14:m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３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＝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592" y="1052736"/>
                <a:ext cx="4200696" cy="2803973"/>
              </a:xfrm>
              <a:prstGeom prst="rect">
                <a:avLst/>
              </a:prstGeom>
              <a:blipFill rotWithShape="1">
                <a:blip r:embed="rId5"/>
                <a:stretch>
                  <a:fillRect t="-3261" b="-673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コンテンツ プレースホルダー 2"/>
              <p:cNvSpPr txBox="1">
                <a:spLocks/>
              </p:cNvSpPr>
              <p:nvPr/>
            </p:nvSpPr>
            <p:spPr>
              <a:xfrm>
                <a:off x="4470459" y="1052736"/>
                <a:ext cx="4068960" cy="321557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altLang="ja-JP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ja-JP" alt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７</m:t>
                            </m:r>
                          </m:num>
                          <m:den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１６</m:t>
                            </m:r>
                          </m:den>
                        </m:f>
                      </m:e>
                    </m:rad>
                  </m:oMath>
                </a14:m>
                <a:r>
                  <a:rPr lang="ja-JP" altLang="en-US" sz="3600" dirty="0" smtClean="0">
                    <a:solidFill>
                      <a:prstClr val="black"/>
                    </a:solidFill>
                  </a:rPr>
                  <a:t>＝</a:t>
                </a:r>
                <a:r>
                  <a:rPr lang="en-US" altLang="ja-JP" sz="3600" dirty="0" smtClean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７</m:t>
                            </m:r>
                          </m:e>
                        </m:rad>
                      </m:num>
                      <m:den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１６</m:t>
                            </m:r>
                          </m:e>
                        </m:rad>
                      </m:den>
                    </m:f>
                  </m:oMath>
                </a14:m>
                <a:endParaRPr lang="en-US" altLang="ja-JP" sz="3600" dirty="0" smtClean="0">
                  <a:solidFill>
                    <a:prstClr val="black"/>
                  </a:solidFill>
                </a:endParaRPr>
              </a:p>
              <a:p>
                <a:pPr marL="0" indent="0">
                  <a:buFont typeface="Arial" pitchFamily="34" charset="0"/>
                  <a:buNone/>
                </a:pPr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　＝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36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ja-JP" altLang="en-US" sz="36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ja-JP" altLang="en-US" sz="360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７</m:t>
                            </m:r>
                          </m:e>
                        </m:rad>
                      </m:num>
                      <m:den>
                        <m:r>
                          <a:rPr lang="ja-JP" altLang="en-US" sz="36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４</m:t>
                        </m:r>
                      </m:den>
                    </m:f>
                    <m:r>
                      <a:rPr lang="ja-JP" altLang="en-US" sz="36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sz="3600" dirty="0" smtClean="0">
                    <a:solidFill>
                      <a:prstClr val="black"/>
                    </a:solidFill>
                  </a:rPr>
                  <a:t>　　　</a:t>
                </a:r>
                <a:endParaRPr lang="en-US" altLang="ja-JP" sz="36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8" name="コンテンツ プレースホルダー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0459" y="1052736"/>
                <a:ext cx="4068960" cy="321557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362940" y="3803771"/>
                <a:ext cx="4828758" cy="654025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の中を</m:t>
                    </m:r>
                  </m:oMath>
                </a14:m>
                <a:r>
                  <a:rPr lang="ja-JP" altLang="en-US" sz="3200" dirty="0">
                    <a:solidFill>
                      <a:prstClr val="black"/>
                    </a:solidFill>
                  </a:rPr>
                  <a:t>簡単な数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にする</a:t>
                </a:r>
                <a:endParaRPr lang="ja-JP" altLang="en-US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2940" y="3803771"/>
                <a:ext cx="4828758" cy="65402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8958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386"/>
    </mc:Choice>
    <mc:Fallback xmlns="">
      <p:transition spd="slow" advTm="3538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  <p:bldP spid="8" grpId="0" build="p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タイトル 1"/>
              <p:cNvSpPr>
                <a:spLocks noGrp="1"/>
              </p:cNvSpPr>
              <p:nvPr>
                <p:ph type="title"/>
              </p:nvPr>
            </p:nvSpPr>
            <p:spPr>
              <a:xfrm>
                <a:off x="395536" y="188640"/>
                <a:ext cx="8229600" cy="710952"/>
              </a:xfr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b="0" i="1" smtClean="0">
                        <a:latin typeface="Cambria Math"/>
                      </a:rPr>
                      <m:t>𝑎</m:t>
                    </m:r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b="0" i="1" smtClean="0">
                            <a:latin typeface="Cambria Math"/>
                          </a:rPr>
                          <m:t>𝑏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の形にする</a:t>
                </a:r>
                <a:r>
                  <a:rPr kumimoji="1" lang="en-US" altLang="ja-JP" dirty="0" smtClean="0"/>
                  <a:t>(</a:t>
                </a:r>
                <a:r>
                  <a:rPr kumimoji="1" lang="ja-JP" altLang="en-US" dirty="0" smtClean="0"/>
                  <a:t>素因数分解の利用</a:t>
                </a:r>
                <a:r>
                  <a:rPr kumimoji="1" lang="en-US" altLang="ja-JP" dirty="0" smtClean="0"/>
                  <a:t>)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2" name="タイトル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95536" y="188640"/>
                <a:ext cx="8229600" cy="710952"/>
              </a:xfr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0" y="3942278"/>
                <a:ext cx="9036496" cy="201622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問４</a:t>
                </a:r>
                <a:r>
                  <a:rPr lang="ja-JP" altLang="en-US" sz="2800" dirty="0" smtClean="0"/>
                  <a:t>　次の数を変形して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/>
                    </m:rad>
                    <m:r>
                      <a:rPr lang="ja-JP" altLang="en-US" sz="2800" i="1">
                        <a:latin typeface="Cambria Math"/>
                      </a:rPr>
                      <m:t> </m:t>
                    </m:r>
                    <m:r>
                      <a:rPr lang="ja-JP" altLang="en-US" sz="2800" b="0" i="1" smtClean="0">
                        <a:latin typeface="Cambria Math"/>
                      </a:rPr>
                      <m:t>の</m:t>
                    </m:r>
                    <m:r>
                      <a:rPr lang="ja-JP" altLang="en-US" sz="2800" i="1">
                        <a:latin typeface="Cambria Math"/>
                      </a:rPr>
                      <m:t>中を</m:t>
                    </m:r>
                  </m:oMath>
                </a14:m>
                <a:r>
                  <a:rPr lang="ja-JP" altLang="en-US" sz="2800" dirty="0" smtClean="0"/>
                  <a:t>簡単な数にしなさい。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dirty="0"/>
                  <a:t>（</a:t>
                </a:r>
                <a:r>
                  <a:rPr kumimoji="1" lang="en-US" altLang="ja-JP" dirty="0"/>
                  <a:t>1</a:t>
                </a:r>
                <a:r>
                  <a:rPr kumimoji="1" lang="ja-JP" altLang="en-US" dirty="0" smtClean="0"/>
                  <a:t>）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latin typeface="Cambria Math"/>
                          </a:rPr>
                          <m:t>１３５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　　　　　　　　（</a:t>
                </a:r>
                <a:r>
                  <a:rPr kumimoji="1" lang="en-US" altLang="ja-JP" dirty="0" smtClean="0"/>
                  <a:t>2</a:t>
                </a:r>
                <a:r>
                  <a:rPr kumimoji="1" lang="ja-JP" altLang="en-US" dirty="0" smtClean="0"/>
                  <a:t>）　</a:t>
                </a:r>
                <a:r>
                  <a:rPr lang="ja-JP" altLang="en-US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i="1">
                            <a:latin typeface="Cambria Math"/>
                          </a:rPr>
                          <m:t>５８８</m:t>
                        </m:r>
                      </m:e>
                    </m:rad>
                  </m:oMath>
                </a14:m>
                <a:r>
                  <a:rPr kumimoji="1" lang="ja-JP" altLang="en-US" dirty="0" smtClean="0"/>
                  <a:t>　　</a:t>
                </a:r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942278"/>
                <a:ext cx="9036496" cy="2016224"/>
              </a:xfrm>
              <a:blipFill rotWithShape="1">
                <a:blip r:embed="rId4"/>
                <a:stretch>
                  <a:fillRect l="-1687" t="-15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259632" y="1124744"/>
                <a:ext cx="5965592" cy="280602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２５２</m:t>
                        </m:r>
                      </m:e>
                    </m:rad>
                  </m:oMath>
                </a14:m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＝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  <m:r>
                          <a:rPr lang="en-US" altLang="ja-JP" sz="4000" i="1" baseline="30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  <m:r>
                          <a:rPr lang="en-US" altLang="ja-JP" sz="4000" i="1" baseline="30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altLang="ja-JP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　＝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  <m:r>
                          <a:rPr lang="en-US" altLang="ja-JP" sz="4000" i="1" baseline="3000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</m:t>
                        </m:r>
                        <m:r>
                          <a:rPr lang="en-US" altLang="ja-JP" sz="4000" i="1" baseline="3000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ja-JP" sz="4000" dirty="0">
                    <a:solidFill>
                      <a:prstClr val="black"/>
                    </a:solidFill>
                  </a:rPr>
                  <a:t> ×</a:t>
                </a:r>
                <a:r>
                  <a:rPr lang="ja-JP" altLang="en-US" sz="40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　＝２</a:t>
                </a:r>
                <a:r>
                  <a:rPr lang="en-US" altLang="ja-JP" sz="4000" dirty="0" smtClean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4000" dirty="0" smtClean="0">
                    <a:solidFill>
                      <a:prstClr val="black"/>
                    </a:solidFill>
                  </a:rPr>
                  <a:t>３</a:t>
                </a:r>
                <a:r>
                  <a:rPr lang="en-US" altLang="ja-JP" sz="40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4000" dirty="0" smtClean="0">
                    <a:solidFill>
                      <a:prstClr val="black"/>
                    </a:solidFill>
                  </a:rPr>
                  <a:t>　　　　＝６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40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40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endParaRPr lang="en-US" altLang="ja-JP" sz="4000" dirty="0" smtClean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1124744"/>
                <a:ext cx="5965592" cy="2806025"/>
              </a:xfrm>
              <a:prstGeom prst="rect">
                <a:avLst/>
              </a:prstGeom>
              <a:blipFill rotWithShape="1">
                <a:blip r:embed="rId5"/>
                <a:stretch>
                  <a:fillRect t="-3261" b="-695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134069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648"/>
    </mc:Choice>
    <mc:Fallback xmlns="">
      <p:transition spd="slow" advTm="28648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6850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kumimoji="1" lang="ja-JP" altLang="en-US" dirty="0" smtClean="0"/>
              <a:t>工夫して計算する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107504" y="3247374"/>
                <a:ext cx="9036496" cy="3610626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1" lang="ja-JP" altLang="en-US" sz="2800" dirty="0" smtClean="0"/>
                  <a:t>問５</a:t>
                </a:r>
                <a:r>
                  <a:rPr lang="ja-JP" altLang="en-US" sz="2800" dirty="0" smtClean="0"/>
                  <a:t>　次の計算をしなさい。</a:t>
                </a: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kumimoji="1" lang="ja-JP" altLang="en-US" sz="2800" dirty="0"/>
                  <a:t>（</a:t>
                </a:r>
                <a:r>
                  <a:rPr kumimoji="1" lang="en-US" altLang="ja-JP" sz="2800" dirty="0"/>
                  <a:t>1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１８</m:t>
                        </m:r>
                      </m:e>
                    </m:rad>
                  </m:oMath>
                </a14:m>
                <a:r>
                  <a:rPr lang="en-US" altLang="ja-JP" sz="28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１２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　　　（</a:t>
                </a:r>
                <a:r>
                  <a:rPr kumimoji="1" lang="en-US" altLang="ja-JP" sz="2800" dirty="0" smtClean="0"/>
                  <a:t>2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１</m:t>
                        </m:r>
                        <m:r>
                          <a:rPr lang="ja-JP" altLang="en-US" sz="2800" b="0" i="1" smtClean="0"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en-US" altLang="ja-JP" sz="2800" dirty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１</m:t>
                        </m:r>
                        <m:r>
                          <a:rPr lang="ja-JP" altLang="en-US" sz="2800" i="1">
                            <a:latin typeface="Cambria Math"/>
                          </a:rPr>
                          <m:t>０</m:t>
                        </m:r>
                      </m:e>
                    </m:rad>
                  </m:oMath>
                </a14:m>
                <a:endParaRPr kumimoji="1" lang="en-US" altLang="ja-JP" sz="2800" dirty="0" smtClean="0"/>
              </a:p>
              <a:p>
                <a:pPr marL="0" indent="0">
                  <a:buNone/>
                </a:pPr>
                <a:endParaRPr lang="en-US" altLang="ja-JP" sz="1800" dirty="0" smtClean="0"/>
              </a:p>
              <a:p>
                <a:pPr marL="0" indent="0">
                  <a:buNone/>
                </a:pPr>
                <a:endParaRPr lang="en-US" altLang="ja-JP" sz="2800" dirty="0" smtClean="0"/>
              </a:p>
              <a:p>
                <a:pPr marL="0" indent="0">
                  <a:buNone/>
                </a:pPr>
                <a:r>
                  <a:rPr lang="ja-JP" altLang="en-US" sz="2800" dirty="0" smtClean="0"/>
                  <a:t>（</a:t>
                </a:r>
                <a:r>
                  <a:rPr lang="en-US" altLang="ja-JP" sz="2800" dirty="0"/>
                  <a:t>3</a:t>
                </a:r>
                <a:r>
                  <a:rPr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:r>
                  <a:rPr lang="ja-JP" altLang="en-US" sz="2800" dirty="0" smtClean="0"/>
                  <a:t>４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r>
                  <a:rPr lang="en-US" altLang="ja-JP" sz="2800" dirty="0" smtClean="0"/>
                  <a:t>×</a:t>
                </a:r>
                <a14:m>
                  <m:oMath xmlns:m="http://schemas.openxmlformats.org/officeDocument/2006/math">
                    <m:r>
                      <a:rPr lang="ja-JP" altLang="en-US" sz="2800" b="0" i="1" smtClean="0"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b="0" i="1" smtClean="0">
                            <a:latin typeface="Cambria Math"/>
                          </a:rPr>
                          <m:t>６</m:t>
                        </m:r>
                      </m:e>
                    </m:rad>
                  </m:oMath>
                </a14:m>
                <a:r>
                  <a:rPr kumimoji="1" lang="ja-JP" altLang="en-US" sz="2800" dirty="0" smtClean="0"/>
                  <a:t>　　　　　　　　（</a:t>
                </a:r>
                <a:r>
                  <a:rPr kumimoji="1" lang="en-US" altLang="ja-JP" sz="2800" dirty="0" smtClean="0"/>
                  <a:t>4</a:t>
                </a:r>
                <a:r>
                  <a:rPr kumimoji="1" lang="ja-JP" altLang="en-US" sz="2800" dirty="0" smtClean="0"/>
                  <a:t>）　</a:t>
                </a:r>
                <a:r>
                  <a:rPr lang="ja-JP" altLang="en-US" sz="2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２８</m:t>
                        </m:r>
                      </m:e>
                    </m:rad>
                  </m:oMath>
                </a14:m>
                <a:r>
                  <a:rPr lang="en-US" altLang="ja-JP" sz="2800" dirty="0" smtClean="0"/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2800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2800" i="1">
                            <a:latin typeface="Cambria Math"/>
                          </a:rPr>
                          <m:t>４５</m:t>
                        </m:r>
                      </m:e>
                    </m:rad>
                  </m:oMath>
                </a14:m>
                <a:endParaRPr kumimoji="1" lang="en-US" altLang="ja-JP" sz="280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7504" y="3247374"/>
                <a:ext cx="9036496" cy="3610626"/>
              </a:xfrm>
              <a:blipFill rotWithShape="1">
                <a:blip r:embed="rId3"/>
                <a:stretch>
                  <a:fillRect l="-1417" t="-236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正方形/長方形 5"/>
              <p:cNvSpPr/>
              <p:nvPr/>
            </p:nvSpPr>
            <p:spPr>
              <a:xfrm>
                <a:off x="323528" y="980728"/>
                <a:ext cx="4320480" cy="2266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1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）　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２０</m:t>
                        </m:r>
                      </m:e>
                    </m:rad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１８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14:m>
                  <m:oMath xmlns:m="http://schemas.openxmlformats.org/officeDocument/2006/math">
                    <m:r>
                      <a:rPr lang="ja-JP" alt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３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i="1">
                        <a:solidFill>
                          <a:prstClr val="black"/>
                        </a:solidFill>
                        <a:latin typeface="Cambria Math"/>
                      </a:rPr>
                      <m:t>２</m:t>
                    </m:r>
                    <m:r>
                      <a:rPr lang="en-US" altLang="ja-JP" sz="3200" i="1" smtClean="0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>
                      <a:rPr lang="ja-JP" altLang="en-US" sz="3200" i="1" smtClean="0">
                        <a:solidFill>
                          <a:prstClr val="black"/>
                        </a:solidFill>
                        <a:latin typeface="Cambria Math"/>
                      </a:rPr>
                      <m:t>３</m:t>
                    </m:r>
                    <m:r>
                      <a:rPr lang="en-US" altLang="ja-JP" sz="3200" i="1" smtClean="0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</m:e>
                    </m:rad>
                    <m:r>
                      <a:rPr lang="en-US" altLang="ja-JP" sz="3200" i="1" smtClean="0">
                        <a:solidFill>
                          <a:prstClr val="black"/>
                        </a:solidFill>
                        <a:latin typeface="Cambria Math"/>
                      </a:rPr>
                      <m:t>×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ja-JP" altLang="en-US" sz="3200" i="1" dirty="0" smtClean="0">
                        <a:solidFill>
                          <a:prstClr val="black"/>
                        </a:solidFill>
                        <a:latin typeface="Cambria Math"/>
                      </a:rPr>
                      <m:t>６</m:t>
                    </m:r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１０</m:t>
                        </m:r>
                      </m:e>
                    </m:rad>
                  </m:oMath>
                </a14:m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6" name="正方形/長方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80728"/>
                <a:ext cx="4320480" cy="2266646"/>
              </a:xfrm>
              <a:prstGeom prst="rect">
                <a:avLst/>
              </a:prstGeom>
              <a:blipFill rotWithShape="1">
                <a:blip r:embed="rId4"/>
                <a:stretch>
                  <a:fillRect l="-3526" t="-2957" b="-6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正方形/長方形 6"/>
              <p:cNvSpPr/>
              <p:nvPr/>
            </p:nvSpPr>
            <p:spPr>
              <a:xfrm>
                <a:off x="4716016" y="979704"/>
                <a:ext cx="4248472" cy="22674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（</a:t>
                </a:r>
                <a:r>
                  <a:rPr lang="en-US" altLang="ja-JP" sz="3200" dirty="0">
                    <a:solidFill>
                      <a:prstClr val="black"/>
                    </a:solidFill>
                  </a:rPr>
                  <a:t>2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）　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３５</m:t>
                        </m:r>
                      </m:e>
                    </m:rad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１４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  <m:r>
                          <a:rPr lang="en-US" altLang="ja-JP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r>
                  <a:rPr lang="en-US" altLang="ja-JP" sz="3200" dirty="0">
                    <a:solidFill>
                      <a:prstClr val="black"/>
                    </a:solidFill>
                  </a:rPr>
                  <a:t>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  <m:r>
                          <a:rPr lang="en-US" altLang="ja-JP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５</m:t>
                        </m:r>
                        <m:r>
                          <a:rPr lang="en-US" altLang="ja-JP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  <m:r>
                          <a:rPr lang="en-US" altLang="ja-JP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×</m:t>
                        </m:r>
                        <m:r>
                          <a:rPr lang="ja-JP" altLang="en-US" sz="320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７</m:t>
                        </m:r>
                        <m:r>
                          <a:rPr lang="ja-JP" altLang="en-US" sz="3200" i="1" baseline="3000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２</m:t>
                        </m:r>
                      </m:e>
                    </m:rad>
                  </m:oMath>
                </a14:m>
                <a:endParaRPr lang="en-US" altLang="ja-JP" sz="3200" dirty="0" smtClean="0">
                  <a:solidFill>
                    <a:prstClr val="black"/>
                  </a:solidFill>
                </a:endParaRPr>
              </a:p>
              <a:p>
                <a:r>
                  <a:rPr lang="ja-JP" altLang="en-US" sz="3200" dirty="0">
                    <a:solidFill>
                      <a:prstClr val="black"/>
                    </a:solidFill>
                  </a:rPr>
                  <a:t>　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　＝</a:t>
                </a:r>
                <a:r>
                  <a:rPr lang="ja-JP" altLang="en-US" sz="3200" dirty="0">
                    <a:solidFill>
                      <a:prstClr val="black"/>
                    </a:solidFill>
                  </a:rPr>
                  <a:t> </a:t>
                </a:r>
                <a:r>
                  <a:rPr lang="ja-JP" altLang="en-US" sz="3200" dirty="0" smtClean="0">
                    <a:solidFill>
                      <a:prstClr val="black"/>
                    </a:solidFill>
                  </a:rPr>
                  <a:t>７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ja-JP" altLang="en-US" sz="32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１０</m:t>
                        </m:r>
                      </m:e>
                    </m:rad>
                  </m:oMath>
                </a14:m>
                <a:endParaRPr lang="en-US" altLang="ja-JP" sz="32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正方形/長方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79704"/>
                <a:ext cx="4248472" cy="2267416"/>
              </a:xfrm>
              <a:prstGeom prst="rect">
                <a:avLst/>
              </a:prstGeom>
              <a:blipFill rotWithShape="1">
                <a:blip r:embed="rId5"/>
                <a:stretch>
                  <a:fillRect l="-3730" t="-2957" b="-61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13027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155"/>
    </mc:Choice>
    <mc:Fallback xmlns="">
      <p:transition spd="slow" advTm="3415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6" grpId="0" build="p"/>
      <p:bldP spid="7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3.4|3.7|3.4|2.8|3.6|4.3|3.3|12.1|8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2.2|1.9|2|1.9|1.7|2.2|3.7|12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2.9|2.6|5.1|4.6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.7|1.6|1.7|1.7|1.5|12|2.2|2.1"/>
</p:tagLst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994</TotalTime>
  <Words>359</Words>
  <Application>Microsoft Office PowerPoint</Application>
  <PresentationFormat>画面に合わせる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0" baseType="lpstr">
      <vt:lpstr>Office ​​テーマ</vt:lpstr>
      <vt:lpstr>PowerPoint プレゼンテーション</vt:lpstr>
      <vt:lpstr>PowerPoint プレゼンテーション</vt:lpstr>
      <vt:lpstr>根号を含む式の乗法</vt:lpstr>
      <vt:lpstr>根号を含む式の除法</vt:lpstr>
      <vt:lpstr>根号を含む式の計算</vt:lpstr>
      <vt:lpstr>√aの形にする</vt:lpstr>
      <vt:lpstr>a√bの形にする</vt:lpstr>
      <vt:lpstr>a√bの形にする(素因数分解の利用)</vt:lpstr>
      <vt:lpstr>工夫して計算する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teacher</dc:creator>
  <cp:lastModifiedBy>iwachu-20</cp:lastModifiedBy>
  <cp:revision>69</cp:revision>
  <dcterms:created xsi:type="dcterms:W3CDTF">2013-05-19T22:30:44Z</dcterms:created>
  <dcterms:modified xsi:type="dcterms:W3CDTF">2016-06-13T23:54:04Z</dcterms:modified>
</cp:coreProperties>
</file>