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92" r:id="rId4"/>
    <p:sldId id="293" r:id="rId5"/>
    <p:sldId id="296" r:id="rId6"/>
    <p:sldId id="298" r:id="rId7"/>
    <p:sldId id="300" r:id="rId8"/>
    <p:sldId id="297" r:id="rId9"/>
  </p:sldIdLst>
  <p:sldSz cx="9144000" cy="6858000" type="screen4x3"/>
  <p:notesSz cx="6735763" cy="98679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10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C0085-1ED4-4880-BDB3-9AA8B993F01F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0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6E7D9-1B40-4E03-8CD3-BABA621E3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84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6E7D9-1B40-4E03-8CD3-BABA621E3F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4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52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27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4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7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23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02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2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62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7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24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94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BABFE-F1A9-4C07-8C21-20964DFFE961}" type="datetimeFigureOut">
              <a:rPr kumimoji="1" lang="ja-JP" altLang="en-US" smtClean="0"/>
              <a:t>2016/9/13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7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080120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/>
              <a:t>二次方程式と因数分解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7992888" cy="5544616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r>
              <a:rPr kumimoji="1" lang="ja-JP" altLang="en-US" sz="5800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sz="5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5800" dirty="0" smtClean="0">
                <a:solidFill>
                  <a:schemeClr val="tx1"/>
                </a:solidFill>
              </a:rPr>
              <a:t>ねらい「二次方程式を、</a:t>
            </a:r>
            <a:endParaRPr lang="en-US" altLang="ja-JP" sz="5800" dirty="0" smtClean="0">
              <a:solidFill>
                <a:schemeClr val="tx1"/>
              </a:solidFill>
            </a:endParaRPr>
          </a:p>
          <a:p>
            <a:r>
              <a:rPr lang="ja-JP" altLang="en-US" sz="5800" dirty="0" smtClean="0">
                <a:solidFill>
                  <a:schemeClr val="tx1"/>
                </a:solidFill>
              </a:rPr>
              <a:t>因数分解で解くことができる」</a:t>
            </a:r>
            <a:endParaRPr lang="en-US" altLang="ja-JP" sz="5800" dirty="0" smtClean="0">
              <a:solidFill>
                <a:schemeClr val="tx1"/>
              </a:solidFill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</a:rPr>
              <a:t>↓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ＡＢ＝０ならば、Ａ＝０，Ｂ＝０の解き方の説明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例１、例２の説明と練習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↓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例３、例４の説明と練習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↓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問５をする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↓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まとめ</a:t>
            </a:r>
            <a:r>
              <a:rPr lang="ja-JP" altLang="en-US" sz="2400" dirty="0">
                <a:solidFill>
                  <a:schemeClr val="tx1"/>
                </a:solidFill>
              </a:rPr>
              <a:t>をする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08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72" y="62120"/>
            <a:ext cx="5679096" cy="2395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次の</a:t>
            </a:r>
            <a:r>
              <a:rPr lang="ja-JP" altLang="en-US" sz="2800" dirty="0" smtClean="0"/>
              <a:t>方程式を解きなさい。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dirty="0" err="1" smtClean="0"/>
              <a:t>ｘ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－９＝</a:t>
            </a:r>
            <a:r>
              <a:rPr lang="ja-JP" altLang="en-US" dirty="0"/>
              <a:t>０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    </a:t>
            </a:r>
            <a:r>
              <a:rPr lang="ja-JP" altLang="en-US" dirty="0" err="1" smtClean="0"/>
              <a:t>ｘ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＝９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   　ｘ＝</a:t>
            </a:r>
            <a:r>
              <a:rPr lang="en-US" altLang="ja-JP" dirty="0" smtClean="0"/>
              <a:t>±</a:t>
            </a:r>
            <a:r>
              <a:rPr lang="ja-JP" altLang="en-US" dirty="0" smtClean="0"/>
              <a:t>３</a:t>
            </a:r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3707904" y="1700808"/>
            <a:ext cx="47677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771800" y="620688"/>
            <a:ext cx="5400600" cy="33055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err="1">
                <a:solidFill>
                  <a:prstClr val="black"/>
                </a:solidFill>
              </a:rPr>
              <a:t>ｘ</a:t>
            </a:r>
            <a:r>
              <a:rPr lang="en-US" altLang="ja-JP" sz="3600" baseline="30000" dirty="0">
                <a:solidFill>
                  <a:prstClr val="black"/>
                </a:solidFill>
              </a:rPr>
              <a:t>2</a:t>
            </a:r>
            <a:r>
              <a:rPr lang="ja-JP" altLang="en-US" sz="3600" dirty="0">
                <a:solidFill>
                  <a:prstClr val="black"/>
                </a:solidFill>
              </a:rPr>
              <a:t>－９＝０</a:t>
            </a:r>
            <a:endParaRPr lang="en-US" altLang="ja-JP" sz="36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ja-JP" sz="3600" dirty="0">
                <a:solidFill>
                  <a:prstClr val="black"/>
                </a:solidFill>
              </a:rPr>
              <a:t>(</a:t>
            </a:r>
            <a:r>
              <a:rPr lang="ja-JP" altLang="en-US" sz="3600" dirty="0">
                <a:solidFill>
                  <a:prstClr val="black"/>
                </a:solidFill>
              </a:rPr>
              <a:t>ｘ－３</a:t>
            </a:r>
            <a:r>
              <a:rPr lang="en-US" altLang="ja-JP" sz="3600" dirty="0">
                <a:solidFill>
                  <a:prstClr val="black"/>
                </a:solidFill>
              </a:rPr>
              <a:t>)</a:t>
            </a:r>
            <a:r>
              <a:rPr lang="ja-JP" altLang="en-US" sz="3600" dirty="0">
                <a:solidFill>
                  <a:prstClr val="black"/>
                </a:solidFill>
              </a:rPr>
              <a:t>（ｘ＋３）＝</a:t>
            </a:r>
            <a:r>
              <a:rPr lang="ja-JP" altLang="en-US" sz="3600" dirty="0" smtClean="0">
                <a:solidFill>
                  <a:prstClr val="black"/>
                </a:solidFill>
              </a:rPr>
              <a:t>０</a:t>
            </a:r>
            <a:endParaRPr lang="en-US" altLang="ja-JP" sz="36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prstClr val="black"/>
                </a:solidFill>
              </a:rPr>
              <a:t>ｘ－３＝０</a:t>
            </a:r>
            <a:r>
              <a:rPr lang="ja-JP" altLang="en-US" sz="2800" dirty="0" smtClean="0">
                <a:solidFill>
                  <a:prstClr val="black"/>
                </a:solidFill>
              </a:rPr>
              <a:t>または</a:t>
            </a:r>
            <a:r>
              <a:rPr lang="ja-JP" altLang="en-US" sz="3600" dirty="0" smtClean="0">
                <a:solidFill>
                  <a:prstClr val="black"/>
                </a:solidFill>
              </a:rPr>
              <a:t>ｘ＋３＝０</a:t>
            </a:r>
            <a:endParaRPr lang="en-US" altLang="ja-JP" sz="36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600" dirty="0">
                <a:solidFill>
                  <a:prstClr val="black"/>
                </a:solidFill>
              </a:rPr>
              <a:t>ｘ＝３</a:t>
            </a:r>
            <a:r>
              <a:rPr lang="ja-JP" altLang="en-US" sz="3600" dirty="0" smtClean="0">
                <a:solidFill>
                  <a:prstClr val="black"/>
                </a:solidFill>
              </a:rPr>
              <a:t>、－３</a:t>
            </a:r>
            <a:endParaRPr lang="en-US" altLang="ja-JP" sz="36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600" dirty="0">
                <a:solidFill>
                  <a:prstClr val="black"/>
                </a:solidFill>
              </a:rPr>
              <a:t>ｘ</a:t>
            </a:r>
            <a:r>
              <a:rPr lang="ja-JP" altLang="en-US" sz="3600" dirty="0" smtClean="0">
                <a:solidFill>
                  <a:prstClr val="black"/>
                </a:solidFill>
              </a:rPr>
              <a:t>＝</a:t>
            </a:r>
            <a:r>
              <a:rPr lang="en-US" altLang="ja-JP" sz="3600" dirty="0" smtClean="0">
                <a:solidFill>
                  <a:prstClr val="black"/>
                </a:solidFill>
              </a:rPr>
              <a:t>±</a:t>
            </a:r>
            <a:r>
              <a:rPr lang="ja-JP" altLang="en-US" sz="3600" dirty="0" smtClean="0">
                <a:solidFill>
                  <a:prstClr val="black"/>
                </a:solidFill>
              </a:rPr>
              <a:t>３</a:t>
            </a:r>
            <a:endParaRPr lang="en-US" altLang="ja-JP" sz="3600" dirty="0">
              <a:solidFill>
                <a:prstClr val="black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516216" y="374017"/>
            <a:ext cx="2487216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i="1" dirty="0" smtClean="0">
                <a:solidFill>
                  <a:srgbClr val="FF0000"/>
                </a:solidFill>
                <a:latin typeface="Cambria Math"/>
              </a:rPr>
              <a:t>Ａ</a:t>
            </a:r>
            <a:r>
              <a:rPr lang="en-US" altLang="ja-JP" sz="3200" i="1" dirty="0" smtClean="0">
                <a:solidFill>
                  <a:srgbClr val="FF0000"/>
                </a:solidFill>
                <a:latin typeface="Cambria Math"/>
              </a:rPr>
              <a:t>×</a:t>
            </a:r>
            <a:r>
              <a:rPr lang="ja-JP" altLang="en-US" sz="3200" i="1" dirty="0" smtClean="0">
                <a:solidFill>
                  <a:srgbClr val="FF0000"/>
                </a:solidFill>
                <a:latin typeface="Cambria Math"/>
              </a:rPr>
              <a:t>Ｂ＝０ならば、Ａ＝０またはＢ＝０</a:t>
            </a:r>
            <a:endParaRPr lang="en-US" altLang="ja-JP" sz="3200" i="1" dirty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8641" y="3901066"/>
            <a:ext cx="4919852" cy="2956934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問１　次の方程式を解きなさい。</a:t>
            </a: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ja-JP" sz="2800" dirty="0" smtClean="0"/>
              <a:t>(</a:t>
            </a:r>
            <a:r>
              <a:rPr lang="ja-JP" altLang="en-US" sz="2800" dirty="0" smtClean="0"/>
              <a:t>１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　（ｘ＋３）（ｘ－５）＝０　　　　</a:t>
            </a: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　　  ｘ＋３＝０またはｘ－５＝０</a:t>
            </a: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　　　　　ｘ＝－３，５</a:t>
            </a:r>
            <a:endParaRPr lang="en-US" altLang="ja-JP" sz="2800" dirty="0" smtClean="0"/>
          </a:p>
        </p:txBody>
      </p:sp>
      <p:sp>
        <p:nvSpPr>
          <p:cNvPr id="2" name="正方形/長方形 1"/>
          <p:cNvSpPr/>
          <p:nvPr/>
        </p:nvSpPr>
        <p:spPr>
          <a:xfrm>
            <a:off x="4716016" y="3926249"/>
            <a:ext cx="4427984" cy="310854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(</a:t>
            </a:r>
            <a:r>
              <a:rPr lang="ja-JP" altLang="en-US" sz="2800" dirty="0"/>
              <a:t>２</a:t>
            </a:r>
            <a:r>
              <a:rPr lang="en-US" altLang="ja-JP" sz="2800" dirty="0"/>
              <a:t>)</a:t>
            </a:r>
            <a:r>
              <a:rPr lang="ja-JP" altLang="en-US" sz="2800" dirty="0"/>
              <a:t>　</a:t>
            </a:r>
            <a:r>
              <a:rPr lang="ja-JP" altLang="en-US" sz="2800" dirty="0">
                <a:solidFill>
                  <a:prstClr val="black"/>
                </a:solidFill>
              </a:rPr>
              <a:t>（ｘ－２）（ｘ＋５）＝０</a:t>
            </a:r>
            <a:endParaRPr lang="en-US" altLang="ja-JP" sz="2800" dirty="0">
              <a:solidFill>
                <a:prstClr val="black"/>
              </a:solidFill>
            </a:endParaRPr>
          </a:p>
          <a:p>
            <a:endParaRPr lang="en-US" altLang="ja-JP" sz="2800" dirty="0" smtClean="0">
              <a:solidFill>
                <a:prstClr val="black"/>
              </a:solidFill>
            </a:endParaRPr>
          </a:p>
          <a:p>
            <a:endParaRPr lang="en-US" altLang="ja-JP" sz="2800" dirty="0">
              <a:solidFill>
                <a:prstClr val="black"/>
              </a:solidFill>
            </a:endParaRPr>
          </a:p>
          <a:p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ja-JP" altLang="en-US" sz="2800" dirty="0">
                <a:solidFill>
                  <a:prstClr val="black"/>
                </a:solidFill>
              </a:rPr>
              <a:t>３</a:t>
            </a:r>
            <a:r>
              <a:rPr lang="en-US" altLang="ja-JP" sz="2800" dirty="0">
                <a:solidFill>
                  <a:prstClr val="black"/>
                </a:solidFill>
              </a:rPr>
              <a:t>)</a:t>
            </a:r>
            <a:r>
              <a:rPr lang="ja-JP" altLang="en-US" sz="2800" dirty="0">
                <a:solidFill>
                  <a:prstClr val="black"/>
                </a:solidFill>
              </a:rPr>
              <a:t>　</a:t>
            </a:r>
            <a:r>
              <a:rPr lang="ja-JP" altLang="en-US" sz="2800" dirty="0"/>
              <a:t>（ｘ＋４）（ｘ＋２）＝</a:t>
            </a:r>
            <a:r>
              <a:rPr lang="ja-JP" altLang="en-US" sz="2800" dirty="0" smtClean="0"/>
              <a:t>０</a:t>
            </a:r>
            <a:endParaRPr lang="en-US" altLang="ja-JP" sz="2800" dirty="0" smtClean="0"/>
          </a:p>
          <a:p>
            <a:endParaRPr lang="en-US" altLang="ja-JP" sz="2800" dirty="0">
              <a:solidFill>
                <a:prstClr val="black"/>
              </a:solidFill>
            </a:endParaRPr>
          </a:p>
          <a:p>
            <a:endParaRPr lang="en-US" altLang="ja-JP" sz="2800" dirty="0" smtClean="0">
              <a:solidFill>
                <a:prstClr val="black"/>
              </a:solidFill>
            </a:endParaRPr>
          </a:p>
          <a:p>
            <a:endParaRPr lang="en-US" altLang="ja-JP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92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uiExpand="1" build="p" animBg="1"/>
      <p:bldP spid="5" grpId="0" animBg="1"/>
      <p:bldP spid="7" grpId="0" build="p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707904" y="1700808"/>
            <a:ext cx="47677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07504" y="67562"/>
            <a:ext cx="8928992" cy="6889829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問２　次の方程式を解きなさい。</a:t>
            </a: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ja-JP" sz="2800" dirty="0" smtClean="0"/>
              <a:t>(1)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＋５ｘ＋６＝</a:t>
            </a:r>
            <a:r>
              <a:rPr lang="en-US" altLang="ja-JP" sz="2800" dirty="0" smtClean="0"/>
              <a:t>0</a:t>
            </a:r>
            <a:r>
              <a:rPr lang="ja-JP" altLang="en-US" sz="2800" dirty="0" smtClean="0"/>
              <a:t>　　                  </a:t>
            </a:r>
            <a:r>
              <a:rPr lang="en-US" altLang="ja-JP" sz="2800" dirty="0" smtClean="0"/>
              <a:t>(2)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＋ｘ－１２＝</a:t>
            </a:r>
            <a:r>
              <a:rPr lang="en-US" altLang="ja-JP" sz="2800" dirty="0" smtClean="0"/>
              <a:t>0</a:t>
            </a:r>
          </a:p>
          <a:p>
            <a:pPr marL="0" indent="0">
              <a:buFont typeface="Arial" pitchFamily="34" charset="0"/>
              <a:buNone/>
            </a:pP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endParaRPr lang="en-US" altLang="ja-JP" sz="2800" dirty="0"/>
          </a:p>
          <a:p>
            <a:pPr marL="0" indent="0">
              <a:buFont typeface="Arial" pitchFamily="34" charset="0"/>
              <a:buNone/>
            </a:pP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ja-JP" sz="2800" dirty="0" smtClean="0"/>
              <a:t>(3)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－２ｘ－８＝</a:t>
            </a:r>
            <a:r>
              <a:rPr lang="en-US" altLang="ja-JP" sz="2800" dirty="0" smtClean="0"/>
              <a:t>0</a:t>
            </a:r>
            <a:r>
              <a:rPr lang="ja-JP" altLang="en-US" sz="2800" dirty="0" smtClean="0"/>
              <a:t>　                  　</a:t>
            </a:r>
            <a:r>
              <a:rPr lang="en-US" altLang="ja-JP" sz="2800" dirty="0" smtClean="0"/>
              <a:t>(4)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－８ｘ＋７＝</a:t>
            </a:r>
            <a:r>
              <a:rPr lang="en-US" altLang="ja-JP" sz="2800" dirty="0" smtClean="0"/>
              <a:t>0</a:t>
            </a:r>
          </a:p>
          <a:p>
            <a:pPr marL="0" indent="0">
              <a:buFont typeface="Arial" pitchFamily="34" charset="0"/>
              <a:buNone/>
            </a:pP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endParaRPr lang="en-US" altLang="ja-JP" sz="2800" dirty="0"/>
          </a:p>
          <a:p>
            <a:pPr marL="0" indent="0">
              <a:buFont typeface="Arial" pitchFamily="34" charset="0"/>
              <a:buNone/>
            </a:pP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ja-JP" sz="2800" dirty="0" smtClean="0"/>
              <a:t>(5)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－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ｘ＋</a:t>
            </a:r>
            <a:r>
              <a:rPr lang="en-US" altLang="ja-JP" sz="2800" dirty="0" smtClean="0"/>
              <a:t>24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0                  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(6)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－７ｘ－８＝</a:t>
            </a:r>
            <a:r>
              <a:rPr lang="en-US" altLang="ja-JP" sz="2800" dirty="0" smtClean="0"/>
              <a:t>0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02995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16632"/>
            <a:ext cx="5984264" cy="3492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 smtClean="0"/>
              <a:t>例３　次の方程式を解きなさい。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　ｘ</a:t>
            </a:r>
            <a:r>
              <a:rPr lang="en-US" altLang="ja-JP" sz="3600" baseline="30000" dirty="0" smtClean="0"/>
              <a:t>2</a:t>
            </a:r>
            <a:r>
              <a:rPr lang="ja-JP" altLang="en-US" sz="3600" dirty="0" smtClean="0"/>
              <a:t>－８ｘ＝</a:t>
            </a:r>
            <a:r>
              <a:rPr lang="ja-JP" altLang="en-US" sz="3600" dirty="0"/>
              <a:t>０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ｘ（ｘ－８）＝０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dirty="0" smtClean="0"/>
              <a:t>ｘ＝０またはｘ－８＝０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3600" dirty="0" smtClean="0"/>
              <a:t>ｘ＝０，８</a:t>
            </a:r>
            <a:endParaRPr lang="en-US" altLang="ja-JP" sz="36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3707904" y="1700808"/>
            <a:ext cx="47677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/>
              <p:cNvSpPr/>
              <p:nvPr/>
            </p:nvSpPr>
            <p:spPr>
              <a:xfrm>
                <a:off x="4860032" y="764704"/>
                <a:ext cx="4536504" cy="31328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600" dirty="0" smtClean="0"/>
                  <a:t>３ｘ</a:t>
                </a:r>
                <a:r>
                  <a:rPr lang="en-US" altLang="ja-JP" sz="3600" baseline="30000" dirty="0" smtClean="0"/>
                  <a:t>2</a:t>
                </a:r>
                <a:r>
                  <a:rPr lang="ja-JP" altLang="en-US" sz="3600" dirty="0" smtClean="0"/>
                  <a:t>＝５ｘ</a:t>
                </a:r>
                <a:endParaRPr lang="en-US" altLang="ja-JP" sz="3600" dirty="0"/>
              </a:p>
              <a:p>
                <a:r>
                  <a:rPr lang="ja-JP" altLang="en-US" sz="3600" dirty="0"/>
                  <a:t>３ｘ</a:t>
                </a:r>
                <a:r>
                  <a:rPr lang="en-US" altLang="ja-JP" sz="3600" baseline="30000" dirty="0" smtClean="0"/>
                  <a:t>2</a:t>
                </a:r>
                <a:r>
                  <a:rPr lang="ja-JP" altLang="en-US" sz="3600" dirty="0" smtClean="0"/>
                  <a:t>－５ｘ＝０</a:t>
                </a:r>
                <a:endParaRPr lang="en-US" altLang="ja-JP" sz="3600" dirty="0"/>
              </a:p>
              <a:p>
                <a:r>
                  <a:rPr lang="ja-JP" altLang="en-US" sz="3600" dirty="0" smtClean="0"/>
                  <a:t>ｘ（３ｘ－５）</a:t>
                </a:r>
                <a:r>
                  <a:rPr lang="ja-JP" altLang="en-US" sz="3600" dirty="0"/>
                  <a:t>＝０</a:t>
                </a:r>
                <a:endParaRPr lang="en-US" altLang="ja-JP" sz="3600" dirty="0"/>
              </a:p>
              <a:p>
                <a:r>
                  <a:rPr lang="ja-JP" altLang="en-US" sz="3200" dirty="0" smtClean="0"/>
                  <a:t>ｘ</a:t>
                </a:r>
                <a:r>
                  <a:rPr lang="ja-JP" altLang="en-US" sz="3200" dirty="0"/>
                  <a:t>＝０また</a:t>
                </a:r>
                <a:r>
                  <a:rPr lang="ja-JP" altLang="en-US" sz="3200" dirty="0" smtClean="0"/>
                  <a:t>は３ｘ－５＝</a:t>
                </a:r>
                <a:r>
                  <a:rPr lang="ja-JP" altLang="en-US" sz="3200" dirty="0"/>
                  <a:t>０</a:t>
                </a:r>
                <a:endParaRPr lang="en-US" altLang="ja-JP" sz="3200" dirty="0"/>
              </a:p>
              <a:p>
                <a:r>
                  <a:rPr lang="ja-JP" altLang="en-US" sz="3600" dirty="0"/>
                  <a:t>ｘ＝０</a:t>
                </a:r>
                <a:r>
                  <a:rPr lang="ja-JP" altLang="en-US" sz="3600" dirty="0" smtClean="0"/>
                  <a:t>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lang="en-US" altLang="ja-JP" sz="3600" dirty="0"/>
              </a:p>
            </p:txBody>
          </p:sp>
        </mc:Choice>
        <mc:Fallback xmlns="">
          <p:sp>
            <p:nvSpPr>
              <p:cNvPr id="10" name="正方形/長方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764704"/>
                <a:ext cx="4536504" cy="3132845"/>
              </a:xfrm>
              <a:prstGeom prst="rect">
                <a:avLst/>
              </a:prstGeom>
              <a:blipFill>
                <a:blip r:embed="rId2"/>
                <a:stretch>
                  <a:fillRect l="-4032" t="-3891" b="-15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正方形/長方形 5"/>
          <p:cNvSpPr/>
          <p:nvPr/>
        </p:nvSpPr>
        <p:spPr>
          <a:xfrm>
            <a:off x="0" y="3897550"/>
            <a:ext cx="9144000" cy="3108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2800" dirty="0" smtClean="0">
                <a:solidFill>
                  <a:prstClr val="black"/>
                </a:solidFill>
              </a:rPr>
              <a:t>問３　次の方程式を解きなさい。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(1)</a:t>
            </a:r>
            <a:r>
              <a:rPr lang="ja-JP" altLang="en-US" sz="2800" dirty="0">
                <a:solidFill>
                  <a:prstClr val="black"/>
                </a:solidFill>
              </a:rPr>
              <a:t>　</a:t>
            </a:r>
            <a:r>
              <a:rPr lang="ja-JP" altLang="en-US" sz="2800" dirty="0" err="1" smtClean="0">
                <a:solidFill>
                  <a:prstClr val="black"/>
                </a:solidFill>
              </a:rPr>
              <a:t>ｘ</a:t>
            </a:r>
            <a:r>
              <a:rPr lang="en-US" altLang="ja-JP" sz="2800" baseline="30000" dirty="0">
                <a:solidFill>
                  <a:prstClr val="black"/>
                </a:solidFill>
              </a:rPr>
              <a:t>2</a:t>
            </a:r>
            <a:r>
              <a:rPr lang="ja-JP" altLang="en-US" sz="2800" dirty="0" smtClean="0">
                <a:solidFill>
                  <a:prstClr val="black"/>
                </a:solidFill>
              </a:rPr>
              <a:t>＋５ｘ＝</a:t>
            </a:r>
            <a:r>
              <a:rPr lang="en-US" altLang="ja-JP" sz="2800" dirty="0">
                <a:solidFill>
                  <a:prstClr val="black"/>
                </a:solidFill>
              </a:rPr>
              <a:t>0</a:t>
            </a:r>
            <a:r>
              <a:rPr lang="ja-JP" altLang="en-US" sz="2800" dirty="0">
                <a:solidFill>
                  <a:prstClr val="black"/>
                </a:solidFill>
              </a:rPr>
              <a:t>　　　</a:t>
            </a:r>
            <a:r>
              <a:rPr lang="ja-JP" altLang="en-US" sz="2800" dirty="0" smtClean="0">
                <a:solidFill>
                  <a:prstClr val="black"/>
                </a:solidFill>
              </a:rPr>
              <a:t>　　　　　　　</a:t>
            </a:r>
            <a:r>
              <a:rPr lang="en-US" altLang="ja-JP" sz="2800" dirty="0" smtClean="0">
                <a:solidFill>
                  <a:prstClr val="black"/>
                </a:solidFill>
              </a:rPr>
              <a:t>(2)</a:t>
            </a:r>
            <a:r>
              <a:rPr lang="ja-JP" altLang="en-US" sz="2800" dirty="0">
                <a:solidFill>
                  <a:prstClr val="black"/>
                </a:solidFill>
              </a:rPr>
              <a:t>　２ｘ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2800" dirty="0" smtClean="0">
                <a:solidFill>
                  <a:prstClr val="black"/>
                </a:solidFill>
              </a:rPr>
              <a:t>＝７ｘ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80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uiExpand="1" build="p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25121"/>
            <a:ext cx="5984264" cy="3492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 smtClean="0"/>
              <a:t>例４　次の方程式を解きなさい。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　</a:t>
            </a:r>
            <a:r>
              <a:rPr lang="ja-JP" altLang="en-US" sz="3600" dirty="0" err="1" smtClean="0"/>
              <a:t>ｘ</a:t>
            </a:r>
            <a:r>
              <a:rPr lang="en-US" altLang="ja-JP" sz="3600" baseline="30000" dirty="0" smtClean="0"/>
              <a:t>2</a:t>
            </a:r>
            <a:r>
              <a:rPr lang="ja-JP" altLang="en-US" sz="3600" dirty="0" smtClean="0"/>
              <a:t>＋４ｘ＋４＝</a:t>
            </a:r>
            <a:r>
              <a:rPr lang="ja-JP" altLang="en-US" sz="3600" dirty="0"/>
              <a:t>０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　　　（ｘ＋２）</a:t>
            </a:r>
            <a:r>
              <a:rPr lang="en-US" altLang="ja-JP" sz="3600" baseline="30000" dirty="0" smtClean="0"/>
              <a:t>2</a:t>
            </a:r>
            <a:r>
              <a:rPr lang="ja-JP" altLang="en-US" sz="3600" dirty="0" smtClean="0"/>
              <a:t>＝０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dirty="0" smtClean="0"/>
              <a:t>　　　　</a:t>
            </a:r>
            <a:r>
              <a:rPr lang="ja-JP" altLang="en-US" sz="3600" dirty="0" smtClean="0"/>
              <a:t>ｘ＋２＝０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3600" dirty="0" smtClean="0"/>
              <a:t>　　　　ｘ＝－２</a:t>
            </a:r>
            <a:endParaRPr lang="en-US" altLang="ja-JP" sz="36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3923928" y="620688"/>
            <a:ext cx="5220072" cy="643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2800" dirty="0" smtClean="0">
                <a:solidFill>
                  <a:prstClr val="black"/>
                </a:solidFill>
              </a:rPr>
              <a:t>問４　次の方程式を解きなさい。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marL="514350" lvl="0" indent="-514350">
              <a:spcBef>
                <a:spcPct val="20000"/>
              </a:spcBef>
              <a:buAutoNum type="arabicParenBoth"/>
            </a:pPr>
            <a:r>
              <a:rPr lang="ja-JP" altLang="en-US" sz="3200" dirty="0" smtClean="0">
                <a:solidFill>
                  <a:prstClr val="black"/>
                </a:solidFill>
              </a:rPr>
              <a:t>　</a:t>
            </a:r>
            <a:r>
              <a:rPr lang="ja-JP" altLang="en-US" sz="3200" dirty="0" err="1" smtClean="0">
                <a:solidFill>
                  <a:prstClr val="black"/>
                </a:solidFill>
              </a:rPr>
              <a:t>ｘ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3200" dirty="0" smtClean="0">
                <a:solidFill>
                  <a:prstClr val="black"/>
                </a:solidFill>
              </a:rPr>
              <a:t>－６ｘ＋９＝</a:t>
            </a:r>
            <a:r>
              <a:rPr lang="ja-JP" altLang="en-US" sz="3200" dirty="0">
                <a:solidFill>
                  <a:prstClr val="black"/>
                </a:solidFill>
              </a:rPr>
              <a:t>０　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32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>
                <a:solidFill>
                  <a:prstClr val="black"/>
                </a:solidFill>
              </a:rPr>
              <a:t>　　</a:t>
            </a:r>
            <a:r>
              <a:rPr lang="ja-JP" altLang="en-US" sz="3200" dirty="0" smtClean="0">
                <a:solidFill>
                  <a:prstClr val="black"/>
                </a:solidFill>
              </a:rPr>
              <a:t>　　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ja-JP" sz="3200" dirty="0" smtClean="0">
                <a:solidFill>
                  <a:prstClr val="black"/>
                </a:solidFill>
              </a:rPr>
              <a:t>(2)</a:t>
            </a:r>
            <a:r>
              <a:rPr lang="ja-JP" altLang="en-US" sz="3200" dirty="0">
                <a:solidFill>
                  <a:prstClr val="black"/>
                </a:solidFill>
              </a:rPr>
              <a:t>　</a:t>
            </a:r>
            <a:r>
              <a:rPr lang="ja-JP" altLang="en-US" sz="3200" dirty="0" err="1" smtClean="0">
                <a:solidFill>
                  <a:prstClr val="black"/>
                </a:solidFill>
              </a:rPr>
              <a:t>ｘ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3200" dirty="0" smtClean="0">
                <a:solidFill>
                  <a:prstClr val="black"/>
                </a:solidFill>
              </a:rPr>
              <a:t>＋１４ｘ＋４９＝０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marL="514350" lvl="0" indent="-514350">
              <a:spcBef>
                <a:spcPct val="20000"/>
              </a:spcBef>
              <a:buAutoNum type="arabicParenBoth"/>
            </a:pPr>
            <a:endParaRPr lang="en-US" altLang="ja-JP" sz="3200" dirty="0">
              <a:solidFill>
                <a:prstClr val="black"/>
              </a:solidFill>
            </a:endParaRPr>
          </a:p>
          <a:p>
            <a:pPr marL="514350" lvl="0" indent="-514350">
              <a:spcBef>
                <a:spcPct val="20000"/>
              </a:spcBef>
              <a:buAutoNum type="arabicParenBoth"/>
            </a:pPr>
            <a:endParaRPr lang="en-US" altLang="ja-JP" sz="3200" dirty="0" smtClean="0">
              <a:solidFill>
                <a:prstClr val="black"/>
              </a:solidFill>
            </a:endParaRPr>
          </a:p>
          <a:p>
            <a:pPr marL="514350" lvl="0" indent="-514350">
              <a:spcBef>
                <a:spcPct val="20000"/>
              </a:spcBef>
              <a:buAutoNum type="arabicParenBoth"/>
            </a:pPr>
            <a:endParaRPr lang="en-US" altLang="ja-JP" sz="3200" dirty="0">
              <a:solidFill>
                <a:prstClr val="black"/>
              </a:solidFill>
            </a:endParaRPr>
          </a:p>
          <a:p>
            <a:pPr marL="514350" lvl="0" indent="-514350">
              <a:spcBef>
                <a:spcPct val="20000"/>
              </a:spcBef>
              <a:buAutoNum type="arabicParenBoth"/>
            </a:pP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659476" y="3588814"/>
            <a:ext cx="14401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400" i="1" dirty="0" smtClean="0">
                <a:solidFill>
                  <a:srgbClr val="FF0000"/>
                </a:solidFill>
                <a:latin typeface="Cambria Math"/>
              </a:rPr>
              <a:t>重解</a:t>
            </a:r>
            <a:endParaRPr lang="en-US" altLang="ja-JP" sz="4400" i="1" dirty="0">
              <a:solidFill>
                <a:srgbClr val="FF0000"/>
              </a:solidFill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24121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3308" y="0"/>
            <a:ext cx="9120692" cy="6858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問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　次の方程式を解きなさい。</a:t>
            </a: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　</a:t>
            </a:r>
            <a:r>
              <a:rPr lang="en-US" altLang="ja-JP" sz="2800" dirty="0" smtClean="0"/>
              <a:t>(1)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＋２ｘ＝３　　　　　　　　　　</a:t>
            </a:r>
            <a:r>
              <a:rPr lang="en-US" altLang="ja-JP" sz="2800" dirty="0" smtClean="0"/>
              <a:t>(2)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－４９＝</a:t>
            </a:r>
            <a:r>
              <a:rPr lang="en-US" altLang="ja-JP" sz="2800" dirty="0" smtClean="0"/>
              <a:t>0</a:t>
            </a:r>
          </a:p>
          <a:p>
            <a:pPr marL="0" indent="0">
              <a:buFont typeface="Arial" pitchFamily="34" charset="0"/>
              <a:buNone/>
            </a:pP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endParaRPr lang="en-US" altLang="ja-JP" sz="2800" dirty="0"/>
          </a:p>
          <a:p>
            <a:pPr marL="0" indent="0">
              <a:buFont typeface="Arial" pitchFamily="34" charset="0"/>
              <a:buNone/>
            </a:pP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　</a:t>
            </a:r>
            <a:r>
              <a:rPr lang="en-US" altLang="ja-JP" sz="2800" dirty="0" smtClean="0"/>
              <a:t>(3)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＋１２＝７ｘ　　　　　　　　　</a:t>
            </a:r>
            <a:r>
              <a:rPr lang="en-US" altLang="ja-JP" sz="2800" dirty="0" smtClean="0"/>
              <a:t>(4)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/>
              <a:t>＝</a:t>
            </a:r>
            <a:r>
              <a:rPr lang="ja-JP" altLang="en-US" sz="2800" dirty="0" smtClean="0"/>
              <a:t>８ｘ－１６</a:t>
            </a: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endParaRPr lang="en-US" altLang="ja-JP" sz="2800" dirty="0"/>
          </a:p>
          <a:p>
            <a:pPr marL="0" indent="0">
              <a:buFont typeface="Arial" pitchFamily="34" charset="0"/>
              <a:buNone/>
            </a:pPr>
            <a:endParaRPr lang="en-US" altLang="ja-JP" sz="2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2800" dirty="0" smtClean="0"/>
              <a:t>　</a:t>
            </a:r>
            <a:r>
              <a:rPr lang="en-US" altLang="ja-JP" sz="2800" dirty="0" smtClean="0"/>
              <a:t>(5)</a:t>
            </a:r>
            <a:r>
              <a:rPr lang="ja-JP" altLang="en-US" sz="2800" dirty="0" smtClean="0"/>
              <a:t>　４ｘ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＋８ｘ＝</a:t>
            </a:r>
            <a:r>
              <a:rPr lang="en-US" altLang="ja-JP" sz="2800" dirty="0" smtClean="0"/>
              <a:t>0</a:t>
            </a:r>
            <a:r>
              <a:rPr lang="ja-JP" altLang="en-US" sz="2800" dirty="0" smtClean="0"/>
              <a:t>　　　　　　　　　 </a:t>
            </a:r>
            <a:r>
              <a:rPr lang="en-US" altLang="ja-JP" sz="2800" dirty="0" smtClean="0"/>
              <a:t>(6)</a:t>
            </a:r>
            <a:r>
              <a:rPr lang="ja-JP" altLang="en-US" sz="2800" dirty="0" smtClean="0"/>
              <a:t>　３ｘ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＝６ｘ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23486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16633"/>
            <a:ext cx="8928992" cy="33123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3600" dirty="0"/>
              <a:t>例題</a:t>
            </a:r>
            <a:r>
              <a:rPr lang="ja-JP" altLang="en-US" sz="3600" dirty="0" smtClean="0"/>
              <a:t>１　次の方程式を解きなさい。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　　　３（</a:t>
            </a:r>
            <a:r>
              <a:rPr lang="ja-JP" altLang="en-US" sz="3600" dirty="0" err="1" smtClean="0"/>
              <a:t>ｘ</a:t>
            </a:r>
            <a:r>
              <a:rPr lang="en-US" altLang="ja-JP" sz="3600" baseline="30000" dirty="0" smtClean="0"/>
              <a:t>2</a:t>
            </a:r>
            <a:r>
              <a:rPr lang="ja-JP" altLang="en-US" sz="3600" dirty="0" smtClean="0"/>
              <a:t>－８）＝（ｘ－８）（ｘ＋２）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　  ３ｘ</a:t>
            </a:r>
            <a:r>
              <a:rPr lang="en-US" altLang="ja-JP" sz="3600" baseline="30000" dirty="0"/>
              <a:t>2</a:t>
            </a:r>
            <a:r>
              <a:rPr lang="ja-JP" altLang="en-US" sz="3600" dirty="0" smtClean="0"/>
              <a:t>－２４＝</a:t>
            </a:r>
            <a:r>
              <a:rPr lang="ja-JP" altLang="en-US" sz="3600" dirty="0" err="1"/>
              <a:t>ｘ</a:t>
            </a:r>
            <a:r>
              <a:rPr lang="en-US" altLang="ja-JP" sz="3600" baseline="30000" dirty="0" smtClean="0"/>
              <a:t>2</a:t>
            </a:r>
            <a:r>
              <a:rPr lang="ja-JP" altLang="en-US" sz="3600" dirty="0" smtClean="0"/>
              <a:t>－６ｘ－１６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 smtClean="0"/>
              <a:t>　 ２ｘ</a:t>
            </a:r>
            <a:r>
              <a:rPr lang="en-US" altLang="ja-JP" sz="3600" baseline="30000" dirty="0" smtClean="0"/>
              <a:t>2</a:t>
            </a:r>
            <a:r>
              <a:rPr lang="ja-JP" altLang="en-US" sz="3600" dirty="0" smtClean="0"/>
              <a:t>＋６ｘ－８＝０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　 　</a:t>
            </a:r>
            <a:r>
              <a:rPr lang="ja-JP" altLang="en-US" sz="3600" dirty="0" err="1" smtClean="0">
                <a:solidFill>
                  <a:srgbClr val="FF0000"/>
                </a:solidFill>
              </a:rPr>
              <a:t>ｘ</a:t>
            </a:r>
            <a:r>
              <a:rPr lang="en-US" altLang="ja-JP" sz="3600" baseline="30000" dirty="0">
                <a:solidFill>
                  <a:srgbClr val="FF0000"/>
                </a:solidFill>
              </a:rPr>
              <a:t>2</a:t>
            </a:r>
            <a:r>
              <a:rPr lang="ja-JP" altLang="en-US" sz="3600" dirty="0" smtClean="0">
                <a:solidFill>
                  <a:srgbClr val="FF0000"/>
                </a:solidFill>
              </a:rPr>
              <a:t>＋３ｘ－４</a:t>
            </a:r>
            <a:r>
              <a:rPr lang="ja-JP" altLang="en-US" sz="3600" dirty="0" smtClean="0"/>
              <a:t>＝</a:t>
            </a:r>
            <a:r>
              <a:rPr lang="ja-JP" altLang="en-US" sz="3600" dirty="0"/>
              <a:t>０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 smtClean="0"/>
              <a:t>（ｘ－１）（ｘ＋４）＝０　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　　　　　　　　　ｘ＝１，－４</a:t>
            </a:r>
            <a:endParaRPr lang="en-US" altLang="ja-JP" sz="36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3707904" y="1700808"/>
            <a:ext cx="47677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3429001"/>
            <a:ext cx="9144000" cy="35640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2400" dirty="0" smtClean="0">
                <a:solidFill>
                  <a:prstClr val="black"/>
                </a:solidFill>
              </a:rPr>
              <a:t>問６　次の方程式を解きなさい。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ja-JP" sz="2400" dirty="0" smtClean="0">
                <a:solidFill>
                  <a:prstClr val="black"/>
                </a:solidFill>
              </a:rPr>
              <a:t>(1)</a:t>
            </a:r>
            <a:r>
              <a:rPr lang="ja-JP" altLang="en-US" sz="2400" dirty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（ｘ＋１）（ｘ－２）＝３ｘ－５　　　　　　</a:t>
            </a:r>
            <a:r>
              <a:rPr lang="en-US" altLang="ja-JP" sz="2400" dirty="0" smtClean="0">
                <a:solidFill>
                  <a:prstClr val="black"/>
                </a:solidFill>
              </a:rPr>
              <a:t>(2)</a:t>
            </a:r>
            <a:r>
              <a:rPr lang="ja-JP" altLang="en-US" sz="2400" dirty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ｘ（９－ｘ）＝２０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4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4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292080" y="1124744"/>
            <a:ext cx="3851920" cy="176663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ja-JP" altLang="en-US" sz="3200" dirty="0" smtClean="0">
                <a:solidFill>
                  <a:srgbClr val="FF0000"/>
                </a:solidFill>
              </a:rPr>
              <a:t>ａｘ</a:t>
            </a:r>
            <a:r>
              <a:rPr lang="en-US" altLang="ja-JP" sz="3200" baseline="30000" dirty="0">
                <a:solidFill>
                  <a:srgbClr val="FF0000"/>
                </a:solidFill>
              </a:rPr>
              <a:t>2</a:t>
            </a:r>
            <a:r>
              <a:rPr lang="ja-JP" altLang="en-US" sz="3200" dirty="0" smtClean="0">
                <a:solidFill>
                  <a:srgbClr val="FF0000"/>
                </a:solidFill>
              </a:rPr>
              <a:t>＋ｂｘ＋ｃ＝０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</a:pPr>
            <a:r>
              <a:rPr lang="ja-JP" altLang="en-US" sz="3200" dirty="0" smtClean="0">
                <a:solidFill>
                  <a:srgbClr val="FF0000"/>
                </a:solidFill>
              </a:rPr>
              <a:t>の形にして因数分解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</a:pPr>
            <a:r>
              <a:rPr lang="ja-JP" altLang="en-US" sz="3200" dirty="0" smtClean="0">
                <a:solidFill>
                  <a:srgbClr val="FF0000"/>
                </a:solidFill>
              </a:rPr>
              <a:t>できるか</a:t>
            </a:r>
            <a:r>
              <a:rPr lang="ja-JP" altLang="en-US" sz="3200" dirty="0">
                <a:solidFill>
                  <a:srgbClr val="FF0000"/>
                </a:solidFill>
              </a:rPr>
              <a:t>考</a:t>
            </a:r>
            <a:r>
              <a:rPr lang="ja-JP" altLang="en-US" sz="3200" dirty="0" smtClean="0">
                <a:solidFill>
                  <a:srgbClr val="FF0000"/>
                </a:solidFill>
              </a:rPr>
              <a:t>える</a:t>
            </a:r>
            <a:r>
              <a:rPr lang="ja-JP" altLang="en-US" sz="3200" dirty="0">
                <a:solidFill>
                  <a:srgbClr val="FF0000"/>
                </a:solidFill>
              </a:rPr>
              <a:t>。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48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7864" y="190850"/>
            <a:ext cx="5328592" cy="208823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5400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話合ってみよう</a:t>
            </a:r>
            <a:r>
              <a:rPr kumimoji="1" lang="en-US" altLang="ja-JP" sz="5400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/>
            </a:r>
            <a:br>
              <a:rPr kumimoji="1" lang="en-US" altLang="ja-JP" sz="5400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</a:br>
            <a:r>
              <a:rPr kumimoji="1" lang="ja-JP" altLang="en-US" sz="5400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考えてみよう</a:t>
            </a:r>
            <a:endParaRPr kumimoji="1" lang="ja-JP" altLang="en-US" sz="5400" dirty="0"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2564904"/>
            <a:ext cx="8994932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方程式　３ｘ</a:t>
            </a:r>
            <a:r>
              <a:rPr kumimoji="1" lang="en-US" altLang="ja-JP" sz="4400" dirty="0" smtClean="0"/>
              <a:t>(</a:t>
            </a:r>
            <a:r>
              <a:rPr kumimoji="1" lang="ja-JP" altLang="en-US" sz="4400" dirty="0" smtClean="0"/>
              <a:t>ｘ＋１</a:t>
            </a:r>
            <a:r>
              <a:rPr kumimoji="1" lang="en-US" altLang="ja-JP" sz="4400" dirty="0" smtClean="0"/>
              <a:t>)</a:t>
            </a:r>
            <a:r>
              <a:rPr kumimoji="1" lang="ja-JP" altLang="en-US" sz="4400" dirty="0" smtClean="0"/>
              <a:t>＝６ｘ　を解くのに、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両辺を</a:t>
            </a:r>
            <a:r>
              <a:rPr lang="ja-JP" altLang="en-US" sz="4400" dirty="0">
                <a:solidFill>
                  <a:srgbClr val="FF0000"/>
                </a:solidFill>
              </a:rPr>
              <a:t>３ｘ</a:t>
            </a:r>
            <a:r>
              <a:rPr lang="ja-JP" altLang="en-US" sz="4400" dirty="0"/>
              <a:t>で</a:t>
            </a:r>
            <a:r>
              <a:rPr lang="ja-JP" altLang="en-US" sz="4400" dirty="0" smtClean="0"/>
              <a:t>わって、ｘ＋１＝２</a:t>
            </a:r>
            <a:endParaRPr lang="en-US" altLang="ja-JP" sz="4400" dirty="0" smtClean="0"/>
          </a:p>
          <a:p>
            <a:pPr marL="0" indent="0">
              <a:buNone/>
            </a:pPr>
            <a:r>
              <a:rPr kumimoji="1" lang="ja-JP" altLang="en-US" sz="4400" dirty="0"/>
              <a:t>としました</a:t>
            </a:r>
            <a:r>
              <a:rPr kumimoji="1" lang="ja-JP" altLang="en-US" sz="4400" dirty="0" smtClean="0"/>
              <a:t>。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kumimoji="1" lang="ja-JP" altLang="en-US" sz="4400" dirty="0" smtClean="0"/>
              <a:t>この解き方について、あなたはどう思いますか。</a:t>
            </a:r>
            <a:endParaRPr kumimoji="1" lang="ja-JP" altLang="en-US" sz="4400" dirty="0"/>
          </a:p>
        </p:txBody>
      </p:sp>
      <p:pic>
        <p:nvPicPr>
          <p:cNvPr id="1027" name="Picture 3" descr="C:\Users\teacher\AppData\Local\Microsoft\Windows\Temporary Internet Files\Content.IE5\DPDADRY1\MC9003433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0850"/>
            <a:ext cx="2304256" cy="207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2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200</Words>
  <Application>Microsoft Office PowerPoint</Application>
  <PresentationFormat>画面に合わせる (4:3)</PresentationFormat>
  <Paragraphs>112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ＤＦ平成明朝体W7</vt:lpstr>
      <vt:lpstr>ＭＳ Ｐゴシック</vt:lpstr>
      <vt:lpstr>Arial</vt:lpstr>
      <vt:lpstr>Calibri</vt:lpstr>
      <vt:lpstr>Cambria Math</vt:lpstr>
      <vt:lpstr>Office ​​テーマ</vt:lpstr>
      <vt:lpstr>二次方程式と因数分解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話合ってみよう 考えてみよう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二次方程式</dc:title>
  <dc:creator>teacher</dc:creator>
  <cp:lastModifiedBy>teacher</cp:lastModifiedBy>
  <cp:revision>104</cp:revision>
  <cp:lastPrinted>2013-06-18T03:11:16Z</cp:lastPrinted>
  <dcterms:created xsi:type="dcterms:W3CDTF">2013-06-14T01:19:50Z</dcterms:created>
  <dcterms:modified xsi:type="dcterms:W3CDTF">2016-09-12T22:49:52Z</dcterms:modified>
</cp:coreProperties>
</file>