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7" r:id="rId2"/>
    <p:sldId id="257" r:id="rId3"/>
    <p:sldId id="258" r:id="rId4"/>
    <p:sldId id="266" r:id="rId5"/>
    <p:sldId id="267" r:id="rId6"/>
    <p:sldId id="271" r:id="rId7"/>
    <p:sldId id="274" r:id="rId8"/>
    <p:sldId id="275" r:id="rId9"/>
    <p:sldId id="268" r:id="rId10"/>
    <p:sldId id="272" r:id="rId11"/>
    <p:sldId id="273" r:id="rId12"/>
    <p:sldId id="270" r:id="rId13"/>
    <p:sldId id="269" r:id="rId14"/>
    <p:sldId id="279" r:id="rId15"/>
    <p:sldId id="278" r:id="rId16"/>
  </p:sldIdLst>
  <p:sldSz cx="9144000" cy="6858000" type="screen4x3"/>
  <p:notesSz cx="6735763" cy="98679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405EF9D-78C8-42B5-9F62-31619CE6A2CF}" type="datetimeFigureOut">
              <a:rPr kumimoji="1" lang="ja-JP" altLang="en-US" smtClean="0"/>
              <a:t>2016/7/15</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62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2600"/>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2600"/>
            <a:ext cx="2919412" cy="495300"/>
          </a:xfrm>
          <a:prstGeom prst="rect">
            <a:avLst/>
          </a:prstGeom>
        </p:spPr>
        <p:txBody>
          <a:bodyPr vert="horz" lIns="91440" tIns="45720" rIns="91440" bIns="45720" rtlCol="0" anchor="b"/>
          <a:lstStyle>
            <a:lvl1pPr algn="r">
              <a:defRPr sz="1200"/>
            </a:lvl1pPr>
          </a:lstStyle>
          <a:p>
            <a:fld id="{5FD47C00-162D-47CA-B10B-67A103E2CEDE}" type="slidenum">
              <a:rPr kumimoji="1" lang="ja-JP" altLang="en-US" smtClean="0"/>
              <a:t>‹#›</a:t>
            </a:fld>
            <a:endParaRPr kumimoji="1" lang="ja-JP" altLang="en-US"/>
          </a:p>
        </p:txBody>
      </p:sp>
    </p:spTree>
    <p:extLst>
      <p:ext uri="{BB962C8B-B14F-4D97-AF65-F5344CB8AC3E}">
        <p14:creationId xmlns:p14="http://schemas.microsoft.com/office/powerpoint/2010/main" val="716282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FD47C00-162D-47CA-B10B-67A103E2CEDE}" type="slidenum">
              <a:rPr kumimoji="1" lang="ja-JP" altLang="en-US" smtClean="0"/>
              <a:t>14</a:t>
            </a:fld>
            <a:endParaRPr kumimoji="1" lang="ja-JP" altLang="en-US"/>
          </a:p>
        </p:txBody>
      </p:sp>
    </p:spTree>
    <p:extLst>
      <p:ext uri="{BB962C8B-B14F-4D97-AF65-F5344CB8AC3E}">
        <p14:creationId xmlns:p14="http://schemas.microsoft.com/office/powerpoint/2010/main" val="177740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405852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208127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315254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113387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243123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163102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295828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109462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30777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336724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3BABFE-F1A9-4C07-8C21-20964DFFE961}" type="datetimeFigureOut">
              <a:rPr kumimoji="1" lang="ja-JP" altLang="en-US" smtClean="0"/>
              <a:t>2016/7/15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350994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BABFE-F1A9-4C07-8C21-20964DFFE961}" type="datetimeFigureOut">
              <a:rPr kumimoji="1" lang="ja-JP" altLang="en-US" smtClean="0"/>
              <a:t>2016/7/15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51AC7-3C13-485D-BE7E-89B2E4757A53}" type="slidenum">
              <a:rPr kumimoji="1" lang="ja-JP" altLang="en-US" smtClean="0"/>
              <a:t>‹#›</a:t>
            </a:fld>
            <a:endParaRPr kumimoji="1" lang="ja-JP" altLang="en-US"/>
          </a:p>
        </p:txBody>
      </p:sp>
    </p:spTree>
    <p:extLst>
      <p:ext uri="{BB962C8B-B14F-4D97-AF65-F5344CB8AC3E}">
        <p14:creationId xmlns:p14="http://schemas.microsoft.com/office/powerpoint/2010/main" val="2028773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jp/url?sa=i&amp;rct=j&amp;q=&amp;source=images&amp;cd=&amp;cad=rja&amp;docid=pI6Agt8QJK7esM&amp;tbnid=uHOgYcezA5vdOM:&amp;ved=0CAUQjRw&amp;url=http://www.desc.okayama-u.ac.jp/Geo/2008/highschool_study_insideearth.html&amp;ei=Xm--UZHzNoWbkwW2wYDICQ&amp;bvm=bv.47883778,d.dGI&amp;psig=AFQjCNENAV2GfwiY5DIksBQyeDaDpvhKpQ&amp;ust=1371521168506635"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88641"/>
            <a:ext cx="7772400" cy="1095052"/>
          </a:xfrm>
        </p:spPr>
        <p:style>
          <a:lnRef idx="1">
            <a:schemeClr val="accent3"/>
          </a:lnRef>
          <a:fillRef idx="2">
            <a:schemeClr val="accent3"/>
          </a:fillRef>
          <a:effectRef idx="1">
            <a:schemeClr val="accent3"/>
          </a:effectRef>
          <a:fontRef idx="minor">
            <a:schemeClr val="dk1"/>
          </a:fontRef>
        </p:style>
        <p:txBody>
          <a:bodyPr>
            <a:noAutofit/>
          </a:bodyPr>
          <a:lstStyle/>
          <a:p>
            <a:r>
              <a:rPr kumimoji="1" lang="ja-JP" altLang="en-US" sz="6600" dirty="0" smtClean="0"/>
              <a:t>二次方程式</a:t>
            </a:r>
            <a:endParaRPr kumimoji="1" lang="ja-JP" altLang="en-US" sz="6600" dirty="0"/>
          </a:p>
        </p:txBody>
      </p:sp>
      <p:sp>
        <p:nvSpPr>
          <p:cNvPr id="3" name="サブタイトル 2"/>
          <p:cNvSpPr>
            <a:spLocks noGrp="1"/>
          </p:cNvSpPr>
          <p:nvPr>
            <p:ph type="subTitle" idx="1"/>
          </p:nvPr>
        </p:nvSpPr>
        <p:spPr>
          <a:xfrm>
            <a:off x="25687" y="1658665"/>
            <a:ext cx="4186273" cy="4824536"/>
          </a:xfrm>
        </p:spPr>
        <p:txBody>
          <a:bodyPr>
            <a:normAutofit fontScale="85000" lnSpcReduction="20000"/>
          </a:bodyPr>
          <a:lstStyle/>
          <a:p>
            <a:r>
              <a:rPr kumimoji="1" lang="ja-JP" altLang="en-US" dirty="0" smtClean="0">
                <a:solidFill>
                  <a:schemeClr val="tx1"/>
                </a:solidFill>
              </a:rPr>
              <a:t>本時の流れ</a:t>
            </a:r>
            <a:endParaRPr kumimoji="1"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課題を知る</a:t>
            </a:r>
            <a:endParaRPr lang="en-US" altLang="ja-JP" dirty="0" smtClean="0">
              <a:solidFill>
                <a:schemeClr val="tx1"/>
              </a:solidFill>
            </a:endParaRPr>
          </a:p>
          <a:p>
            <a:r>
              <a:rPr lang="ja-JP" altLang="en-US" dirty="0">
                <a:solidFill>
                  <a:schemeClr val="tx1"/>
                </a:solidFill>
              </a:rPr>
              <a:t>↓</a:t>
            </a:r>
            <a:endParaRPr lang="en-US" altLang="ja-JP" dirty="0" smtClean="0">
              <a:solidFill>
                <a:schemeClr val="tx1"/>
              </a:solidFill>
            </a:endParaRPr>
          </a:p>
          <a:p>
            <a:r>
              <a:rPr kumimoji="1" lang="ja-JP" altLang="en-US" dirty="0" smtClean="0">
                <a:solidFill>
                  <a:schemeClr val="tx1"/>
                </a:solidFill>
              </a:rPr>
              <a:t>課題を解決する</a:t>
            </a:r>
            <a:endParaRPr kumimoji="1" lang="en-US" altLang="ja-JP" dirty="0" smtClean="0">
              <a:solidFill>
                <a:schemeClr val="tx1"/>
              </a:solidFill>
            </a:endParaRPr>
          </a:p>
          <a:p>
            <a:r>
              <a:rPr kumimoji="1" lang="ja-JP" altLang="en-US" dirty="0" smtClean="0">
                <a:solidFill>
                  <a:schemeClr val="tx1"/>
                </a:solidFill>
              </a:rPr>
              <a:t>↓</a:t>
            </a:r>
            <a:endParaRPr kumimoji="1" lang="en-US" altLang="ja-JP" dirty="0" smtClean="0">
              <a:solidFill>
                <a:schemeClr val="tx1"/>
              </a:solidFill>
            </a:endParaRPr>
          </a:p>
          <a:p>
            <a:r>
              <a:rPr lang="ja-JP" altLang="en-US" dirty="0">
                <a:solidFill>
                  <a:schemeClr val="tx1"/>
                </a:solidFill>
              </a:rPr>
              <a:t>二次方程式の意味を</a:t>
            </a:r>
            <a:r>
              <a:rPr lang="ja-JP" altLang="en-US" dirty="0" smtClean="0">
                <a:solidFill>
                  <a:schemeClr val="tx1"/>
                </a:solidFill>
              </a:rPr>
              <a:t>知る</a:t>
            </a:r>
            <a:endParaRPr lang="en-US" altLang="ja-JP" dirty="0" smtClean="0">
              <a:solidFill>
                <a:schemeClr val="tx1"/>
              </a:solidFill>
            </a:endParaRPr>
          </a:p>
          <a:p>
            <a:r>
              <a:rPr kumimoji="1" lang="ja-JP" altLang="en-US" dirty="0" smtClean="0">
                <a:solidFill>
                  <a:schemeClr val="tx1"/>
                </a:solidFill>
              </a:rPr>
              <a:t>↓</a:t>
            </a:r>
            <a:endParaRPr kumimoji="1" lang="en-US" altLang="ja-JP" dirty="0" smtClean="0">
              <a:solidFill>
                <a:schemeClr val="tx1"/>
              </a:solidFill>
            </a:endParaRPr>
          </a:p>
          <a:p>
            <a:r>
              <a:rPr lang="ja-JP" altLang="en-US" dirty="0" smtClean="0">
                <a:solidFill>
                  <a:schemeClr val="tx1"/>
                </a:solidFill>
              </a:rPr>
              <a:t>ａｘ２＝</a:t>
            </a:r>
            <a:r>
              <a:rPr lang="ja-JP" altLang="en-US" dirty="0" err="1" smtClean="0">
                <a:solidFill>
                  <a:schemeClr val="tx1"/>
                </a:solidFill>
              </a:rPr>
              <a:t>ｂ</a:t>
            </a:r>
            <a:r>
              <a:rPr lang="ja-JP" altLang="en-US" dirty="0" smtClean="0">
                <a:solidFill>
                  <a:schemeClr val="tx1"/>
                </a:solidFill>
              </a:rPr>
              <a:t>の解き方を知る</a:t>
            </a:r>
            <a:endParaRPr lang="en-US" altLang="ja-JP" dirty="0" smtClean="0">
              <a:solidFill>
                <a:schemeClr val="tx1"/>
              </a:solidFill>
            </a:endParaRPr>
          </a:p>
          <a:p>
            <a:r>
              <a:rPr kumimoji="1" lang="ja-JP" altLang="en-US" dirty="0" smtClean="0">
                <a:solidFill>
                  <a:schemeClr val="tx1"/>
                </a:solidFill>
              </a:rPr>
              <a:t>↓</a:t>
            </a:r>
            <a:endParaRPr kumimoji="1" lang="en-US" altLang="ja-JP" dirty="0" smtClean="0">
              <a:solidFill>
                <a:schemeClr val="tx1"/>
              </a:solidFill>
            </a:endParaRPr>
          </a:p>
          <a:p>
            <a:r>
              <a:rPr lang="ja-JP" altLang="en-US" dirty="0">
                <a:solidFill>
                  <a:schemeClr val="tx1"/>
                </a:solidFill>
              </a:rPr>
              <a:t>本時のまとめ</a:t>
            </a:r>
            <a:endParaRPr kumimoji="1" lang="ja-JP" altLang="en-US" dirty="0">
              <a:solidFill>
                <a:schemeClr val="tx1"/>
              </a:solidFill>
            </a:endParaRPr>
          </a:p>
        </p:txBody>
      </p:sp>
      <p:sp>
        <p:nvSpPr>
          <p:cNvPr id="4" name="サブタイトル 2"/>
          <p:cNvSpPr txBox="1">
            <a:spLocks/>
          </p:cNvSpPr>
          <p:nvPr/>
        </p:nvSpPr>
        <p:spPr>
          <a:xfrm>
            <a:off x="4355976" y="2249661"/>
            <a:ext cx="4680520" cy="3642543"/>
          </a:xfrm>
          <a:prstGeom prst="rect">
            <a:avLst/>
          </a:prstGeom>
          <a:solidFill>
            <a:srgbClr val="FFFF00"/>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4800" dirty="0" smtClean="0">
                <a:solidFill>
                  <a:schemeClr val="tx1"/>
                </a:solidFill>
              </a:rPr>
              <a:t>本時の目標</a:t>
            </a:r>
            <a:endParaRPr lang="en-US" altLang="ja-JP" sz="4800" dirty="0" smtClean="0">
              <a:solidFill>
                <a:schemeClr val="tx1"/>
              </a:solidFill>
            </a:endParaRPr>
          </a:p>
          <a:p>
            <a:pPr algn="l"/>
            <a:r>
              <a:rPr lang="ja-JP" altLang="en-US" sz="5400" dirty="0" smtClean="0">
                <a:solidFill>
                  <a:schemeClr val="tx1"/>
                </a:solidFill>
              </a:rPr>
              <a:t>二次方程式の意味と解き方を理解する。</a:t>
            </a:r>
            <a:endParaRPr lang="ja-JP" altLang="en-US" sz="5400" dirty="0">
              <a:solidFill>
                <a:schemeClr val="tx1"/>
              </a:solidFill>
            </a:endParaRPr>
          </a:p>
        </p:txBody>
      </p:sp>
    </p:spTree>
    <p:extLst>
      <p:ext uri="{BB962C8B-B14F-4D97-AF65-F5344CB8AC3E}">
        <p14:creationId xmlns:p14="http://schemas.microsoft.com/office/powerpoint/2010/main" val="2763994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21" t="9914" r="12031" b="6249"/>
          <a:stretch/>
        </p:blipFill>
        <p:spPr bwMode="auto">
          <a:xfrm rot="2760299">
            <a:off x="-2809344" y="-489843"/>
            <a:ext cx="17099889" cy="1360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0064" b="55115"/>
          <a:stretch/>
        </p:blipFill>
        <p:spPr bwMode="auto">
          <a:xfrm rot="5400000" flipV="1">
            <a:off x="524925" y="5729172"/>
            <a:ext cx="10649184" cy="342244"/>
          </a:xfrm>
          <a:prstGeom prst="rect">
            <a:avLst/>
          </a:prstGeom>
          <a:solidFill>
            <a:srgbClr val="FF0000"/>
          </a:solidFill>
          <a:ln>
            <a:solidFill>
              <a:schemeClr val="tx1"/>
            </a:solidFill>
          </a:ln>
        </p:spPr>
      </p:pic>
      <p:sp>
        <p:nvSpPr>
          <p:cNvPr id="5" name="下矢印 4"/>
          <p:cNvSpPr/>
          <p:nvPr/>
        </p:nvSpPr>
        <p:spPr>
          <a:xfrm>
            <a:off x="5801179" y="901498"/>
            <a:ext cx="121158" cy="359581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2934148" y="114657"/>
            <a:ext cx="1800200" cy="712040"/>
          </a:xfrm>
          <a:prstGeom prst="wedgeRoundRectCallout">
            <a:avLst>
              <a:gd name="adj1" fmla="val 90224"/>
              <a:gd name="adj2" fmla="val 40901"/>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こんにちは</a:t>
            </a:r>
            <a:endParaRPr kumimoji="1" lang="en-US" altLang="ja-JP" dirty="0" smtClean="0">
              <a:solidFill>
                <a:schemeClr val="tx1"/>
              </a:solidFill>
            </a:endParaRPr>
          </a:p>
        </p:txBody>
      </p:sp>
      <p:pic>
        <p:nvPicPr>
          <p:cNvPr id="1026" name="Picture 2" descr="C:\Users\teacher\AppData\Local\Microsoft\Windows\Temporary Internet Files\Content.IE5\12XL1KA2\MC9004463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7875" y="114657"/>
            <a:ext cx="867766" cy="78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0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21" t="9914" r="12031" b="6249"/>
          <a:stretch/>
        </p:blipFill>
        <p:spPr bwMode="auto">
          <a:xfrm>
            <a:off x="0" y="19396"/>
            <a:ext cx="9144000" cy="693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0064" b="55115"/>
          <a:stretch/>
        </p:blipFill>
        <p:spPr bwMode="auto">
          <a:xfrm rot="2725055" flipV="1">
            <a:off x="1515866" y="3582515"/>
            <a:ext cx="6377040" cy="204946"/>
          </a:xfrm>
          <a:prstGeom prst="rect">
            <a:avLst/>
          </a:prstGeom>
          <a:solidFill>
            <a:srgbClr val="FF0000"/>
          </a:solidFill>
          <a:ln>
            <a:solidFill>
              <a:schemeClr val="tx1"/>
            </a:solidFill>
          </a:ln>
        </p:spPr>
      </p:pic>
      <p:sp>
        <p:nvSpPr>
          <p:cNvPr id="11" name="下矢印 10"/>
          <p:cNvSpPr/>
          <p:nvPr/>
        </p:nvSpPr>
        <p:spPr>
          <a:xfrm rot="18898298">
            <a:off x="4730303" y="496681"/>
            <a:ext cx="79871" cy="6440699"/>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61764" y="279462"/>
            <a:ext cx="8820472" cy="2554545"/>
          </a:xfrm>
          <a:prstGeom prst="rect">
            <a:avLst/>
          </a:prstGeom>
        </p:spPr>
        <p:txBody>
          <a:bodyPr wrap="square">
            <a:spAutoFit/>
          </a:bodyPr>
          <a:lstStyle/>
          <a:p>
            <a:r>
              <a:rPr lang="ja-JP" altLang="ja-JP" sz="3200" dirty="0">
                <a:solidFill>
                  <a:schemeClr val="bg1"/>
                </a:solidFill>
              </a:rPr>
              <a:t>日本から、日本のちょうど裏側にあるアルゼンチンまで穴を</a:t>
            </a:r>
            <a:r>
              <a:rPr lang="ja-JP" altLang="ja-JP" sz="3200" dirty="0" smtClean="0">
                <a:solidFill>
                  <a:schemeClr val="bg1"/>
                </a:solidFill>
              </a:rPr>
              <a:t>掘って</a:t>
            </a:r>
            <a:r>
              <a:rPr lang="ja-JP" altLang="en-US" sz="3200" dirty="0" smtClean="0">
                <a:solidFill>
                  <a:schemeClr val="bg1"/>
                </a:solidFill>
              </a:rPr>
              <a:t>、</a:t>
            </a:r>
            <a:r>
              <a:rPr lang="ja-JP" altLang="ja-JP" sz="3200" dirty="0" smtClean="0">
                <a:solidFill>
                  <a:schemeClr val="bg1"/>
                </a:solidFill>
              </a:rPr>
              <a:t>直通</a:t>
            </a:r>
            <a:r>
              <a:rPr lang="ja-JP" altLang="ja-JP" sz="3200" dirty="0">
                <a:solidFill>
                  <a:schemeClr val="bg1"/>
                </a:solidFill>
              </a:rPr>
              <a:t>のトンネルをつくります。この穴に飛び込んでそのまま重力に任せてアルゼンチンまで行くとしたら、どのぐらいの時間で行くことができるでしょうか。</a:t>
            </a:r>
          </a:p>
        </p:txBody>
      </p:sp>
      <p:sp>
        <p:nvSpPr>
          <p:cNvPr id="10" name="角丸四角形吹き出し 9"/>
          <p:cNvSpPr/>
          <p:nvPr/>
        </p:nvSpPr>
        <p:spPr>
          <a:xfrm>
            <a:off x="6732240" y="4487982"/>
            <a:ext cx="2088232" cy="712040"/>
          </a:xfrm>
          <a:prstGeom prst="wedgeRoundRectCallout">
            <a:avLst>
              <a:gd name="adj1" fmla="val 9653"/>
              <a:gd name="adj2" fmla="val 149393"/>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ブエノスディアス</a:t>
            </a:r>
            <a:r>
              <a:rPr kumimoji="1" lang="en-US" altLang="ja-JP" dirty="0" smtClean="0">
                <a:solidFill>
                  <a:schemeClr val="tx1"/>
                </a:solidFill>
              </a:rPr>
              <a:t>!!</a:t>
            </a:r>
          </a:p>
        </p:txBody>
      </p:sp>
      <p:pic>
        <p:nvPicPr>
          <p:cNvPr id="14" name="Picture 2" descr="C:\Users\teacher\AppData\Local\Microsoft\Windows\Temporary Internet Files\Content.IE5\12XL1KA2\MC9004463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9123" y="5733256"/>
            <a:ext cx="867766" cy="78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85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21" t="9914" r="12031" b="6249"/>
          <a:stretch/>
        </p:blipFill>
        <p:spPr bwMode="auto">
          <a:xfrm>
            <a:off x="0" y="0"/>
            <a:ext cx="9144000" cy="693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www.desc.okayama-u.ac.jp/Geo/2008/image/highschool_study_insideearth_02.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547664" y="410162"/>
            <a:ext cx="6588275" cy="6428883"/>
          </a:xfrm>
          <a:prstGeom prst="ellipse">
            <a:avLst/>
          </a:prstGeom>
          <a:noFill/>
        </p:spPr>
      </p:pic>
      <p:pic>
        <p:nvPicPr>
          <p:cNvPr id="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0064" b="55115"/>
          <a:stretch/>
        </p:blipFill>
        <p:spPr bwMode="auto">
          <a:xfrm rot="2725055" flipV="1">
            <a:off x="1481628" y="3557076"/>
            <a:ext cx="6581853" cy="211528"/>
          </a:xfrm>
          <a:prstGeom prst="rect">
            <a:avLst/>
          </a:prstGeom>
          <a:solidFill>
            <a:srgbClr val="FF0000"/>
          </a:solidFill>
          <a:ln>
            <a:solidFill>
              <a:schemeClr val="tx1"/>
            </a:solidFill>
          </a:ln>
        </p:spPr>
      </p:pic>
    </p:spTree>
    <p:extLst>
      <p:ext uri="{BB962C8B-B14F-4D97-AF65-F5344CB8AC3E}">
        <p14:creationId xmlns:p14="http://schemas.microsoft.com/office/powerpoint/2010/main" val="9277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style>
          <a:lnRef idx="1">
            <a:schemeClr val="accent3"/>
          </a:lnRef>
          <a:fillRef idx="2">
            <a:schemeClr val="accent3"/>
          </a:fillRef>
          <a:effectRef idx="1">
            <a:schemeClr val="accent3"/>
          </a:effectRef>
          <a:fontRef idx="minor">
            <a:schemeClr val="dk1"/>
          </a:fontRef>
        </p:style>
        <p:txBody>
          <a:bodyPr/>
          <a:lstStyle/>
          <a:p>
            <a:r>
              <a:rPr kumimoji="1" lang="ja-JP" altLang="en-US" dirty="0" smtClean="0"/>
              <a:t>自由落下運動</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3600" dirty="0" smtClean="0"/>
              <a:t>ある地点から初速度</a:t>
            </a:r>
            <a:r>
              <a:rPr kumimoji="1" lang="en-US" altLang="ja-JP" sz="3600" dirty="0" smtClean="0"/>
              <a:t>0</a:t>
            </a:r>
            <a:r>
              <a:rPr kumimoji="1" lang="ja-JP" altLang="en-US" sz="3600" dirty="0" smtClean="0"/>
              <a:t>で真下に物を落とした時の</a:t>
            </a:r>
            <a:r>
              <a:rPr kumimoji="1" lang="en-US" altLang="ja-JP" sz="3600" dirty="0" smtClean="0"/>
              <a:t>ⅹ</a:t>
            </a:r>
            <a:r>
              <a:rPr kumimoji="1" lang="ja-JP" altLang="en-US" sz="3600" dirty="0" smtClean="0"/>
              <a:t>秒後の距離を</a:t>
            </a:r>
            <a:r>
              <a:rPr kumimoji="1" lang="ja-JP" altLang="en-US" sz="3600" dirty="0" err="1" smtClean="0"/>
              <a:t>ｙ</a:t>
            </a:r>
            <a:r>
              <a:rPr kumimoji="1" lang="en-US" altLang="ja-JP" sz="3600" dirty="0" smtClean="0"/>
              <a:t>m</a:t>
            </a:r>
            <a:r>
              <a:rPr kumimoji="1" lang="ja-JP" altLang="en-US" sz="3600" dirty="0" smtClean="0"/>
              <a:t>とすると、</a:t>
            </a:r>
            <a:endParaRPr lang="en-US" altLang="ja-JP" sz="3600" dirty="0"/>
          </a:p>
          <a:p>
            <a:pPr marL="0" indent="0">
              <a:buNone/>
            </a:pPr>
            <a:r>
              <a:rPr kumimoji="1" lang="ja-JP" altLang="en-US" sz="3600" dirty="0" smtClean="0"/>
              <a:t>　　　　　　　　　</a:t>
            </a:r>
            <a:r>
              <a:rPr kumimoji="1" lang="ja-JP" altLang="en-US" sz="6600" dirty="0" smtClean="0"/>
              <a:t>ｙ＝５ｘ</a:t>
            </a:r>
            <a:r>
              <a:rPr kumimoji="1" lang="ja-JP" altLang="en-US" sz="6600" baseline="30000" dirty="0" smtClean="0"/>
              <a:t>２</a:t>
            </a:r>
            <a:r>
              <a:rPr kumimoji="1" lang="ja-JP" altLang="en-US" sz="3600" baseline="30000" dirty="0" smtClean="0"/>
              <a:t>　　　</a:t>
            </a:r>
            <a:endParaRPr kumimoji="1" lang="en-US" altLang="ja-JP" sz="3600" baseline="30000" dirty="0" smtClean="0"/>
          </a:p>
          <a:p>
            <a:pPr marL="0" indent="0">
              <a:buNone/>
            </a:pPr>
            <a:endParaRPr lang="en-US" altLang="ja-JP" sz="3600" baseline="30000" dirty="0"/>
          </a:p>
          <a:p>
            <a:pPr marL="0" indent="0">
              <a:buNone/>
            </a:pPr>
            <a:r>
              <a:rPr kumimoji="1" lang="ja-JP" altLang="en-US" sz="3600" baseline="30000" dirty="0" smtClean="0"/>
              <a:t>　</a:t>
            </a:r>
            <a:r>
              <a:rPr kumimoji="1" lang="ja-JP" altLang="en-US" sz="3600" dirty="0" smtClean="0"/>
              <a:t>で表すことができる。</a:t>
            </a:r>
            <a:endParaRPr kumimoji="1" lang="en-US" altLang="ja-JP" sz="3600" dirty="0" smtClean="0"/>
          </a:p>
          <a:p>
            <a:pPr marL="0" indent="0">
              <a:buNone/>
            </a:pPr>
            <a:endParaRPr lang="en-US" altLang="ja-JP" sz="3600" baseline="30000" dirty="0"/>
          </a:p>
        </p:txBody>
      </p:sp>
    </p:spTree>
    <p:extLst>
      <p:ext uri="{BB962C8B-B14F-4D97-AF65-F5344CB8AC3E}">
        <p14:creationId xmlns:p14="http://schemas.microsoft.com/office/powerpoint/2010/main" val="22439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193900" y="1323438"/>
                <a:ext cx="4226621" cy="5534562"/>
              </a:xfrm>
            </p:spPr>
            <p:txBody>
              <a:bodyPr>
                <a:normAutofit lnSpcReduction="10000"/>
              </a:bodyPr>
              <a:lstStyle/>
              <a:p>
                <a:pPr marL="0" indent="0">
                  <a:buNone/>
                </a:pPr>
                <a:r>
                  <a:rPr lang="en-US" altLang="ja-JP" sz="4000" dirty="0" smtClean="0"/>
                  <a:t>6400000</a:t>
                </a:r>
                <a:r>
                  <a:rPr lang="ja-JP" altLang="en-US" sz="4000" dirty="0" smtClean="0"/>
                  <a:t>＝５ｘ</a:t>
                </a:r>
                <a:r>
                  <a:rPr lang="ja-JP" altLang="en-US" sz="4000" baseline="30000" dirty="0" smtClean="0"/>
                  <a:t>２</a:t>
                </a:r>
                <a:endParaRPr lang="en-US" altLang="ja-JP" sz="4000" baseline="30000" dirty="0" smtClean="0"/>
              </a:p>
              <a:p>
                <a:pPr marL="0" indent="0">
                  <a:buNone/>
                </a:pPr>
                <a:r>
                  <a:rPr lang="ja-JP" altLang="en-US" sz="4000" dirty="0" smtClean="0"/>
                  <a:t>５ｘ</a:t>
                </a:r>
                <a:r>
                  <a:rPr lang="ja-JP" altLang="en-US" sz="4000" baseline="30000" dirty="0" smtClean="0"/>
                  <a:t>２</a:t>
                </a:r>
                <a:r>
                  <a:rPr lang="ja-JP" altLang="en-US" sz="4000" dirty="0" smtClean="0"/>
                  <a:t>＝</a:t>
                </a:r>
                <a:r>
                  <a:rPr lang="en-US" altLang="ja-JP" sz="4000" dirty="0" smtClean="0"/>
                  <a:t>6400000</a:t>
                </a:r>
              </a:p>
              <a:p>
                <a:pPr marL="0" indent="0">
                  <a:buNone/>
                </a:pPr>
                <a:r>
                  <a:rPr lang="ja-JP" altLang="en-US" sz="4000" dirty="0" smtClean="0"/>
                  <a:t>ｘ</a:t>
                </a:r>
                <a:r>
                  <a:rPr lang="ja-JP" altLang="en-US" sz="4000" baseline="30000" dirty="0" smtClean="0"/>
                  <a:t>２</a:t>
                </a:r>
                <a:r>
                  <a:rPr lang="ja-JP" altLang="en-US" sz="4000" dirty="0" smtClean="0"/>
                  <a:t>＝</a:t>
                </a:r>
                <a:r>
                  <a:rPr lang="en-US" altLang="ja-JP" sz="4000" dirty="0" smtClean="0"/>
                  <a:t>1280000</a:t>
                </a:r>
              </a:p>
              <a:p>
                <a:pPr marL="0" indent="0">
                  <a:buNone/>
                </a:pPr>
                <a:r>
                  <a:rPr lang="ja-JP" altLang="en-US" sz="4000" dirty="0" smtClean="0"/>
                  <a:t>ｘ＝</a:t>
                </a:r>
                <a14:m>
                  <m:oMath xmlns:m="http://schemas.openxmlformats.org/officeDocument/2006/math">
                    <m:rad>
                      <m:radPr>
                        <m:degHide m:val="on"/>
                        <m:ctrlPr>
                          <a:rPr lang="ja-JP" altLang="en-US" sz="4000" i="1" smtClean="0">
                            <a:latin typeface="Cambria Math" panose="02040503050406030204" pitchFamily="18" charset="0"/>
                          </a:rPr>
                        </m:ctrlPr>
                      </m:radPr>
                      <m:deg/>
                      <m:e>
                        <m:r>
                          <a:rPr lang="en-US" altLang="ja-JP" sz="4000" i="1">
                            <a:latin typeface="Cambria Math" panose="02040503050406030204" pitchFamily="18" charset="0"/>
                          </a:rPr>
                          <m:t>1280000</m:t>
                        </m:r>
                      </m:e>
                    </m:rad>
                  </m:oMath>
                </a14:m>
                <a:endParaRPr lang="en-US" altLang="ja-JP" sz="4000" dirty="0" smtClean="0"/>
              </a:p>
              <a:p>
                <a:pPr marL="0" indent="0">
                  <a:buNone/>
                </a:pPr>
                <a:r>
                  <a:rPr lang="ja-JP" altLang="en-US" sz="4000" dirty="0" smtClean="0"/>
                  <a:t>ｘ＝</a:t>
                </a:r>
                <a14:m>
                  <m:oMath xmlns:m="http://schemas.openxmlformats.org/officeDocument/2006/math">
                    <m:rad>
                      <m:radPr>
                        <m:degHide m:val="on"/>
                        <m:ctrlPr>
                          <a:rPr lang="ja-JP" altLang="en-US" i="1">
                            <a:latin typeface="Cambria Math" panose="02040503050406030204" pitchFamily="18" charset="0"/>
                          </a:rPr>
                        </m:ctrlPr>
                      </m:radPr>
                      <m:deg/>
                      <m:e>
                        <m:r>
                          <a:rPr lang="en-US" altLang="ja-JP" i="1">
                            <a:latin typeface="Cambria Math" panose="02040503050406030204" pitchFamily="18" charset="0"/>
                          </a:rPr>
                          <m:t>1</m:t>
                        </m:r>
                        <m:r>
                          <a:rPr lang="en-US" altLang="ja-JP" i="1">
                            <a:latin typeface="Cambria Math" panose="02040503050406030204" pitchFamily="18" charset="0"/>
                          </a:rPr>
                          <m:t>0000</m:t>
                        </m:r>
                      </m:e>
                    </m:rad>
                    <m:r>
                      <a:rPr lang="en-US" altLang="ja-JP" i="1">
                        <a:latin typeface="Cambria Math" panose="02040503050406030204" pitchFamily="18" charset="0"/>
                      </a:rPr>
                      <m:t>×</m:t>
                    </m:r>
                    <m:rad>
                      <m:radPr>
                        <m:degHide m:val="on"/>
                        <m:ctrlPr>
                          <a:rPr lang="ja-JP" altLang="en-US" i="1">
                            <a:latin typeface="Cambria Math" panose="02040503050406030204" pitchFamily="18" charset="0"/>
                          </a:rPr>
                        </m:ctrlPr>
                      </m:radPr>
                      <m:deg/>
                      <m:e>
                        <m:r>
                          <a:rPr lang="en-US" altLang="ja-JP" i="1">
                            <a:latin typeface="Cambria Math" panose="02040503050406030204" pitchFamily="18" charset="0"/>
                          </a:rPr>
                          <m:t>128</m:t>
                        </m:r>
                      </m:e>
                    </m:rad>
                  </m:oMath>
                </a14:m>
                <a:endParaRPr lang="en-US" altLang="ja-JP" sz="4000" dirty="0" smtClean="0"/>
              </a:p>
              <a:p>
                <a:pPr marL="0" indent="0">
                  <a:buNone/>
                </a:pPr>
                <a:r>
                  <a:rPr lang="ja-JP" altLang="en-US" sz="4000" dirty="0"/>
                  <a:t>ｘ＝</a:t>
                </a:r>
                <a:r>
                  <a:rPr lang="en-US" altLang="ja-JP" sz="4000" dirty="0"/>
                  <a:t>100</a:t>
                </a:r>
                <a14:m>
                  <m:oMath xmlns:m="http://schemas.openxmlformats.org/officeDocument/2006/math">
                    <m:r>
                      <a:rPr lang="en-US" altLang="ja-JP" sz="2800" i="1">
                        <a:latin typeface="Cambria Math" panose="02040503050406030204" pitchFamily="18" charset="0"/>
                      </a:rPr>
                      <m:t>×</m:t>
                    </m:r>
                    <m:r>
                      <a:rPr lang="en-US" altLang="ja-JP" sz="2800" i="1">
                        <a:latin typeface="Cambria Math" panose="02040503050406030204" pitchFamily="18" charset="0"/>
                      </a:rPr>
                      <m:t>8</m:t>
                    </m:r>
                    <m:rad>
                      <m:radPr>
                        <m:degHide m:val="on"/>
                        <m:ctrlPr>
                          <a:rPr lang="ja-JP" altLang="en-US" sz="2800" i="1">
                            <a:latin typeface="Cambria Math" panose="02040503050406030204" pitchFamily="18" charset="0"/>
                          </a:rPr>
                        </m:ctrlPr>
                      </m:radPr>
                      <m:deg/>
                      <m:e>
                        <m:r>
                          <a:rPr lang="en-US" altLang="ja-JP" sz="2800" i="1">
                            <a:latin typeface="Cambria Math" panose="02040503050406030204" pitchFamily="18" charset="0"/>
                          </a:rPr>
                          <m:t>2</m:t>
                        </m:r>
                      </m:e>
                    </m:rad>
                  </m:oMath>
                </a14:m>
                <a:endParaRPr lang="en-US" altLang="ja-JP" sz="4000" dirty="0"/>
              </a:p>
              <a:p>
                <a:pPr marL="0" indent="0">
                  <a:buNone/>
                </a:pPr>
                <a:r>
                  <a:rPr lang="ja-JP" altLang="en-US" sz="4000" dirty="0"/>
                  <a:t>ｘ＝</a:t>
                </a:r>
                <a:r>
                  <a:rPr lang="en-US" altLang="ja-JP" sz="4000" dirty="0" smtClean="0"/>
                  <a:t>100×8×1.41</a:t>
                </a:r>
              </a:p>
              <a:p>
                <a:pPr marL="0" indent="0">
                  <a:buNone/>
                </a:pPr>
                <a:r>
                  <a:rPr lang="ja-JP" altLang="en-US" sz="4000" dirty="0" smtClean="0"/>
                  <a:t>ｘ</a:t>
                </a:r>
                <a:r>
                  <a:rPr lang="ja-JP" altLang="en-US" sz="4000" dirty="0"/>
                  <a:t>＝</a:t>
                </a:r>
                <a:r>
                  <a:rPr lang="en-US" altLang="ja-JP" sz="4000" dirty="0" smtClean="0"/>
                  <a:t>1128</a:t>
                </a:r>
                <a:endParaRPr lang="en-US" altLang="ja-JP" sz="4000" dirty="0"/>
              </a:p>
              <a:p>
                <a:pPr marL="0" indent="0">
                  <a:buNone/>
                </a:pPr>
                <a:endParaRPr lang="en-US" altLang="ja-JP" sz="4000" dirty="0"/>
              </a:p>
              <a:p>
                <a:pPr marL="0" indent="0">
                  <a:buNone/>
                </a:pPr>
                <a:endParaRPr lang="en-US" altLang="ja-JP" sz="4000" dirty="0"/>
              </a:p>
              <a:p>
                <a:pPr marL="0" indent="0">
                  <a:buNone/>
                </a:pPr>
                <a:endParaRPr kumimoji="1" lang="ja-JP" altLang="en-US" sz="4000" baseline="30000"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193900" y="1323438"/>
                <a:ext cx="4226621" cy="5534562"/>
              </a:xfrm>
              <a:blipFill>
                <a:blip r:embed="rId3"/>
                <a:stretch>
                  <a:fillRect l="-5195" t="-3744" b="-2423"/>
                </a:stretch>
              </a:blipFill>
            </p:spPr>
            <p:txBody>
              <a:bodyPr/>
              <a:lstStyle/>
              <a:p>
                <a:r>
                  <a:rPr lang="ja-JP" altLang="en-US">
                    <a:noFill/>
                  </a:rPr>
                  <a:t> </a:t>
                </a:r>
              </a:p>
            </p:txBody>
          </p:sp>
        </mc:Fallback>
      </mc:AlternateContent>
      <p:sp>
        <p:nvSpPr>
          <p:cNvPr id="4" name="正方形/長方形 3"/>
          <p:cNvSpPr/>
          <p:nvPr/>
        </p:nvSpPr>
        <p:spPr>
          <a:xfrm>
            <a:off x="221066" y="22693"/>
            <a:ext cx="781313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4000" dirty="0"/>
              <a:t>地球の</a:t>
            </a:r>
            <a:r>
              <a:rPr lang="ja-JP" altLang="en-US" sz="4000" dirty="0" smtClean="0"/>
              <a:t>半径　</a:t>
            </a:r>
            <a:r>
              <a:rPr lang="en-US" altLang="ja-JP" sz="4000" dirty="0" smtClean="0"/>
              <a:t>6400</a:t>
            </a:r>
            <a:r>
              <a:rPr lang="ja-JP" altLang="en-US" sz="4000" dirty="0"/>
              <a:t>ｋｍ＝</a:t>
            </a:r>
            <a:r>
              <a:rPr lang="en-US" altLang="ja-JP" sz="4000" dirty="0"/>
              <a:t>6400000</a:t>
            </a:r>
            <a:r>
              <a:rPr lang="ja-JP" altLang="en-US" sz="4400" dirty="0" err="1"/>
              <a:t>ｍ</a:t>
            </a:r>
            <a:endParaRPr lang="en-US" altLang="ja-JP" sz="4400" dirty="0"/>
          </a:p>
          <a:p>
            <a:r>
              <a:rPr lang="en-US" altLang="ja-JP" sz="2800" dirty="0"/>
              <a:t>6400000</a:t>
            </a:r>
            <a:r>
              <a:rPr lang="ja-JP" altLang="en-US" sz="2800" dirty="0" err="1"/>
              <a:t>ｍ</a:t>
            </a:r>
            <a:r>
              <a:rPr lang="ja-JP" altLang="en-US" sz="2800" dirty="0"/>
              <a:t>を落下するのにかかる時間（秒</a:t>
            </a:r>
            <a:r>
              <a:rPr lang="ja-JP" altLang="en-US" sz="2800" dirty="0" smtClean="0"/>
              <a:t>）は</a:t>
            </a:r>
            <a:endParaRPr lang="en-US" altLang="ja-JP" sz="2800" dirty="0"/>
          </a:p>
        </p:txBody>
      </p:sp>
      <mc:AlternateContent xmlns:mc="http://schemas.openxmlformats.org/markup-compatibility/2006">
        <mc:Choice xmlns:a14="http://schemas.microsoft.com/office/drawing/2010/main" Requires="a14">
          <p:sp>
            <p:nvSpPr>
              <p:cNvPr id="5" name="コンテンツ プレースホルダー 2"/>
              <p:cNvSpPr txBox="1">
                <a:spLocks/>
              </p:cNvSpPr>
              <p:nvPr/>
            </p:nvSpPr>
            <p:spPr>
              <a:xfrm>
                <a:off x="5694814" y="1323438"/>
                <a:ext cx="3341682" cy="253761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4400" dirty="0" smtClean="0"/>
                  <a:t>ａｘ</a:t>
                </a:r>
                <a:r>
                  <a:rPr lang="ja-JP" altLang="en-US" sz="4400" baseline="30000" dirty="0" smtClean="0"/>
                  <a:t>２</a:t>
                </a:r>
                <a:r>
                  <a:rPr lang="ja-JP" altLang="en-US" sz="4400" dirty="0" smtClean="0"/>
                  <a:t>＝</a:t>
                </a:r>
                <a:r>
                  <a:rPr lang="ja-JP" altLang="en-US" sz="4400" dirty="0" err="1" smtClean="0"/>
                  <a:t>ｂ</a:t>
                </a:r>
                <a:endParaRPr lang="en-US" altLang="ja-JP" sz="4400" dirty="0" smtClean="0"/>
              </a:p>
              <a:p>
                <a:pPr marL="0" indent="0">
                  <a:buNone/>
                </a:pPr>
                <a:r>
                  <a:rPr lang="ja-JP" altLang="en-US" sz="4400" dirty="0" smtClean="0"/>
                  <a:t>　ｘ</a:t>
                </a:r>
                <a:r>
                  <a:rPr lang="ja-JP" altLang="en-US" sz="4400" baseline="30000" dirty="0" smtClean="0"/>
                  <a:t>２</a:t>
                </a:r>
                <a:r>
                  <a:rPr lang="ja-JP" altLang="en-US" sz="4400" dirty="0" smtClean="0"/>
                  <a:t>＝</a:t>
                </a:r>
                <a:r>
                  <a:rPr lang="ja-JP" altLang="en-US" sz="4400" dirty="0" err="1" smtClean="0"/>
                  <a:t>ｋ</a:t>
                </a:r>
                <a:endParaRPr lang="en-US" altLang="ja-JP" sz="4400" dirty="0" smtClean="0"/>
              </a:p>
              <a:p>
                <a:pPr marL="0" indent="0">
                  <a:buNone/>
                </a:pPr>
                <a:r>
                  <a:rPr lang="ja-JP" altLang="en-US" sz="4400" dirty="0" smtClean="0"/>
                  <a:t>　  ｘ＝</a:t>
                </a:r>
                <a:r>
                  <a:rPr lang="en-US" altLang="ja-JP" sz="4400" dirty="0" smtClean="0"/>
                  <a:t>±</a:t>
                </a:r>
                <a14:m>
                  <m:oMath xmlns:m="http://schemas.openxmlformats.org/officeDocument/2006/math">
                    <m:rad>
                      <m:radPr>
                        <m:degHide m:val="on"/>
                        <m:ctrlPr>
                          <a:rPr lang="ja-JP" altLang="en-US" sz="4400" i="1">
                            <a:latin typeface="Cambria Math" panose="02040503050406030204" pitchFamily="18" charset="0"/>
                          </a:rPr>
                        </m:ctrlPr>
                      </m:radPr>
                      <m:deg/>
                      <m:e>
                        <m:r>
                          <a:rPr lang="ja-JP" altLang="en-US" sz="4400" i="1" smtClean="0">
                            <a:latin typeface="Cambria Math" panose="02040503050406030204" pitchFamily="18" charset="0"/>
                          </a:rPr>
                          <m:t>ｋ</m:t>
                        </m:r>
                      </m:e>
                    </m:rad>
                  </m:oMath>
                </a14:m>
                <a:endParaRPr lang="ja-JP" altLang="en-US" sz="4400" baseline="30000" dirty="0"/>
              </a:p>
            </p:txBody>
          </p:sp>
        </mc:Choice>
        <mc:Fallback>
          <p:sp>
            <p:nvSpPr>
              <p:cNvPr id="5" name="コンテンツ プレースホルダー 2"/>
              <p:cNvSpPr txBox="1">
                <a:spLocks noRot="1" noChangeAspect="1" noMove="1" noResize="1" noEditPoints="1" noAdjustHandles="1" noChangeArrowheads="1" noChangeShapeType="1" noTextEdit="1"/>
              </p:cNvSpPr>
              <p:nvPr/>
            </p:nvSpPr>
            <p:spPr>
              <a:xfrm>
                <a:off x="5694814" y="1323438"/>
                <a:ext cx="3341682" cy="2537610"/>
              </a:xfrm>
              <a:prstGeom prst="rect">
                <a:avLst/>
              </a:prstGeom>
              <a:blipFill>
                <a:blip r:embed="rId4"/>
                <a:stretch>
                  <a:fillRect l="-7299" t="-6250" b="-6490"/>
                </a:stretch>
              </a:blipFill>
            </p:spPr>
            <p:txBody>
              <a:bodyPr/>
              <a:lstStyle/>
              <a:p>
                <a:r>
                  <a:rPr lang="ja-JP" altLang="en-US">
                    <a:noFill/>
                  </a:rPr>
                  <a:t> </a:t>
                </a:r>
              </a:p>
            </p:txBody>
          </p:sp>
        </mc:Fallback>
      </mc:AlternateContent>
      <p:cxnSp>
        <p:nvCxnSpPr>
          <p:cNvPr id="8" name="直線矢印コネクタ 7"/>
          <p:cNvCxnSpPr/>
          <p:nvPr/>
        </p:nvCxnSpPr>
        <p:spPr>
          <a:xfrm flipV="1">
            <a:off x="3707904" y="1772816"/>
            <a:ext cx="1986910" cy="5040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237999" y="2907615"/>
            <a:ext cx="2456815" cy="11961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5694814" y="3861048"/>
            <a:ext cx="3413984" cy="1754326"/>
          </a:xfrm>
          <a:prstGeom prst="rect">
            <a:avLst/>
          </a:prstGeom>
        </p:spPr>
        <p:txBody>
          <a:bodyPr wrap="square">
            <a:spAutoFit/>
          </a:bodyPr>
          <a:lstStyle/>
          <a:p>
            <a:r>
              <a:rPr lang="ja-JP" altLang="en-US" sz="3600" dirty="0" smtClean="0"/>
              <a:t>ｘ</a:t>
            </a:r>
            <a:r>
              <a:rPr lang="ja-JP" altLang="en-US" sz="3600" baseline="30000" dirty="0" smtClean="0"/>
              <a:t>２</a:t>
            </a:r>
            <a:r>
              <a:rPr lang="ja-JP" altLang="en-US" sz="3600" dirty="0" smtClean="0"/>
              <a:t>－</a:t>
            </a:r>
            <a:r>
              <a:rPr lang="en-US" altLang="ja-JP" sz="3600" dirty="0" smtClean="0"/>
              <a:t>1280000</a:t>
            </a:r>
            <a:r>
              <a:rPr lang="ja-JP" altLang="en-US" sz="3600" dirty="0" smtClean="0"/>
              <a:t>＝</a:t>
            </a:r>
            <a:r>
              <a:rPr lang="en-US" altLang="ja-JP" sz="3600" dirty="0" smtClean="0"/>
              <a:t>0</a:t>
            </a:r>
          </a:p>
          <a:p>
            <a:r>
              <a:rPr lang="ja-JP" altLang="en-US" sz="3600" dirty="0" smtClean="0"/>
              <a:t>（ｘの二次式）＝</a:t>
            </a:r>
            <a:r>
              <a:rPr lang="en-US" altLang="ja-JP" sz="3600" dirty="0" smtClean="0"/>
              <a:t>0</a:t>
            </a:r>
          </a:p>
          <a:p>
            <a:pPr algn="ctr"/>
            <a:r>
              <a:rPr lang="ja-JP" altLang="en-US" sz="3600" dirty="0" smtClean="0">
                <a:solidFill>
                  <a:srgbClr val="FF0000"/>
                </a:solidFill>
              </a:rPr>
              <a:t>二次</a:t>
            </a:r>
            <a:r>
              <a:rPr lang="ja-JP" altLang="en-US" sz="3600" dirty="0">
                <a:solidFill>
                  <a:srgbClr val="FF0000"/>
                </a:solidFill>
              </a:rPr>
              <a:t>方程式</a:t>
            </a:r>
            <a:endParaRPr lang="en-US" altLang="ja-JP" sz="3600" dirty="0">
              <a:solidFill>
                <a:srgbClr val="FF0000"/>
              </a:solidFill>
            </a:endParaRPr>
          </a:p>
        </p:txBody>
      </p:sp>
      <p:cxnSp>
        <p:nvCxnSpPr>
          <p:cNvPr id="18" name="直線矢印コネクタ 17"/>
          <p:cNvCxnSpPr/>
          <p:nvPr/>
        </p:nvCxnSpPr>
        <p:spPr>
          <a:xfrm>
            <a:off x="4218962" y="3758538"/>
            <a:ext cx="0" cy="24955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4344148" y="3729059"/>
            <a:ext cx="441146" cy="2554545"/>
          </a:xfrm>
          <a:prstGeom prst="rect">
            <a:avLst/>
          </a:prstGeom>
          <a:solidFill>
            <a:srgbClr val="FFFF00"/>
          </a:solidFill>
        </p:spPr>
        <p:txBody>
          <a:bodyPr wrap="none">
            <a:spAutoFit/>
          </a:bodyPr>
          <a:lstStyle/>
          <a:p>
            <a:pPr algn="ctr"/>
            <a:r>
              <a:rPr lang="ja-JP" altLang="en-US" sz="2000" dirty="0" smtClean="0">
                <a:solidFill>
                  <a:srgbClr val="FF0000"/>
                </a:solidFill>
              </a:rPr>
              <a:t>二</a:t>
            </a:r>
            <a:endParaRPr lang="en-US" altLang="ja-JP" sz="2000" dirty="0" smtClean="0">
              <a:solidFill>
                <a:srgbClr val="FF0000"/>
              </a:solidFill>
            </a:endParaRPr>
          </a:p>
          <a:p>
            <a:pPr algn="ctr"/>
            <a:r>
              <a:rPr lang="ja-JP" altLang="en-US" sz="2000" dirty="0" smtClean="0">
                <a:solidFill>
                  <a:srgbClr val="FF0000"/>
                </a:solidFill>
              </a:rPr>
              <a:t>次</a:t>
            </a:r>
            <a:endParaRPr lang="en-US" altLang="ja-JP" sz="2000" dirty="0" smtClean="0">
              <a:solidFill>
                <a:srgbClr val="FF0000"/>
              </a:solidFill>
            </a:endParaRPr>
          </a:p>
          <a:p>
            <a:pPr algn="ctr"/>
            <a:r>
              <a:rPr lang="ja-JP" altLang="en-US" sz="2000" dirty="0" smtClean="0">
                <a:solidFill>
                  <a:srgbClr val="FF0000"/>
                </a:solidFill>
              </a:rPr>
              <a:t>方</a:t>
            </a:r>
            <a:endParaRPr lang="en-US" altLang="ja-JP" sz="2000" dirty="0" smtClean="0">
              <a:solidFill>
                <a:srgbClr val="FF0000"/>
              </a:solidFill>
            </a:endParaRPr>
          </a:p>
          <a:p>
            <a:pPr algn="ctr"/>
            <a:r>
              <a:rPr lang="ja-JP" altLang="en-US" sz="2000" dirty="0" smtClean="0">
                <a:solidFill>
                  <a:srgbClr val="FF0000"/>
                </a:solidFill>
              </a:rPr>
              <a:t>程</a:t>
            </a:r>
            <a:endParaRPr lang="en-US" altLang="ja-JP" sz="2000" dirty="0" smtClean="0">
              <a:solidFill>
                <a:srgbClr val="FF0000"/>
              </a:solidFill>
            </a:endParaRPr>
          </a:p>
          <a:p>
            <a:pPr algn="ctr"/>
            <a:r>
              <a:rPr lang="ja-JP" altLang="en-US" sz="2000" dirty="0" smtClean="0">
                <a:solidFill>
                  <a:srgbClr val="FF0000"/>
                </a:solidFill>
              </a:rPr>
              <a:t>式</a:t>
            </a:r>
            <a:endParaRPr lang="en-US" altLang="ja-JP" sz="2000" dirty="0" smtClean="0">
              <a:solidFill>
                <a:srgbClr val="FF0000"/>
              </a:solidFill>
            </a:endParaRPr>
          </a:p>
          <a:p>
            <a:pPr algn="ctr"/>
            <a:r>
              <a:rPr lang="ja-JP" altLang="en-US" sz="2000" dirty="0" smtClean="0">
                <a:solidFill>
                  <a:srgbClr val="FF0000"/>
                </a:solidFill>
              </a:rPr>
              <a:t>を</a:t>
            </a:r>
            <a:endParaRPr lang="en-US" altLang="ja-JP" sz="2000" dirty="0" smtClean="0">
              <a:solidFill>
                <a:srgbClr val="FF0000"/>
              </a:solidFill>
            </a:endParaRPr>
          </a:p>
          <a:p>
            <a:pPr algn="ctr"/>
            <a:r>
              <a:rPr lang="ja-JP" altLang="en-US" sz="2000" dirty="0" smtClean="0">
                <a:solidFill>
                  <a:srgbClr val="FF0000"/>
                </a:solidFill>
              </a:rPr>
              <a:t>解</a:t>
            </a:r>
            <a:endParaRPr lang="en-US" altLang="ja-JP" sz="2000" dirty="0" smtClean="0">
              <a:solidFill>
                <a:srgbClr val="FF0000"/>
              </a:solidFill>
            </a:endParaRPr>
          </a:p>
          <a:p>
            <a:pPr algn="ctr"/>
            <a:r>
              <a:rPr lang="ja-JP" altLang="en-US" sz="2000" dirty="0" smtClean="0">
                <a:solidFill>
                  <a:srgbClr val="FF0000"/>
                </a:solidFill>
              </a:rPr>
              <a:t>く</a:t>
            </a:r>
            <a:endParaRPr lang="en-US" altLang="ja-JP" sz="2000" dirty="0">
              <a:solidFill>
                <a:srgbClr val="FF0000"/>
              </a:solidFill>
            </a:endParaRPr>
          </a:p>
        </p:txBody>
      </p:sp>
      <p:sp>
        <p:nvSpPr>
          <p:cNvPr id="25" name="正方形/長方形 24"/>
          <p:cNvSpPr/>
          <p:nvPr/>
        </p:nvSpPr>
        <p:spPr>
          <a:xfrm>
            <a:off x="215248" y="6175131"/>
            <a:ext cx="4239344" cy="461665"/>
          </a:xfrm>
          <a:prstGeom prst="rect">
            <a:avLst/>
          </a:prstGeom>
          <a:ln>
            <a:solidFill>
              <a:srgbClr val="FF0000"/>
            </a:solidFill>
          </a:ln>
        </p:spPr>
        <p:txBody>
          <a:bodyPr wrap="square">
            <a:spAutoFit/>
          </a:bodyPr>
          <a:lstStyle/>
          <a:p>
            <a:pPr algn="r"/>
            <a:r>
              <a:rPr lang="ja-JP" altLang="en-US" sz="2400" dirty="0">
                <a:solidFill>
                  <a:srgbClr val="FF0000"/>
                </a:solidFill>
              </a:rPr>
              <a:t>二次</a:t>
            </a:r>
            <a:r>
              <a:rPr lang="ja-JP" altLang="en-US" sz="2400" dirty="0" smtClean="0">
                <a:solidFill>
                  <a:srgbClr val="FF0000"/>
                </a:solidFill>
              </a:rPr>
              <a:t>方程式の解</a:t>
            </a:r>
            <a:endParaRPr lang="en-US" altLang="ja-JP" sz="2400" dirty="0">
              <a:solidFill>
                <a:srgbClr val="FF0000"/>
              </a:solidFill>
            </a:endParaRPr>
          </a:p>
        </p:txBody>
      </p:sp>
    </p:spTree>
    <p:extLst>
      <p:ext uri="{BB962C8B-B14F-4D97-AF65-F5344CB8AC3E}">
        <p14:creationId xmlns:p14="http://schemas.microsoft.com/office/powerpoint/2010/main" val="290408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bg/>
                                          </p:spTgt>
                                        </p:tgtEl>
                                        <p:attrNameLst>
                                          <p:attrName>style.visibility</p:attrName>
                                        </p:attrNameLst>
                                      </p:cBhvr>
                                      <p:to>
                                        <p:strVal val="visible"/>
                                      </p:to>
                                    </p:set>
                                    <p:animEffect transition="in" filter="wipe(left)">
                                      <p:cBhvr>
                                        <p:cTn id="52" dur="500"/>
                                        <p:tgtEl>
                                          <p:spTgt spid="5">
                                            <p:bg/>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wipe(left)">
                                      <p:cBhvr>
                                        <p:cTn id="57" dur="5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wipe(left)">
                                      <p:cBhvr>
                                        <p:cTn id="62" dur="500"/>
                                        <p:tgtEl>
                                          <p:spTgt spid="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Effect transition="in" filter="wipe(left)">
                                      <p:cBhvr>
                                        <p:cTn id="67" dur="500"/>
                                        <p:tgtEl>
                                          <p:spTgt spid="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wipe(left)">
                                      <p:cBhvr>
                                        <p:cTn id="77" dur="500"/>
                                        <p:tgtEl>
                                          <p:spTgt spid="1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7">
                                            <p:txEl>
                                              <p:pRg st="1" end="1"/>
                                            </p:txEl>
                                          </p:spTgt>
                                        </p:tgtEl>
                                        <p:attrNameLst>
                                          <p:attrName>style.visibility</p:attrName>
                                        </p:attrNameLst>
                                      </p:cBhvr>
                                      <p:to>
                                        <p:strVal val="visible"/>
                                      </p:to>
                                    </p:set>
                                    <p:animEffect transition="in" filter="wipe(left)">
                                      <p:cBhvr>
                                        <p:cTn id="82" dur="500"/>
                                        <p:tgtEl>
                                          <p:spTgt spid="17">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7">
                                            <p:txEl>
                                              <p:pRg st="2" end="2"/>
                                            </p:txEl>
                                          </p:spTgt>
                                        </p:tgtEl>
                                        <p:attrNameLst>
                                          <p:attrName>style.visibility</p:attrName>
                                        </p:attrNameLst>
                                      </p:cBhvr>
                                      <p:to>
                                        <p:strVal val="visible"/>
                                      </p:to>
                                    </p:set>
                                    <p:animEffect transition="in" filter="wipe(left)">
                                      <p:cBhvr>
                                        <p:cTn id="87" dur="500"/>
                                        <p:tgtEl>
                                          <p:spTgt spid="17">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up)">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up)">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17" grpId="0" build="p"/>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476" y="0"/>
            <a:ext cx="1338828" cy="369332"/>
          </a:xfrm>
          <a:prstGeom prst="rect">
            <a:avLst/>
          </a:prstGeom>
          <a:noFill/>
        </p:spPr>
        <p:txBody>
          <a:bodyPr wrap="none" rtlCol="0">
            <a:spAutoFit/>
          </a:bodyPr>
          <a:lstStyle/>
          <a:p>
            <a:r>
              <a:rPr kumimoji="1" lang="ja-JP" altLang="en-US" dirty="0" smtClean="0"/>
              <a:t>二次方程式</a:t>
            </a:r>
            <a:endParaRPr kumimoji="1" lang="ja-JP" altLang="en-US" dirty="0"/>
          </a:p>
        </p:txBody>
      </p:sp>
      <p:cxnSp>
        <p:nvCxnSpPr>
          <p:cNvPr id="6" name="直線コネクタ 5"/>
          <p:cNvCxnSpPr/>
          <p:nvPr/>
        </p:nvCxnSpPr>
        <p:spPr>
          <a:xfrm>
            <a:off x="0" y="314096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481" y="386939"/>
            <a:ext cx="3320140" cy="461665"/>
          </a:xfrm>
          <a:prstGeom prst="rect">
            <a:avLst/>
          </a:prstGeom>
          <a:noFill/>
        </p:spPr>
        <p:txBody>
          <a:bodyPr wrap="none" rtlCol="0">
            <a:spAutoFit/>
          </a:bodyPr>
          <a:lstStyle/>
          <a:p>
            <a:r>
              <a:rPr kumimoji="1" lang="ja-JP" altLang="en-US" sz="1200" dirty="0" smtClean="0"/>
              <a:t>二次方程式とその解き方</a:t>
            </a:r>
            <a:endParaRPr kumimoji="1" lang="en-US" altLang="ja-JP" sz="1200" dirty="0" smtClean="0"/>
          </a:p>
          <a:p>
            <a:r>
              <a:rPr lang="ja-JP" altLang="en-US" sz="1200" dirty="0" smtClean="0"/>
              <a:t>ねらい　</a:t>
            </a:r>
            <a:r>
              <a:rPr lang="ja-JP" altLang="en-US" sz="1200" dirty="0" smtClean="0">
                <a:solidFill>
                  <a:srgbClr val="FF0000"/>
                </a:solidFill>
              </a:rPr>
              <a:t>二次方程式の意味と解き方を理解する。</a:t>
            </a:r>
            <a:endParaRPr kumimoji="1" lang="ja-JP" altLang="en-US" sz="1200" dirty="0">
              <a:solidFill>
                <a:srgbClr val="FF0000"/>
              </a:solidFill>
            </a:endParaRPr>
          </a:p>
        </p:txBody>
      </p:sp>
      <p:sp>
        <p:nvSpPr>
          <p:cNvPr id="11" name="正方形/長方形 10"/>
          <p:cNvSpPr/>
          <p:nvPr/>
        </p:nvSpPr>
        <p:spPr>
          <a:xfrm>
            <a:off x="45456" y="872077"/>
            <a:ext cx="3323460" cy="938719"/>
          </a:xfrm>
          <a:prstGeom prst="rect">
            <a:avLst/>
          </a:prstGeom>
        </p:spPr>
        <p:txBody>
          <a:bodyPr wrap="square">
            <a:spAutoFit/>
          </a:bodyPr>
          <a:lstStyle/>
          <a:p>
            <a:r>
              <a:rPr lang="ja-JP" altLang="ja-JP" sz="1100" dirty="0"/>
              <a:t>日本から、日本のちょうど裏側にあるアルゼンチンまで穴を</a:t>
            </a:r>
            <a:r>
              <a:rPr lang="ja-JP" altLang="ja-JP" sz="1100" dirty="0" smtClean="0"/>
              <a:t>掘って</a:t>
            </a:r>
            <a:r>
              <a:rPr lang="ja-JP" altLang="en-US" sz="1100" dirty="0" smtClean="0"/>
              <a:t>、</a:t>
            </a:r>
            <a:r>
              <a:rPr lang="ja-JP" altLang="ja-JP" sz="1100" dirty="0" smtClean="0"/>
              <a:t>直通</a:t>
            </a:r>
            <a:r>
              <a:rPr lang="ja-JP" altLang="ja-JP" sz="1100" dirty="0"/>
              <a:t>のトンネルをつくります。この穴に飛び込んでそのまま重力に任せてアルゼンチンまで行くとしたら、どのぐらいの時間で行くことができるでしょうか。</a:t>
            </a:r>
          </a:p>
        </p:txBody>
      </p:sp>
      <p:sp>
        <p:nvSpPr>
          <p:cNvPr id="7" name="正方形/長方形 6"/>
          <p:cNvSpPr/>
          <p:nvPr/>
        </p:nvSpPr>
        <p:spPr>
          <a:xfrm>
            <a:off x="212911" y="1844823"/>
            <a:ext cx="1475295" cy="91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835696" y="1677399"/>
            <a:ext cx="1656184" cy="1015663"/>
          </a:xfrm>
          <a:prstGeom prst="rect">
            <a:avLst/>
          </a:prstGeom>
          <a:noFill/>
        </p:spPr>
        <p:txBody>
          <a:bodyPr wrap="square" rtlCol="0">
            <a:spAutoFit/>
          </a:bodyPr>
          <a:lstStyle/>
          <a:p>
            <a:r>
              <a:rPr kumimoji="1" lang="ja-JP" altLang="en-US" sz="1200" dirty="0" smtClean="0"/>
              <a:t>自由落下運動</a:t>
            </a:r>
            <a:endParaRPr kumimoji="1" lang="en-US" altLang="ja-JP" sz="1200" dirty="0" smtClean="0"/>
          </a:p>
          <a:p>
            <a:r>
              <a:rPr lang="ja-JP" altLang="en-US" sz="1200" dirty="0"/>
              <a:t>物体を真下に落下</a:t>
            </a:r>
            <a:r>
              <a:rPr lang="ja-JP" altLang="en-US" sz="1200" dirty="0" smtClean="0"/>
              <a:t>させるときの</a:t>
            </a:r>
            <a:r>
              <a:rPr kumimoji="1" lang="ja-JP" altLang="en-US" sz="1200" dirty="0" err="1" smtClean="0"/>
              <a:t>ｘ</a:t>
            </a:r>
            <a:r>
              <a:rPr lang="ja-JP" altLang="en-US" sz="1200" dirty="0" smtClean="0"/>
              <a:t>秒後の距離</a:t>
            </a:r>
            <a:r>
              <a:rPr lang="en-US" altLang="ja-JP" sz="1200" dirty="0" err="1" smtClean="0"/>
              <a:t>ym</a:t>
            </a:r>
            <a:r>
              <a:rPr lang="ja-JP" altLang="en-US" sz="1200" dirty="0" smtClean="0"/>
              <a:t>とすると</a:t>
            </a:r>
            <a:endParaRPr kumimoji="1" lang="en-US" altLang="ja-JP" sz="1200" dirty="0" smtClean="0"/>
          </a:p>
          <a:p>
            <a:r>
              <a:rPr lang="ja-JP" altLang="en-US" sz="1200" dirty="0" smtClean="0"/>
              <a:t>ｙ＝</a:t>
            </a:r>
            <a:r>
              <a:rPr lang="en-US" altLang="ja-JP" sz="1200" dirty="0" smtClean="0"/>
              <a:t>5</a:t>
            </a:r>
            <a:r>
              <a:rPr lang="ja-JP" altLang="en-US" sz="1200" dirty="0" err="1" smtClean="0"/>
              <a:t>ｘ</a:t>
            </a:r>
            <a:r>
              <a:rPr lang="en-US" altLang="ja-JP" sz="1200" baseline="30000" dirty="0" smtClean="0"/>
              <a:t>2</a:t>
            </a:r>
            <a:endParaRPr kumimoji="1" lang="ja-JP" altLang="en-US" sz="1200" baseline="30000" dirty="0"/>
          </a:p>
        </p:txBody>
      </p:sp>
      <p:sp>
        <p:nvSpPr>
          <p:cNvPr id="9" name="テキスト ボックス 8"/>
          <p:cNvSpPr txBox="1"/>
          <p:nvPr/>
        </p:nvSpPr>
        <p:spPr>
          <a:xfrm>
            <a:off x="1835696" y="2684429"/>
            <a:ext cx="1298753" cy="430887"/>
          </a:xfrm>
          <a:prstGeom prst="rect">
            <a:avLst/>
          </a:prstGeom>
          <a:noFill/>
        </p:spPr>
        <p:txBody>
          <a:bodyPr wrap="none" rtlCol="0">
            <a:spAutoFit/>
          </a:bodyPr>
          <a:lstStyle/>
          <a:p>
            <a:r>
              <a:rPr kumimoji="1" lang="ja-JP" altLang="en-US" sz="1100" dirty="0" smtClean="0"/>
              <a:t>地球の半径を</a:t>
            </a:r>
            <a:endParaRPr kumimoji="1" lang="en-US" altLang="ja-JP" sz="1100" dirty="0" smtClean="0"/>
          </a:p>
          <a:p>
            <a:r>
              <a:rPr lang="en-US" altLang="ja-JP" sz="1100" dirty="0"/>
              <a:t>6400</a:t>
            </a:r>
            <a:r>
              <a:rPr lang="en-US" altLang="ja-JP" sz="1100" dirty="0" smtClean="0"/>
              <a:t>㎞</a:t>
            </a:r>
            <a:r>
              <a:rPr lang="ja-JP" altLang="en-US" sz="1100" dirty="0" smtClean="0"/>
              <a:t>とすると・・・</a:t>
            </a:r>
            <a:endParaRPr kumimoji="1" lang="ja-JP" altLang="en-US" sz="1100" dirty="0"/>
          </a:p>
        </p:txBody>
      </p:sp>
      <mc:AlternateContent xmlns:mc="http://schemas.openxmlformats.org/markup-compatibility/2006" xmlns:a14="http://schemas.microsoft.com/office/drawing/2010/main">
        <mc:Choice Requires="a14">
          <p:sp>
            <p:nvSpPr>
              <p:cNvPr id="15" name="テキスト ボックス 14"/>
              <p:cNvSpPr txBox="1"/>
              <p:nvPr/>
            </p:nvSpPr>
            <p:spPr>
              <a:xfrm>
                <a:off x="3491880" y="156105"/>
                <a:ext cx="2736304" cy="2739148"/>
              </a:xfrm>
              <a:prstGeom prst="rect">
                <a:avLst/>
              </a:prstGeom>
              <a:noFill/>
            </p:spPr>
            <p:txBody>
              <a:bodyPr wrap="square" rtlCol="0">
                <a:spAutoFit/>
              </a:bodyPr>
              <a:lstStyle/>
              <a:p>
                <a:r>
                  <a:rPr kumimoji="1" lang="ja-JP" altLang="en-US" sz="1400" dirty="0" smtClean="0"/>
                  <a:t>地球の半径　</a:t>
                </a:r>
                <a:endParaRPr kumimoji="1" lang="en-US" altLang="ja-JP" sz="1400" dirty="0" smtClean="0"/>
              </a:p>
              <a:p>
                <a:r>
                  <a:rPr lang="en-US" altLang="ja-JP" sz="1400" dirty="0" smtClean="0"/>
                  <a:t>6400㎞</a:t>
                </a:r>
                <a:r>
                  <a:rPr lang="ja-JP" altLang="en-US" sz="1400" dirty="0" smtClean="0"/>
                  <a:t>　→　</a:t>
                </a:r>
                <a:r>
                  <a:rPr lang="en-US" altLang="ja-JP" sz="1400" dirty="0" smtClean="0"/>
                  <a:t>6400000m</a:t>
                </a:r>
              </a:p>
              <a:p>
                <a:r>
                  <a:rPr lang="en-US" altLang="ja-JP" sz="1400" dirty="0" smtClean="0"/>
                  <a:t>6400000m</a:t>
                </a:r>
                <a:r>
                  <a:rPr lang="ja-JP" altLang="en-US" sz="1400" dirty="0" smtClean="0"/>
                  <a:t>を落下するのにかかる</a:t>
                </a:r>
                <a:endParaRPr lang="en-US" altLang="ja-JP" sz="1400" dirty="0" smtClean="0"/>
              </a:p>
              <a:p>
                <a:r>
                  <a:rPr lang="ja-JP" altLang="en-US" sz="1400" dirty="0" smtClean="0"/>
                  <a:t>時間（秒）は</a:t>
                </a:r>
                <a:endParaRPr lang="en-US" altLang="ja-JP" sz="1400" dirty="0" smtClean="0"/>
              </a:p>
              <a:p>
                <a:r>
                  <a:rPr lang="en-US" altLang="ja-JP" sz="1400" dirty="0" smtClean="0"/>
                  <a:t>6400000</a:t>
                </a:r>
                <a:r>
                  <a:rPr lang="ja-JP" altLang="en-US" sz="1400" dirty="0" smtClean="0"/>
                  <a:t>＝</a:t>
                </a:r>
                <a:r>
                  <a:rPr lang="en-US" altLang="ja-JP" sz="1400" dirty="0" smtClean="0"/>
                  <a:t>5x2</a:t>
                </a:r>
              </a:p>
              <a:p>
                <a:r>
                  <a:rPr lang="en-US" altLang="ja-JP" sz="1400" dirty="0" smtClean="0"/>
                  <a:t>5x2</a:t>
                </a:r>
                <a:r>
                  <a:rPr lang="ja-JP" altLang="en-US" sz="1400" dirty="0" smtClean="0"/>
                  <a:t>＝</a:t>
                </a:r>
                <a:r>
                  <a:rPr lang="en-US" altLang="ja-JP" sz="1400" dirty="0" smtClean="0"/>
                  <a:t>6400000</a:t>
                </a:r>
              </a:p>
              <a:p>
                <a:r>
                  <a:rPr lang="en-US" altLang="ja-JP" sz="1400" dirty="0" smtClean="0"/>
                  <a:t>x2</a:t>
                </a:r>
                <a:r>
                  <a:rPr lang="ja-JP" altLang="en-US" sz="1400" dirty="0" smtClean="0"/>
                  <a:t>＝</a:t>
                </a:r>
                <a:r>
                  <a:rPr lang="en-US" altLang="ja-JP" sz="1400" dirty="0" smtClean="0"/>
                  <a:t>1280000</a:t>
                </a:r>
              </a:p>
              <a:p>
                <a:r>
                  <a:rPr lang="ja-JP" altLang="en-US" sz="1400" dirty="0" smtClean="0"/>
                  <a:t>ｘ＝</a:t>
                </a:r>
                <a14:m>
                  <m:oMath xmlns:m="http://schemas.openxmlformats.org/officeDocument/2006/math">
                    <m:rad>
                      <m:radPr>
                        <m:degHide m:val="on"/>
                        <m:ctrlPr>
                          <a:rPr lang="ja-JP" altLang="en-US" sz="1400" i="1" smtClean="0">
                            <a:latin typeface="Cambria Math" panose="02040503050406030204" pitchFamily="18" charset="0"/>
                          </a:rPr>
                        </m:ctrlPr>
                      </m:radPr>
                      <m:deg/>
                      <m:e>
                        <m:r>
                          <a:rPr lang="en-US" altLang="ja-JP" sz="1400" i="1">
                            <a:latin typeface="Cambria Math"/>
                          </a:rPr>
                          <m:t>1280000</m:t>
                        </m:r>
                      </m:e>
                    </m:rad>
                  </m:oMath>
                </a14:m>
                <a:endParaRPr lang="en-US" altLang="ja-JP" sz="1400" dirty="0" smtClean="0"/>
              </a:p>
              <a:p>
                <a:r>
                  <a:rPr kumimoji="1" lang="en-US" altLang="ja-JP" sz="1400" dirty="0" smtClean="0"/>
                  <a:t>x</a:t>
                </a:r>
                <a:r>
                  <a:rPr kumimoji="1" lang="ja-JP" altLang="en-US" sz="1400" dirty="0" smtClean="0"/>
                  <a:t>＝</a:t>
                </a:r>
                <a:r>
                  <a:rPr lang="ja-JP" altLang="en-US" sz="1400" dirty="0"/>
                  <a:t> </a:t>
                </a:r>
                <a14:m>
                  <m:oMath xmlns:m="http://schemas.openxmlformats.org/officeDocument/2006/math">
                    <m:rad>
                      <m:radPr>
                        <m:degHide m:val="on"/>
                        <m:ctrlPr>
                          <a:rPr lang="ja-JP" altLang="en-US" sz="1400" i="1">
                            <a:latin typeface="Cambria Math" panose="02040503050406030204" pitchFamily="18" charset="0"/>
                          </a:rPr>
                        </m:ctrlPr>
                      </m:radPr>
                      <m:deg/>
                      <m:e>
                        <m:r>
                          <a:rPr lang="en-US" altLang="ja-JP" sz="1400" i="1" smtClean="0">
                            <a:latin typeface="Cambria Math"/>
                          </a:rPr>
                          <m:t>10000</m:t>
                        </m:r>
                      </m:e>
                    </m:rad>
                  </m:oMath>
                </a14:m>
                <a:r>
                  <a:rPr kumimoji="1" lang="en-US" altLang="ja-JP" sz="1400" dirty="0" smtClean="0"/>
                  <a:t>×</a:t>
                </a:r>
                <a:r>
                  <a:rPr lang="ja-JP" altLang="en-US" sz="1400" dirty="0"/>
                  <a:t> </a:t>
                </a:r>
                <a14:m>
                  <m:oMath xmlns:m="http://schemas.openxmlformats.org/officeDocument/2006/math">
                    <m:rad>
                      <m:radPr>
                        <m:degHide m:val="on"/>
                        <m:ctrlPr>
                          <a:rPr lang="ja-JP" altLang="en-US" sz="1400" i="1">
                            <a:latin typeface="Cambria Math" panose="02040503050406030204" pitchFamily="18" charset="0"/>
                          </a:rPr>
                        </m:ctrlPr>
                      </m:radPr>
                      <m:deg/>
                      <m:e>
                        <m:r>
                          <a:rPr lang="en-US" altLang="ja-JP" sz="1400" i="1">
                            <a:latin typeface="Cambria Math"/>
                          </a:rPr>
                          <m:t>128</m:t>
                        </m:r>
                      </m:e>
                    </m:rad>
                  </m:oMath>
                </a14:m>
                <a:endParaRPr kumimoji="1" lang="en-US" altLang="ja-JP" sz="1400" dirty="0" smtClean="0"/>
              </a:p>
              <a:p>
                <a:r>
                  <a:rPr kumimoji="1" lang="ja-JP" altLang="en-US" sz="1400" dirty="0" smtClean="0"/>
                  <a:t>ｘ＝</a:t>
                </a:r>
                <a:r>
                  <a:rPr kumimoji="1" lang="en-US" altLang="ja-JP" sz="1400" dirty="0" smtClean="0"/>
                  <a:t>100×8</a:t>
                </a:r>
                <a:r>
                  <a:rPr lang="ja-JP" altLang="en-US" sz="1400" dirty="0"/>
                  <a:t> </a:t>
                </a:r>
                <a14:m>
                  <m:oMath xmlns:m="http://schemas.openxmlformats.org/officeDocument/2006/math">
                    <m:rad>
                      <m:radPr>
                        <m:degHide m:val="on"/>
                        <m:ctrlPr>
                          <a:rPr lang="ja-JP" altLang="en-US" sz="1400" i="1">
                            <a:latin typeface="Cambria Math" panose="02040503050406030204" pitchFamily="18" charset="0"/>
                          </a:rPr>
                        </m:ctrlPr>
                      </m:radPr>
                      <m:deg/>
                      <m:e>
                        <m:r>
                          <a:rPr lang="en-US" altLang="ja-JP" sz="1400" i="1">
                            <a:latin typeface="Cambria Math"/>
                          </a:rPr>
                          <m:t>2</m:t>
                        </m:r>
                      </m:e>
                    </m:rad>
                  </m:oMath>
                </a14:m>
                <a:endParaRPr kumimoji="1" lang="en-US" altLang="ja-JP" sz="1400" dirty="0"/>
              </a:p>
              <a:p>
                <a:r>
                  <a:rPr lang="ja-JP" altLang="en-US" sz="1400" dirty="0"/>
                  <a:t>ｘ＝</a:t>
                </a:r>
                <a:r>
                  <a:rPr lang="en-US" altLang="ja-JP" sz="1400" dirty="0"/>
                  <a:t>100×8</a:t>
                </a:r>
                <a:r>
                  <a:rPr lang="ja-JP" altLang="en-US" sz="1400" dirty="0"/>
                  <a:t> </a:t>
                </a:r>
                <a:r>
                  <a:rPr lang="en-US" altLang="ja-JP" sz="1400" dirty="0" smtClean="0"/>
                  <a:t>×1.41</a:t>
                </a:r>
              </a:p>
              <a:p>
                <a:r>
                  <a:rPr lang="ja-JP" altLang="en-US" sz="1400" dirty="0"/>
                  <a:t>ｘ</a:t>
                </a:r>
                <a:r>
                  <a:rPr lang="ja-JP" altLang="en-US" sz="1400" dirty="0" smtClean="0"/>
                  <a:t>＝</a:t>
                </a:r>
                <a:r>
                  <a:rPr lang="en-US" altLang="ja-JP" sz="1400" dirty="0" smtClean="0"/>
                  <a:t>1128</a:t>
                </a:r>
                <a:endParaRPr kumimoji="1" lang="ja-JP" altLang="en-US" sz="14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491880" y="156105"/>
                <a:ext cx="2736304" cy="2739148"/>
              </a:xfrm>
              <a:prstGeom prst="rect">
                <a:avLst/>
              </a:prstGeom>
              <a:blipFill rotWithShape="1">
                <a:blip r:embed="rId2"/>
                <a:stretch>
                  <a:fillRect l="-668" t="-668" b="-1559"/>
                </a:stretch>
              </a:blipFill>
            </p:spPr>
            <p:txBody>
              <a:bodyPr/>
              <a:lstStyle/>
              <a:p>
                <a:r>
                  <a:rPr lang="ja-JP" altLang="en-US">
                    <a:noFill/>
                  </a:rPr>
                  <a:t> </a:t>
                </a:r>
              </a:p>
            </p:txBody>
          </p:sp>
        </mc:Fallback>
      </mc:AlternateContent>
      <p:cxnSp>
        <p:nvCxnSpPr>
          <p:cNvPr id="13" name="直線矢印コネクタ 12"/>
          <p:cNvCxnSpPr/>
          <p:nvPr/>
        </p:nvCxnSpPr>
        <p:spPr>
          <a:xfrm>
            <a:off x="4716016" y="1650495"/>
            <a:ext cx="10081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724128" y="1400400"/>
            <a:ext cx="1620957" cy="1569660"/>
          </a:xfrm>
          <a:prstGeom prst="rect">
            <a:avLst/>
          </a:prstGeom>
        </p:spPr>
        <p:txBody>
          <a:bodyPr wrap="none">
            <a:spAutoFit/>
          </a:bodyPr>
          <a:lstStyle/>
          <a:p>
            <a:r>
              <a:rPr lang="en-US" altLang="ja-JP" sz="1600" u="sng" dirty="0" smtClean="0"/>
              <a:t>x2</a:t>
            </a:r>
            <a:r>
              <a:rPr lang="ja-JP" altLang="en-US" sz="1600" u="sng" dirty="0" smtClean="0"/>
              <a:t>－</a:t>
            </a:r>
            <a:r>
              <a:rPr lang="en-US" altLang="ja-JP" sz="1600" u="sng" dirty="0" smtClean="0"/>
              <a:t>1280000</a:t>
            </a:r>
            <a:r>
              <a:rPr lang="ja-JP" altLang="en-US" sz="1600" dirty="0" smtClean="0"/>
              <a:t>＝</a:t>
            </a:r>
            <a:r>
              <a:rPr lang="en-US" altLang="ja-JP" sz="1600" dirty="0" smtClean="0"/>
              <a:t>0</a:t>
            </a:r>
          </a:p>
          <a:p>
            <a:r>
              <a:rPr lang="ja-JP" altLang="en-US" sz="1600" dirty="0" smtClean="0"/>
              <a:t>（</a:t>
            </a:r>
            <a:r>
              <a:rPr lang="en-US" altLang="ja-JP" sz="1600" dirty="0" smtClean="0"/>
              <a:t>x</a:t>
            </a:r>
            <a:r>
              <a:rPr lang="ja-JP" altLang="en-US" sz="1600" dirty="0" smtClean="0"/>
              <a:t>の二次式）＝</a:t>
            </a:r>
            <a:r>
              <a:rPr lang="en-US" altLang="ja-JP" sz="1600" dirty="0" smtClean="0"/>
              <a:t>0</a:t>
            </a:r>
          </a:p>
          <a:p>
            <a:r>
              <a:rPr lang="ja-JP" altLang="en-US" sz="1600" dirty="0">
                <a:solidFill>
                  <a:srgbClr val="FF0000"/>
                </a:solidFill>
              </a:rPr>
              <a:t>二次</a:t>
            </a:r>
            <a:r>
              <a:rPr lang="ja-JP" altLang="en-US" sz="1600" dirty="0" smtClean="0">
                <a:solidFill>
                  <a:srgbClr val="FF0000"/>
                </a:solidFill>
              </a:rPr>
              <a:t>方程式</a:t>
            </a:r>
            <a:endParaRPr lang="en-US" altLang="ja-JP" sz="1600" dirty="0" smtClean="0">
              <a:solidFill>
                <a:srgbClr val="FF0000"/>
              </a:solidFill>
            </a:endParaRPr>
          </a:p>
          <a:p>
            <a:endParaRPr lang="en-US" altLang="ja-JP" sz="1600" dirty="0">
              <a:solidFill>
                <a:srgbClr val="FF0000"/>
              </a:solidFill>
            </a:endParaRPr>
          </a:p>
          <a:p>
            <a:endParaRPr lang="en-US" altLang="ja-JP" sz="1600" dirty="0" smtClean="0">
              <a:solidFill>
                <a:srgbClr val="FF0000"/>
              </a:solidFill>
            </a:endParaRPr>
          </a:p>
          <a:p>
            <a:r>
              <a:rPr lang="ja-JP" altLang="en-US" sz="1600" dirty="0" smtClean="0">
                <a:solidFill>
                  <a:srgbClr val="FF0000"/>
                </a:solidFill>
              </a:rPr>
              <a:t>二次方程式の解</a:t>
            </a:r>
            <a:endParaRPr lang="en-US" altLang="ja-JP" sz="1600" dirty="0">
              <a:solidFill>
                <a:srgbClr val="FF0000"/>
              </a:solidFill>
            </a:endParaRPr>
          </a:p>
        </p:txBody>
      </p:sp>
      <p:cxnSp>
        <p:nvCxnSpPr>
          <p:cNvPr id="24" name="直線矢印コネクタ 23"/>
          <p:cNvCxnSpPr/>
          <p:nvPr/>
        </p:nvCxnSpPr>
        <p:spPr>
          <a:xfrm flipH="1">
            <a:off x="4355976" y="2763546"/>
            <a:ext cx="125429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6732240" y="2185230"/>
            <a:ext cx="0" cy="4259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6876256" y="2228951"/>
            <a:ext cx="1713931" cy="338554"/>
          </a:xfrm>
          <a:prstGeom prst="rect">
            <a:avLst/>
          </a:prstGeom>
        </p:spPr>
        <p:txBody>
          <a:bodyPr wrap="none">
            <a:spAutoFit/>
          </a:bodyPr>
          <a:lstStyle/>
          <a:p>
            <a:pPr lvl="0"/>
            <a:r>
              <a:rPr lang="ja-JP" altLang="en-US" sz="1600" dirty="0">
                <a:solidFill>
                  <a:srgbClr val="FF0000"/>
                </a:solidFill>
              </a:rPr>
              <a:t>二次</a:t>
            </a:r>
            <a:r>
              <a:rPr lang="ja-JP" altLang="en-US" sz="1600" dirty="0" smtClean="0">
                <a:solidFill>
                  <a:srgbClr val="FF0000"/>
                </a:solidFill>
              </a:rPr>
              <a:t>方程式を解く</a:t>
            </a:r>
            <a:endParaRPr lang="en-US" altLang="ja-JP" sz="1600" dirty="0">
              <a:solidFill>
                <a:srgbClr val="FF0000"/>
              </a:solidFill>
            </a:endParaRPr>
          </a:p>
        </p:txBody>
      </p:sp>
      <p:cxnSp>
        <p:nvCxnSpPr>
          <p:cNvPr id="16" name="直線矢印コネクタ 15"/>
          <p:cNvCxnSpPr/>
          <p:nvPr/>
        </p:nvCxnSpPr>
        <p:spPr>
          <a:xfrm flipV="1">
            <a:off x="4716016" y="369332"/>
            <a:ext cx="2747343" cy="10310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正方形/長方形 16"/>
              <p:cNvSpPr/>
              <p:nvPr/>
            </p:nvSpPr>
            <p:spPr>
              <a:xfrm>
                <a:off x="7463359" y="77544"/>
                <a:ext cx="1691680" cy="856645"/>
              </a:xfrm>
              <a:prstGeom prst="rect">
                <a:avLst/>
              </a:prstGeom>
            </p:spPr>
            <p:txBody>
              <a:bodyPr wrap="square">
                <a:spAutoFit/>
              </a:bodyPr>
              <a:lstStyle/>
              <a:p>
                <a:r>
                  <a:rPr lang="en-US" altLang="ja-JP" sz="1600" dirty="0" smtClean="0"/>
                  <a:t>ax2</a:t>
                </a:r>
                <a:r>
                  <a:rPr lang="ja-JP" altLang="en-US" sz="1600" dirty="0" smtClean="0"/>
                  <a:t>＝</a:t>
                </a:r>
                <a:r>
                  <a:rPr lang="en-US" altLang="ja-JP" sz="1600" dirty="0" smtClean="0"/>
                  <a:t>b</a:t>
                </a:r>
                <a:r>
                  <a:rPr lang="ja-JP" altLang="en-US" sz="1600" dirty="0" smtClean="0"/>
                  <a:t>の解き方</a:t>
                </a:r>
                <a:endParaRPr lang="en-US" altLang="ja-JP" sz="1600" dirty="0" smtClean="0"/>
              </a:p>
              <a:p>
                <a:r>
                  <a:rPr lang="en-US" altLang="ja-JP" sz="1600" dirty="0" smtClean="0"/>
                  <a:t>X2</a:t>
                </a:r>
                <a:r>
                  <a:rPr lang="ja-JP" altLang="en-US" sz="1600" dirty="0" smtClean="0"/>
                  <a:t>＝</a:t>
                </a:r>
                <a:r>
                  <a:rPr lang="en-US" altLang="ja-JP" sz="1600" dirty="0" smtClean="0"/>
                  <a:t>k</a:t>
                </a:r>
              </a:p>
              <a:p>
                <a:r>
                  <a:rPr lang="en-US" altLang="ja-JP" sz="1600" dirty="0" smtClean="0"/>
                  <a:t>X</a:t>
                </a:r>
                <a:r>
                  <a:rPr lang="ja-JP" altLang="en-US" sz="1600" dirty="0" smtClean="0"/>
                  <a:t>＝</a:t>
                </a:r>
                <a:r>
                  <a:rPr lang="en-US" altLang="ja-JP" sz="1600" dirty="0" smtClean="0"/>
                  <a:t>±</a:t>
                </a:r>
                <a:r>
                  <a:rPr lang="ja-JP" altLang="en-US" sz="1600" dirty="0"/>
                  <a:t> </a:t>
                </a:r>
                <a14:m>
                  <m:oMath xmlns:m="http://schemas.openxmlformats.org/officeDocument/2006/math">
                    <m:rad>
                      <m:radPr>
                        <m:degHide m:val="on"/>
                        <m:ctrlPr>
                          <a:rPr lang="ja-JP" altLang="en-US" sz="1600" i="1">
                            <a:latin typeface="Cambria Math" panose="02040503050406030204" pitchFamily="18" charset="0"/>
                          </a:rPr>
                        </m:ctrlPr>
                      </m:radPr>
                      <m:deg/>
                      <m:e>
                        <m:r>
                          <a:rPr lang="ja-JP" altLang="en-US" sz="1600" b="0" i="1" smtClean="0">
                            <a:latin typeface="Cambria Math"/>
                          </a:rPr>
                          <m:t>𝑘</m:t>
                        </m:r>
                      </m:e>
                    </m:rad>
                  </m:oMath>
                </a14:m>
                <a:endParaRPr lang="en-US" altLang="ja-JP" sz="1600" dirty="0" smtClean="0"/>
              </a:p>
            </p:txBody>
          </p:sp>
        </mc:Choice>
        <mc:Fallback xmlns="">
          <p:sp>
            <p:nvSpPr>
              <p:cNvPr id="17" name="正方形/長方形 16"/>
              <p:cNvSpPr>
                <a:spLocks noRot="1" noChangeAspect="1" noMove="1" noResize="1" noEditPoints="1" noAdjustHandles="1" noChangeArrowheads="1" noChangeShapeType="1" noTextEdit="1"/>
              </p:cNvSpPr>
              <p:nvPr/>
            </p:nvSpPr>
            <p:spPr>
              <a:xfrm>
                <a:off x="7463359" y="77544"/>
                <a:ext cx="1691680" cy="856645"/>
              </a:xfrm>
              <a:prstGeom prst="rect">
                <a:avLst/>
              </a:prstGeom>
              <a:blipFill rotWithShape="1">
                <a:blip r:embed="rId3"/>
                <a:stretch>
                  <a:fillRect l="-1799" t="-3571" b="-928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67667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39" t="12702" r="19321" b="8065"/>
          <a:stretch/>
        </p:blipFill>
        <p:spPr bwMode="auto">
          <a:xfrm>
            <a:off x="0" y="-6609"/>
            <a:ext cx="9143999" cy="686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165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40" t="10776" r="6992" b="6249"/>
          <a:stretch/>
        </p:blipFill>
        <p:spPr bwMode="auto">
          <a:xfrm>
            <a:off x="-1" y="8764"/>
            <a:ext cx="9553349" cy="684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869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61" t="11207" r="9002" b="6249"/>
          <a:stretch/>
        </p:blipFill>
        <p:spPr bwMode="auto">
          <a:xfrm>
            <a:off x="-1" y="17632"/>
            <a:ext cx="9733679" cy="6840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19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30" t="10991" r="11546" b="6250"/>
          <a:stretch/>
        </p:blipFill>
        <p:spPr bwMode="auto">
          <a:xfrm>
            <a:off x="-71438" y="0"/>
            <a:ext cx="92154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019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89" t="9914" r="37869" b="46817"/>
          <a:stretch/>
        </p:blipFill>
        <p:spPr bwMode="auto">
          <a:xfrm>
            <a:off x="-81393" y="0"/>
            <a:ext cx="950118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rot="2916874">
            <a:off x="4022345" y="3182518"/>
            <a:ext cx="1452292" cy="412948"/>
          </a:xfrm>
          <a:prstGeom prst="rect">
            <a:avLst/>
          </a:prstGeom>
          <a:solidFill>
            <a:schemeClr val="tx1"/>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rot="19006953">
            <a:off x="4039705" y="2685211"/>
            <a:ext cx="428314" cy="28803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rot="19006953">
            <a:off x="5044578" y="3824617"/>
            <a:ext cx="428314" cy="288032"/>
          </a:xfrm>
          <a:prstGeom prst="ellipse">
            <a:avLst/>
          </a:prstGeom>
          <a:solidFill>
            <a:schemeClr val="tx1"/>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3" descr="C:\Users\teacher\AppData\Local\Microsoft\Windows\Temporary Internet Files\Content.IE5\12XL1KA2\MC9003182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681386">
            <a:off x="3032354" y="2782460"/>
            <a:ext cx="934943" cy="5416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eacher\AppData\Local\Microsoft\Windows\Temporary Internet Files\Content.IE5\12XL1KA2\MC9003182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1664">
            <a:off x="4536575" y="3263691"/>
            <a:ext cx="934943" cy="54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21" t="9914" r="12031" b="6249"/>
          <a:stretch/>
        </p:blipFill>
        <p:spPr bwMode="auto">
          <a:xfrm>
            <a:off x="0" y="0"/>
            <a:ext cx="9144000" cy="693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619672" y="752072"/>
            <a:ext cx="902811" cy="523220"/>
          </a:xfrm>
          <a:prstGeom prst="rect">
            <a:avLst/>
          </a:prstGeom>
          <a:solidFill>
            <a:schemeClr val="bg1"/>
          </a:solidFill>
        </p:spPr>
        <p:txBody>
          <a:bodyPr wrap="none" rtlCol="0">
            <a:spAutoFit/>
          </a:bodyPr>
          <a:lstStyle/>
          <a:p>
            <a:r>
              <a:rPr kumimoji="1" lang="ja-JP" altLang="en-US" sz="2800" dirty="0" smtClean="0"/>
              <a:t>日本</a:t>
            </a:r>
            <a:endParaRPr kumimoji="1" lang="ja-JP" altLang="en-US" sz="2800" dirty="0"/>
          </a:p>
        </p:txBody>
      </p:sp>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0064" b="55115"/>
          <a:stretch/>
        </p:blipFill>
        <p:spPr bwMode="auto">
          <a:xfrm rot="2725055" flipV="1">
            <a:off x="2149343" y="2023724"/>
            <a:ext cx="2239952" cy="200519"/>
          </a:xfrm>
          <a:prstGeom prst="rect">
            <a:avLst/>
          </a:prstGeom>
          <a:solidFill>
            <a:srgbClr val="FF0000"/>
          </a:solidFill>
          <a:ln>
            <a:solidFill>
              <a:schemeClr val="tx1"/>
            </a:solidFill>
          </a:ln>
        </p:spPr>
      </p:pic>
      <p:pic>
        <p:nvPicPr>
          <p:cNvPr id="11" name="Picture 3" descr="C:\Users\teacher\AppData\Local\Microsoft\Windows\Temporary Internet Files\Content.IE5\12XL1KA2\MC90031827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51664">
            <a:off x="3522499" y="2361228"/>
            <a:ext cx="827600" cy="47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30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21" t="9914" r="12031" b="6249"/>
          <a:stretch/>
        </p:blipFill>
        <p:spPr bwMode="auto">
          <a:xfrm>
            <a:off x="0" y="0"/>
            <a:ext cx="9144000" cy="693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619672" y="752072"/>
            <a:ext cx="902811" cy="523220"/>
          </a:xfrm>
          <a:prstGeom prst="rect">
            <a:avLst/>
          </a:prstGeom>
          <a:solidFill>
            <a:schemeClr val="bg1"/>
          </a:solidFill>
        </p:spPr>
        <p:txBody>
          <a:bodyPr wrap="none" rtlCol="0">
            <a:spAutoFit/>
          </a:bodyPr>
          <a:lstStyle/>
          <a:p>
            <a:r>
              <a:rPr kumimoji="1" lang="ja-JP" altLang="en-US" sz="2800" dirty="0" smtClean="0"/>
              <a:t>日本</a:t>
            </a:r>
            <a:endParaRPr kumimoji="1" lang="ja-JP" altLang="en-US" sz="2800" dirty="0"/>
          </a:p>
        </p:txBody>
      </p:sp>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0064" b="55115"/>
          <a:stretch/>
        </p:blipFill>
        <p:spPr bwMode="auto">
          <a:xfrm rot="2725055">
            <a:off x="1819999" y="2764823"/>
            <a:ext cx="4273121" cy="216174"/>
          </a:xfrm>
          <a:prstGeom prst="rect">
            <a:avLst/>
          </a:prstGeom>
          <a:solidFill>
            <a:srgbClr val="FF0000"/>
          </a:solidFill>
          <a:ln>
            <a:solidFill>
              <a:schemeClr val="tx1"/>
            </a:solidFill>
          </a:ln>
        </p:spPr>
      </p:pic>
      <p:pic>
        <p:nvPicPr>
          <p:cNvPr id="11" name="Picture 3" descr="C:\Users\teacher\AppData\Local\Microsoft\Windows\Temporary Internet Files\Content.IE5\12XL1KA2\MC90031827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51664">
            <a:off x="4816243" y="3818980"/>
            <a:ext cx="827600" cy="47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30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21" t="9914" r="12031" b="6249"/>
          <a:stretch/>
        </p:blipFill>
        <p:spPr bwMode="auto">
          <a:xfrm>
            <a:off x="0" y="0"/>
            <a:ext cx="9144000" cy="693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619672" y="752072"/>
            <a:ext cx="902811" cy="523220"/>
          </a:xfrm>
          <a:prstGeom prst="rect">
            <a:avLst/>
          </a:prstGeom>
          <a:solidFill>
            <a:schemeClr val="bg1"/>
          </a:solidFill>
        </p:spPr>
        <p:txBody>
          <a:bodyPr wrap="none" rtlCol="0">
            <a:spAutoFit/>
          </a:bodyPr>
          <a:lstStyle/>
          <a:p>
            <a:r>
              <a:rPr kumimoji="1" lang="ja-JP" altLang="en-US" sz="2800" dirty="0" smtClean="0"/>
              <a:t>日本</a:t>
            </a:r>
            <a:endParaRPr kumimoji="1" lang="ja-JP" altLang="en-US" sz="2800" dirty="0"/>
          </a:p>
        </p:txBody>
      </p:sp>
      <p:sp>
        <p:nvSpPr>
          <p:cNvPr id="10" name="テキスト ボックス 9"/>
          <p:cNvSpPr txBox="1"/>
          <p:nvPr/>
        </p:nvSpPr>
        <p:spPr>
          <a:xfrm>
            <a:off x="6763508" y="6049262"/>
            <a:ext cx="2164375" cy="523220"/>
          </a:xfrm>
          <a:prstGeom prst="rect">
            <a:avLst/>
          </a:prstGeom>
          <a:solidFill>
            <a:schemeClr val="bg1"/>
          </a:solidFill>
        </p:spPr>
        <p:txBody>
          <a:bodyPr wrap="none" rtlCol="0">
            <a:spAutoFit/>
          </a:bodyPr>
          <a:lstStyle/>
          <a:p>
            <a:r>
              <a:rPr kumimoji="1" lang="ja-JP" altLang="en-US" sz="2800" dirty="0" smtClean="0"/>
              <a:t>アルゼンチン</a:t>
            </a:r>
            <a:endParaRPr kumimoji="1" lang="ja-JP" altLang="en-US" sz="2800" dirty="0"/>
          </a:p>
        </p:txBody>
      </p:sp>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0064" b="55115"/>
          <a:stretch/>
        </p:blipFill>
        <p:spPr bwMode="auto">
          <a:xfrm rot="2725055" flipV="1">
            <a:off x="1522358" y="3543410"/>
            <a:ext cx="6464253" cy="207749"/>
          </a:xfrm>
          <a:prstGeom prst="rect">
            <a:avLst/>
          </a:prstGeom>
          <a:solidFill>
            <a:srgbClr val="FF0000"/>
          </a:solidFill>
          <a:ln>
            <a:solidFill>
              <a:schemeClr val="tx1"/>
            </a:solidFill>
          </a:ln>
        </p:spPr>
      </p:pic>
      <p:pic>
        <p:nvPicPr>
          <p:cNvPr id="8" name="Picture 3" descr="C:\Users\teacher\AppData\Local\Microsoft\Windows\Temporary Internet Files\Content.IE5\12XL1KA2\MC90031827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51664">
            <a:off x="6322947" y="5308243"/>
            <a:ext cx="827600" cy="47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0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316</Words>
  <Application>Microsoft Office PowerPoint</Application>
  <PresentationFormat>画面に合わせる (4:3)</PresentationFormat>
  <Paragraphs>84</Paragraphs>
  <Slides>15</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 Ｐゴシック</vt:lpstr>
      <vt:lpstr>游ゴシック</vt:lpstr>
      <vt:lpstr>Arial</vt:lpstr>
      <vt:lpstr>Calibri</vt:lpstr>
      <vt:lpstr>Cambria Math</vt:lpstr>
      <vt:lpstr>Office ​​テーマ</vt:lpstr>
      <vt:lpstr>二次方程式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自由落下運動</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二次方程式</dc:title>
  <dc:creator>teacher</dc:creator>
  <cp:lastModifiedBy>teacher</cp:lastModifiedBy>
  <cp:revision>47</cp:revision>
  <cp:lastPrinted>2013-06-18T03:11:16Z</cp:lastPrinted>
  <dcterms:created xsi:type="dcterms:W3CDTF">2013-06-14T01:19:50Z</dcterms:created>
  <dcterms:modified xsi:type="dcterms:W3CDTF">2016-07-15T02:09:35Z</dcterms:modified>
</cp:coreProperties>
</file>