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83" r:id="rId2"/>
    <p:sldId id="284" r:id="rId3"/>
    <p:sldId id="285" r:id="rId4"/>
    <p:sldId id="277" r:id="rId5"/>
    <p:sldId id="278" r:id="rId6"/>
    <p:sldId id="280" r:id="rId7"/>
    <p:sldId id="281" r:id="rId8"/>
    <p:sldId id="282" r:id="rId9"/>
  </p:sldIdLst>
  <p:sldSz cx="9144000" cy="6858000" type="screen4x3"/>
  <p:notesSz cx="6735763" cy="98679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DC0085-1ED4-4880-BDB3-9AA8B993F01F}" type="datetimeFigureOut">
              <a:rPr kumimoji="1" lang="ja-JP" altLang="en-US" smtClean="0"/>
              <a:t>2016/7/20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7888"/>
            <a:ext cx="5389563" cy="44402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260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26E7D9-1B40-4E03-8CD3-BABA621E3F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484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6E7D9-1B40-4E03-8CD3-BABA621E3F1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7514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47C00-162D-47CA-B10B-67A103E2CEDE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44529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6E7D9-1B40-4E03-8CD3-BABA621E3F1E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1466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ABFE-F1A9-4C07-8C21-20964DFFE961}" type="datetimeFigureOut">
              <a:rPr kumimoji="1" lang="ja-JP" altLang="en-US" smtClean="0"/>
              <a:t>2016/7/20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51AC7-3C13-485D-BE7E-89B2E4757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8522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ABFE-F1A9-4C07-8C21-20964DFFE961}" type="datetimeFigureOut">
              <a:rPr kumimoji="1" lang="ja-JP" altLang="en-US" smtClean="0"/>
              <a:t>2016/7/20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51AC7-3C13-485D-BE7E-89B2E4757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1274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ABFE-F1A9-4C07-8C21-20964DFFE961}" type="datetimeFigureOut">
              <a:rPr kumimoji="1" lang="ja-JP" altLang="en-US" smtClean="0"/>
              <a:t>2016/7/20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51AC7-3C13-485D-BE7E-89B2E4757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2544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ABFE-F1A9-4C07-8C21-20964DFFE961}" type="datetimeFigureOut">
              <a:rPr kumimoji="1" lang="ja-JP" altLang="en-US" smtClean="0"/>
              <a:t>2016/7/20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51AC7-3C13-485D-BE7E-89B2E4757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71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ABFE-F1A9-4C07-8C21-20964DFFE961}" type="datetimeFigureOut">
              <a:rPr kumimoji="1" lang="ja-JP" altLang="en-US" smtClean="0"/>
              <a:t>2016/7/20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51AC7-3C13-485D-BE7E-89B2E4757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1232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ABFE-F1A9-4C07-8C21-20964DFFE961}" type="datetimeFigureOut">
              <a:rPr kumimoji="1" lang="ja-JP" altLang="en-US" smtClean="0"/>
              <a:t>2016/7/20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51AC7-3C13-485D-BE7E-89B2E4757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1023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ABFE-F1A9-4C07-8C21-20964DFFE961}" type="datetimeFigureOut">
              <a:rPr kumimoji="1" lang="ja-JP" altLang="en-US" smtClean="0"/>
              <a:t>2016/7/20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51AC7-3C13-485D-BE7E-89B2E4757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8282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ABFE-F1A9-4C07-8C21-20964DFFE961}" type="datetimeFigureOut">
              <a:rPr kumimoji="1" lang="ja-JP" altLang="en-US" smtClean="0"/>
              <a:t>2016/7/20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51AC7-3C13-485D-BE7E-89B2E4757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4629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ABFE-F1A9-4C07-8C21-20964DFFE961}" type="datetimeFigureOut">
              <a:rPr kumimoji="1" lang="ja-JP" altLang="en-US" smtClean="0"/>
              <a:t>2016/7/20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51AC7-3C13-485D-BE7E-89B2E4757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79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ABFE-F1A9-4C07-8C21-20964DFFE961}" type="datetimeFigureOut">
              <a:rPr kumimoji="1" lang="ja-JP" altLang="en-US" smtClean="0"/>
              <a:t>2016/7/20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51AC7-3C13-485D-BE7E-89B2E4757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7242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BABFE-F1A9-4C07-8C21-20964DFFE961}" type="datetimeFigureOut">
              <a:rPr kumimoji="1" lang="ja-JP" altLang="en-US" smtClean="0"/>
              <a:t>2016/7/20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51AC7-3C13-485D-BE7E-89B2E4757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9945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BABFE-F1A9-4C07-8C21-20964DFFE961}" type="datetimeFigureOut">
              <a:rPr kumimoji="1" lang="ja-JP" altLang="en-US" smtClean="0"/>
              <a:t>2016/7/20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51AC7-3C13-485D-BE7E-89B2E4757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8773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720080"/>
          </a:xfrm>
        </p:spPr>
        <p:txBody>
          <a:bodyPr>
            <a:normAutofit fontScale="90000"/>
          </a:bodyPr>
          <a:lstStyle/>
          <a:p>
            <a:r>
              <a:rPr kumimoji="1" lang="ja-JP" altLang="en-US" sz="5400" dirty="0" smtClean="0"/>
              <a:t>二次方程式の解き方</a:t>
            </a:r>
            <a:endParaRPr kumimoji="1" lang="ja-JP" altLang="en-US" sz="5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23528" y="1052736"/>
            <a:ext cx="8496944" cy="5544616"/>
          </a:xfrm>
          <a:solidFill>
            <a:srgbClr val="FFFF00"/>
          </a:solidFill>
        </p:spPr>
        <p:txBody>
          <a:bodyPr>
            <a:normAutofit fontScale="92500" lnSpcReduction="10000"/>
          </a:bodyPr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本時の流れ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4300" dirty="0" smtClean="0">
                <a:solidFill>
                  <a:schemeClr val="tx1"/>
                </a:solidFill>
              </a:rPr>
              <a:t>ねらい「二次方程式を、平方根を利用して解くことができる。」</a:t>
            </a:r>
            <a:endParaRPr lang="en-US" altLang="ja-JP" sz="4300" dirty="0" smtClean="0">
              <a:solidFill>
                <a:schemeClr val="tx1"/>
              </a:solidFill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</a:rPr>
              <a:t>↓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前</a:t>
            </a:r>
            <a:r>
              <a:rPr lang="ja-JP" altLang="en-US" dirty="0">
                <a:solidFill>
                  <a:schemeClr val="tx1"/>
                </a:solidFill>
              </a:rPr>
              <a:t>時</a:t>
            </a:r>
            <a:r>
              <a:rPr lang="ja-JP" altLang="en-US" dirty="0" smtClean="0">
                <a:solidFill>
                  <a:schemeClr val="tx1"/>
                </a:solidFill>
              </a:rPr>
              <a:t>の復習で</a:t>
            </a:r>
            <a:r>
              <a:rPr lang="ja-JP" altLang="en-US" dirty="0">
                <a:solidFill>
                  <a:schemeClr val="tx1"/>
                </a:solidFill>
              </a:rPr>
              <a:t>ａｘ</a:t>
            </a:r>
            <a:r>
              <a:rPr lang="ja-JP" altLang="en-US" baseline="30000" dirty="0">
                <a:solidFill>
                  <a:schemeClr val="tx1"/>
                </a:solidFill>
              </a:rPr>
              <a:t>２</a:t>
            </a:r>
            <a:r>
              <a:rPr lang="ja-JP" altLang="en-US" dirty="0">
                <a:solidFill>
                  <a:schemeClr val="tx1"/>
                </a:solidFill>
              </a:rPr>
              <a:t>＝</a:t>
            </a:r>
            <a:r>
              <a:rPr lang="ja-JP" altLang="en-US" dirty="0" err="1" smtClean="0">
                <a:solidFill>
                  <a:schemeClr val="tx1"/>
                </a:solidFill>
              </a:rPr>
              <a:t>ｂ</a:t>
            </a:r>
            <a:r>
              <a:rPr lang="ja-JP" altLang="en-US" dirty="0" smtClean="0">
                <a:solidFill>
                  <a:schemeClr val="tx1"/>
                </a:solidFill>
              </a:rPr>
              <a:t>の解き方を確認する。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↓</a:t>
            </a:r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同じ要領で</a:t>
            </a:r>
            <a:r>
              <a:rPr lang="en-US" altLang="ja-JP" sz="2800" dirty="0" smtClean="0">
                <a:solidFill>
                  <a:schemeClr val="tx1"/>
                </a:solidFill>
              </a:rPr>
              <a:t>a</a:t>
            </a:r>
            <a:r>
              <a:rPr lang="ja-JP" altLang="en-US" sz="2800" dirty="0" err="1" smtClean="0">
                <a:solidFill>
                  <a:schemeClr val="tx1"/>
                </a:solidFill>
              </a:rPr>
              <a:t>ｘ</a:t>
            </a:r>
            <a:r>
              <a:rPr lang="en-US" altLang="ja-JP" sz="2800" baseline="30000" dirty="0" smtClean="0">
                <a:solidFill>
                  <a:schemeClr val="tx1"/>
                </a:solidFill>
              </a:rPr>
              <a:t>2</a:t>
            </a:r>
            <a:r>
              <a:rPr lang="ja-JP" altLang="en-US" sz="2800" dirty="0">
                <a:solidFill>
                  <a:schemeClr val="tx1"/>
                </a:solidFill>
              </a:rPr>
              <a:t>－</a:t>
            </a:r>
            <a:r>
              <a:rPr lang="en-US" altLang="ja-JP" sz="2800" dirty="0">
                <a:solidFill>
                  <a:schemeClr val="tx1"/>
                </a:solidFill>
              </a:rPr>
              <a:t>b</a:t>
            </a:r>
            <a:r>
              <a:rPr lang="ja-JP" altLang="en-US" sz="2800" dirty="0" smtClean="0">
                <a:solidFill>
                  <a:schemeClr val="tx1"/>
                </a:solidFill>
              </a:rPr>
              <a:t>＝０を解く。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↓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en-US" altLang="ja-JP" sz="2800" dirty="0">
                <a:solidFill>
                  <a:schemeClr val="tx1"/>
                </a:solidFill>
              </a:rPr>
              <a:t>(</a:t>
            </a:r>
            <a:r>
              <a:rPr lang="ja-JP" altLang="en-US" sz="2800" dirty="0">
                <a:solidFill>
                  <a:schemeClr val="tx1"/>
                </a:solidFill>
              </a:rPr>
              <a:t>ｘ＋</a:t>
            </a:r>
            <a:r>
              <a:rPr lang="en-US" altLang="ja-JP" sz="2800" dirty="0">
                <a:solidFill>
                  <a:schemeClr val="tx1"/>
                </a:solidFill>
              </a:rPr>
              <a:t>m)</a:t>
            </a:r>
            <a:r>
              <a:rPr lang="en-US" altLang="ja-JP" sz="2800" baseline="30000" dirty="0">
                <a:solidFill>
                  <a:schemeClr val="tx1"/>
                </a:solidFill>
              </a:rPr>
              <a:t>2</a:t>
            </a:r>
            <a:r>
              <a:rPr lang="ja-JP" altLang="en-US" sz="2800" dirty="0">
                <a:solidFill>
                  <a:schemeClr val="tx1"/>
                </a:solidFill>
              </a:rPr>
              <a:t>＝</a:t>
            </a:r>
            <a:r>
              <a:rPr lang="en-US" altLang="ja-JP" sz="2800" dirty="0" smtClean="0">
                <a:solidFill>
                  <a:schemeClr val="tx1"/>
                </a:solidFill>
              </a:rPr>
              <a:t>n</a:t>
            </a:r>
            <a:r>
              <a:rPr lang="ja-JP" altLang="en-US" sz="2800" dirty="0" smtClean="0">
                <a:solidFill>
                  <a:schemeClr val="tx1"/>
                </a:solidFill>
              </a:rPr>
              <a:t>の解き方を説明し、練習する。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>
                <a:solidFill>
                  <a:schemeClr val="tx1"/>
                </a:solidFill>
              </a:rPr>
              <a:t>↓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 err="1">
                <a:solidFill>
                  <a:schemeClr val="tx1"/>
                </a:solidFill>
              </a:rPr>
              <a:t>ｘ</a:t>
            </a:r>
            <a:r>
              <a:rPr lang="en-US" altLang="ja-JP" sz="2800" baseline="30000" dirty="0">
                <a:solidFill>
                  <a:schemeClr val="tx1"/>
                </a:solidFill>
              </a:rPr>
              <a:t>2</a:t>
            </a:r>
            <a:r>
              <a:rPr lang="ja-JP" altLang="en-US" sz="2800" dirty="0">
                <a:solidFill>
                  <a:schemeClr val="tx1"/>
                </a:solidFill>
              </a:rPr>
              <a:t>＋</a:t>
            </a:r>
            <a:r>
              <a:rPr lang="en-US" altLang="ja-JP" sz="2800" dirty="0">
                <a:solidFill>
                  <a:schemeClr val="tx1"/>
                </a:solidFill>
              </a:rPr>
              <a:t>p</a:t>
            </a:r>
            <a:r>
              <a:rPr lang="ja-JP" altLang="en-US" sz="2800" dirty="0">
                <a:solidFill>
                  <a:schemeClr val="tx1"/>
                </a:solidFill>
              </a:rPr>
              <a:t>ｘ＋</a:t>
            </a:r>
            <a:r>
              <a:rPr lang="en-US" altLang="ja-JP" sz="2800" dirty="0">
                <a:solidFill>
                  <a:schemeClr val="tx1"/>
                </a:solidFill>
              </a:rPr>
              <a:t>q</a:t>
            </a:r>
            <a:r>
              <a:rPr lang="ja-JP" altLang="en-US" sz="2800" dirty="0">
                <a:solidFill>
                  <a:schemeClr val="tx1"/>
                </a:solidFill>
              </a:rPr>
              <a:t>＝</a:t>
            </a:r>
            <a:r>
              <a:rPr lang="en-US" altLang="ja-JP" sz="2800" dirty="0">
                <a:solidFill>
                  <a:schemeClr val="tx1"/>
                </a:solidFill>
              </a:rPr>
              <a:t>0</a:t>
            </a:r>
            <a:r>
              <a:rPr lang="ja-JP" altLang="en-US" sz="2800" dirty="0">
                <a:solidFill>
                  <a:schemeClr val="tx1"/>
                </a:solidFill>
              </a:rPr>
              <a:t>の解き方</a:t>
            </a:r>
            <a:r>
              <a:rPr lang="ja-JP" altLang="en-US" sz="2800" dirty="0" smtClean="0">
                <a:solidFill>
                  <a:schemeClr val="tx1"/>
                </a:solidFill>
              </a:rPr>
              <a:t>を説明し、練習</a:t>
            </a:r>
            <a:r>
              <a:rPr lang="ja-JP" altLang="en-US" sz="2800" dirty="0">
                <a:solidFill>
                  <a:schemeClr val="tx1"/>
                </a:solidFill>
              </a:rPr>
              <a:t>をする。</a:t>
            </a:r>
            <a:endParaRPr lang="en-US" altLang="ja-JP" sz="2800" dirty="0">
              <a:solidFill>
                <a:schemeClr val="tx1"/>
              </a:solidFill>
            </a:endParaRPr>
          </a:p>
          <a:p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10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193900" y="1323438"/>
                <a:ext cx="4226621" cy="5534562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altLang="ja-JP" sz="4000" dirty="0" smtClean="0"/>
                  <a:t>6400000</a:t>
                </a:r>
                <a:r>
                  <a:rPr lang="ja-JP" altLang="en-US" sz="4000" dirty="0" smtClean="0"/>
                  <a:t>＝５ｘ</a:t>
                </a:r>
                <a:r>
                  <a:rPr lang="ja-JP" altLang="en-US" sz="4000" baseline="30000" dirty="0" smtClean="0"/>
                  <a:t>２</a:t>
                </a:r>
                <a:endParaRPr lang="en-US" altLang="ja-JP" sz="4000" baseline="30000" dirty="0" smtClean="0"/>
              </a:p>
              <a:p>
                <a:pPr marL="0" indent="0">
                  <a:buNone/>
                </a:pPr>
                <a:r>
                  <a:rPr lang="ja-JP" altLang="en-US" sz="4000" dirty="0" smtClean="0"/>
                  <a:t>５ｘ</a:t>
                </a:r>
                <a:r>
                  <a:rPr lang="ja-JP" altLang="en-US" sz="4000" baseline="30000" dirty="0" smtClean="0"/>
                  <a:t>２</a:t>
                </a:r>
                <a:r>
                  <a:rPr lang="ja-JP" altLang="en-US" sz="4000" dirty="0" smtClean="0"/>
                  <a:t>＝</a:t>
                </a:r>
                <a:r>
                  <a:rPr lang="en-US" altLang="ja-JP" sz="4000" dirty="0" smtClean="0"/>
                  <a:t>6400000</a:t>
                </a:r>
              </a:p>
              <a:p>
                <a:pPr marL="0" indent="0">
                  <a:buNone/>
                </a:pPr>
                <a:r>
                  <a:rPr lang="ja-JP" altLang="en-US" sz="4000" dirty="0" smtClean="0"/>
                  <a:t>ｘ</a:t>
                </a:r>
                <a:r>
                  <a:rPr lang="ja-JP" altLang="en-US" sz="4000" baseline="30000" dirty="0" smtClean="0"/>
                  <a:t>２</a:t>
                </a:r>
                <a:r>
                  <a:rPr lang="ja-JP" altLang="en-US" sz="4000" dirty="0" smtClean="0"/>
                  <a:t>＝</a:t>
                </a:r>
                <a:r>
                  <a:rPr lang="en-US" altLang="ja-JP" sz="4000" dirty="0" smtClean="0"/>
                  <a:t>1280000</a:t>
                </a:r>
              </a:p>
              <a:p>
                <a:pPr marL="0" indent="0">
                  <a:buNone/>
                </a:pPr>
                <a:r>
                  <a:rPr lang="ja-JP" altLang="en-US" sz="4000" dirty="0" smtClean="0"/>
                  <a:t>ｘ＝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400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altLang="ja-JP" sz="4000" i="1">
                            <a:latin typeface="Cambria Math" panose="02040503050406030204" pitchFamily="18" charset="0"/>
                          </a:rPr>
                          <m:t>1280000</m:t>
                        </m:r>
                      </m:e>
                    </m:rad>
                  </m:oMath>
                </a14:m>
                <a:endParaRPr lang="en-US" altLang="ja-JP" sz="4000" dirty="0" smtClean="0"/>
              </a:p>
              <a:p>
                <a:pPr marL="0" indent="0">
                  <a:buNone/>
                </a:pPr>
                <a:r>
                  <a:rPr lang="ja-JP" altLang="en-US" sz="4000" dirty="0" smtClean="0"/>
                  <a:t>ｘ＝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10000</m:t>
                        </m:r>
                      </m:e>
                    </m:rad>
                    <m:r>
                      <a:rPr lang="en-US" altLang="ja-JP" i="1">
                        <a:latin typeface="Cambria Math" panose="02040503050406030204" pitchFamily="18" charset="0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ja-JP" altLang="en-US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128</m:t>
                        </m:r>
                      </m:e>
                    </m:rad>
                  </m:oMath>
                </a14:m>
                <a:endParaRPr lang="en-US" altLang="ja-JP" sz="4000" dirty="0" smtClean="0"/>
              </a:p>
              <a:p>
                <a:pPr marL="0" indent="0">
                  <a:buNone/>
                </a:pPr>
                <a:r>
                  <a:rPr lang="ja-JP" altLang="en-US" sz="4000" dirty="0"/>
                  <a:t>ｘ＝</a:t>
                </a:r>
                <a:r>
                  <a:rPr lang="en-US" altLang="ja-JP" sz="4000" dirty="0"/>
                  <a:t>100</a:t>
                </a:r>
                <a14:m>
                  <m:oMath xmlns:m="http://schemas.openxmlformats.org/officeDocument/2006/math">
                    <m:r>
                      <a:rPr lang="en-US" altLang="ja-JP" sz="2800" i="1">
                        <a:latin typeface="Cambria Math" panose="02040503050406030204" pitchFamily="18" charset="0"/>
                      </a:rPr>
                      <m:t>×8</m:t>
                    </m:r>
                    <m:rad>
                      <m:radPr>
                        <m:degHide m:val="on"/>
                        <m:ctrlPr>
                          <a:rPr lang="ja-JP" altLang="en-US" sz="28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altLang="ja-JP" sz="28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lang="en-US" altLang="ja-JP" sz="4000" dirty="0"/>
              </a:p>
              <a:p>
                <a:pPr marL="0" indent="0">
                  <a:buNone/>
                </a:pPr>
                <a:r>
                  <a:rPr lang="ja-JP" altLang="en-US" sz="4000" dirty="0"/>
                  <a:t>ｘ＝</a:t>
                </a:r>
                <a:r>
                  <a:rPr lang="en-US" altLang="ja-JP" sz="4000" dirty="0" smtClean="0"/>
                  <a:t>100×8×1.41</a:t>
                </a:r>
              </a:p>
              <a:p>
                <a:pPr marL="0" indent="0">
                  <a:buNone/>
                </a:pPr>
                <a:r>
                  <a:rPr lang="ja-JP" altLang="en-US" sz="4000" dirty="0" smtClean="0"/>
                  <a:t>ｘ</a:t>
                </a:r>
                <a:r>
                  <a:rPr lang="ja-JP" altLang="en-US" sz="4000" dirty="0"/>
                  <a:t>＝</a:t>
                </a:r>
                <a:r>
                  <a:rPr lang="en-US" altLang="ja-JP" sz="4000" dirty="0" smtClean="0"/>
                  <a:t>1128</a:t>
                </a:r>
                <a:endParaRPr lang="en-US" altLang="ja-JP" sz="4000" dirty="0"/>
              </a:p>
              <a:p>
                <a:pPr marL="0" indent="0">
                  <a:buNone/>
                </a:pPr>
                <a:endParaRPr lang="en-US" altLang="ja-JP" sz="4000" dirty="0"/>
              </a:p>
              <a:p>
                <a:pPr marL="0" indent="0">
                  <a:buNone/>
                </a:pPr>
                <a:endParaRPr lang="en-US" altLang="ja-JP" sz="4000" dirty="0"/>
              </a:p>
              <a:p>
                <a:pPr marL="0" indent="0">
                  <a:buNone/>
                </a:pPr>
                <a:endParaRPr kumimoji="1" lang="ja-JP" altLang="en-US" sz="4000" baseline="30000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3900" y="1323438"/>
                <a:ext cx="4226621" cy="5534562"/>
              </a:xfrm>
              <a:blipFill>
                <a:blip r:embed="rId3"/>
                <a:stretch>
                  <a:fillRect l="-5195" t="-3744" b="-242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正方形/長方形 3"/>
          <p:cNvSpPr/>
          <p:nvPr/>
        </p:nvSpPr>
        <p:spPr>
          <a:xfrm>
            <a:off x="221066" y="22693"/>
            <a:ext cx="7813136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ja-JP" altLang="en-US" sz="4000" dirty="0"/>
              <a:t>地球の</a:t>
            </a:r>
            <a:r>
              <a:rPr lang="ja-JP" altLang="en-US" sz="4000" dirty="0" smtClean="0"/>
              <a:t>半径　</a:t>
            </a:r>
            <a:r>
              <a:rPr lang="en-US" altLang="ja-JP" sz="4000" dirty="0" smtClean="0"/>
              <a:t>6400</a:t>
            </a:r>
            <a:r>
              <a:rPr lang="ja-JP" altLang="en-US" sz="4000" dirty="0"/>
              <a:t>ｋｍ＝</a:t>
            </a:r>
            <a:r>
              <a:rPr lang="en-US" altLang="ja-JP" sz="4000" dirty="0"/>
              <a:t>6400000</a:t>
            </a:r>
            <a:r>
              <a:rPr lang="ja-JP" altLang="en-US" sz="4400" dirty="0" err="1"/>
              <a:t>ｍ</a:t>
            </a:r>
            <a:endParaRPr lang="en-US" altLang="ja-JP" sz="4400" dirty="0"/>
          </a:p>
          <a:p>
            <a:r>
              <a:rPr lang="en-US" altLang="ja-JP" sz="2800" dirty="0"/>
              <a:t>6400000</a:t>
            </a:r>
            <a:r>
              <a:rPr lang="ja-JP" altLang="en-US" sz="2800" dirty="0" err="1"/>
              <a:t>ｍ</a:t>
            </a:r>
            <a:r>
              <a:rPr lang="ja-JP" altLang="en-US" sz="2800" dirty="0"/>
              <a:t>を落下するのにかかる時間（秒</a:t>
            </a:r>
            <a:r>
              <a:rPr lang="ja-JP" altLang="en-US" sz="2800" dirty="0" smtClean="0"/>
              <a:t>）は</a:t>
            </a:r>
            <a:endParaRPr lang="en-US" altLang="ja-JP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コンテンツ プレースホルダー 2"/>
              <p:cNvSpPr txBox="1">
                <a:spLocks/>
              </p:cNvSpPr>
              <p:nvPr/>
            </p:nvSpPr>
            <p:spPr>
              <a:xfrm>
                <a:off x="5694814" y="1323438"/>
                <a:ext cx="3341682" cy="2537610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itchFamily="34" charset="0"/>
                  <a:buNone/>
                </a:pPr>
                <a:r>
                  <a:rPr lang="ja-JP" altLang="en-US" sz="4400" dirty="0" smtClean="0"/>
                  <a:t>ａｘ</a:t>
                </a:r>
                <a:r>
                  <a:rPr lang="ja-JP" altLang="en-US" sz="4400" baseline="30000" dirty="0" smtClean="0"/>
                  <a:t>２</a:t>
                </a:r>
                <a:r>
                  <a:rPr lang="ja-JP" altLang="en-US" sz="4400" dirty="0" smtClean="0"/>
                  <a:t>＝</a:t>
                </a:r>
                <a:r>
                  <a:rPr lang="ja-JP" altLang="en-US" sz="4400" dirty="0" err="1" smtClean="0"/>
                  <a:t>ｂ</a:t>
                </a:r>
                <a:endParaRPr lang="en-US" altLang="ja-JP" sz="4400" dirty="0" smtClean="0"/>
              </a:p>
              <a:p>
                <a:pPr marL="0" indent="0">
                  <a:buNone/>
                </a:pPr>
                <a:r>
                  <a:rPr lang="ja-JP" altLang="en-US" sz="4400" dirty="0" smtClean="0"/>
                  <a:t>　ｘ</a:t>
                </a:r>
                <a:r>
                  <a:rPr lang="ja-JP" altLang="en-US" sz="4400" baseline="30000" dirty="0" smtClean="0"/>
                  <a:t>２</a:t>
                </a:r>
                <a:r>
                  <a:rPr lang="ja-JP" altLang="en-US" sz="4400" dirty="0" smtClean="0"/>
                  <a:t>＝</a:t>
                </a:r>
                <a:r>
                  <a:rPr lang="ja-JP" altLang="en-US" sz="4400" dirty="0" err="1" smtClean="0"/>
                  <a:t>ｋ</a:t>
                </a:r>
                <a:endParaRPr lang="en-US" altLang="ja-JP" sz="4400" dirty="0" smtClean="0"/>
              </a:p>
              <a:p>
                <a:pPr marL="0" indent="0">
                  <a:buNone/>
                </a:pPr>
                <a:r>
                  <a:rPr lang="ja-JP" altLang="en-US" sz="4400" dirty="0" smtClean="0"/>
                  <a:t>　  ｘ＝</a:t>
                </a:r>
                <a:r>
                  <a:rPr lang="en-US" altLang="ja-JP" sz="4400" dirty="0" smtClean="0"/>
                  <a:t>±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44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4400" i="1" smtClean="0">
                            <a:latin typeface="Cambria Math" panose="02040503050406030204" pitchFamily="18" charset="0"/>
                          </a:rPr>
                          <m:t>ｋ</m:t>
                        </m:r>
                      </m:e>
                    </m:rad>
                  </m:oMath>
                </a14:m>
                <a:endParaRPr lang="ja-JP" altLang="en-US" sz="4400" baseline="30000" dirty="0"/>
              </a:p>
            </p:txBody>
          </p:sp>
        </mc:Choice>
        <mc:Fallback xmlns="">
          <p:sp>
            <p:nvSpPr>
              <p:cNvPr id="5" name="コンテンツ プレースホルダー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4814" y="1323438"/>
                <a:ext cx="3341682" cy="2537610"/>
              </a:xfrm>
              <a:prstGeom prst="rect">
                <a:avLst/>
              </a:prstGeom>
              <a:blipFill>
                <a:blip r:embed="rId4"/>
                <a:stretch>
                  <a:fillRect l="-7299" t="-6250" b="-649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直線矢印コネクタ 7"/>
          <p:cNvCxnSpPr/>
          <p:nvPr/>
        </p:nvCxnSpPr>
        <p:spPr>
          <a:xfrm flipV="1">
            <a:off x="3707904" y="1772816"/>
            <a:ext cx="1986910" cy="50405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>
            <a:off x="3237999" y="2907615"/>
            <a:ext cx="2456815" cy="119619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正方形/長方形 16"/>
          <p:cNvSpPr/>
          <p:nvPr/>
        </p:nvSpPr>
        <p:spPr>
          <a:xfrm>
            <a:off x="5694814" y="3861048"/>
            <a:ext cx="34139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dirty="0" smtClean="0"/>
              <a:t>ｘ</a:t>
            </a:r>
            <a:r>
              <a:rPr lang="ja-JP" altLang="en-US" sz="3600" baseline="30000" dirty="0" smtClean="0"/>
              <a:t>２</a:t>
            </a:r>
            <a:r>
              <a:rPr lang="ja-JP" altLang="en-US" sz="3600" dirty="0" smtClean="0"/>
              <a:t>－</a:t>
            </a:r>
            <a:r>
              <a:rPr lang="en-US" altLang="ja-JP" sz="3600" dirty="0" smtClean="0"/>
              <a:t>1280000</a:t>
            </a:r>
            <a:r>
              <a:rPr lang="ja-JP" altLang="en-US" sz="3600" dirty="0" smtClean="0"/>
              <a:t>＝</a:t>
            </a:r>
            <a:r>
              <a:rPr lang="en-US" altLang="ja-JP" sz="3600" dirty="0" smtClean="0"/>
              <a:t>0</a:t>
            </a:r>
          </a:p>
          <a:p>
            <a:r>
              <a:rPr lang="ja-JP" altLang="en-US" sz="3600" dirty="0" smtClean="0"/>
              <a:t>（ｘの二次式）＝</a:t>
            </a:r>
            <a:r>
              <a:rPr lang="en-US" altLang="ja-JP" sz="3600" dirty="0" smtClean="0"/>
              <a:t>0</a:t>
            </a:r>
          </a:p>
          <a:p>
            <a:pPr algn="ctr"/>
            <a:r>
              <a:rPr lang="ja-JP" altLang="en-US" sz="3600" dirty="0" smtClean="0">
                <a:solidFill>
                  <a:srgbClr val="FF0000"/>
                </a:solidFill>
              </a:rPr>
              <a:t>二次</a:t>
            </a:r>
            <a:r>
              <a:rPr lang="ja-JP" altLang="en-US" sz="3600" dirty="0">
                <a:solidFill>
                  <a:srgbClr val="FF0000"/>
                </a:solidFill>
              </a:rPr>
              <a:t>方程式</a:t>
            </a:r>
            <a:endParaRPr lang="en-US" altLang="ja-JP" sz="3600" dirty="0">
              <a:solidFill>
                <a:srgbClr val="FF0000"/>
              </a:solidFill>
            </a:endParaRPr>
          </a:p>
        </p:txBody>
      </p:sp>
      <p:cxnSp>
        <p:nvCxnSpPr>
          <p:cNvPr id="18" name="直線矢印コネクタ 17"/>
          <p:cNvCxnSpPr/>
          <p:nvPr/>
        </p:nvCxnSpPr>
        <p:spPr>
          <a:xfrm>
            <a:off x="4218962" y="3758538"/>
            <a:ext cx="0" cy="249558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正方形/長方形 22"/>
          <p:cNvSpPr/>
          <p:nvPr/>
        </p:nvSpPr>
        <p:spPr>
          <a:xfrm>
            <a:off x="4344148" y="3729059"/>
            <a:ext cx="441146" cy="255454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algn="ctr"/>
            <a:r>
              <a:rPr lang="ja-JP" altLang="en-US" sz="2000" dirty="0" smtClean="0">
                <a:solidFill>
                  <a:srgbClr val="FF0000"/>
                </a:solidFill>
              </a:rPr>
              <a:t>二</a:t>
            </a:r>
            <a:endParaRPr lang="en-US" altLang="ja-JP" sz="2000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sz="2000" dirty="0" smtClean="0">
                <a:solidFill>
                  <a:srgbClr val="FF0000"/>
                </a:solidFill>
              </a:rPr>
              <a:t>次</a:t>
            </a:r>
            <a:endParaRPr lang="en-US" altLang="ja-JP" sz="2000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sz="2000" dirty="0" smtClean="0">
                <a:solidFill>
                  <a:srgbClr val="FF0000"/>
                </a:solidFill>
              </a:rPr>
              <a:t>方</a:t>
            </a:r>
            <a:endParaRPr lang="en-US" altLang="ja-JP" sz="2000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sz="2000" dirty="0" smtClean="0">
                <a:solidFill>
                  <a:srgbClr val="FF0000"/>
                </a:solidFill>
              </a:rPr>
              <a:t>程</a:t>
            </a:r>
            <a:endParaRPr lang="en-US" altLang="ja-JP" sz="2000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sz="2000" dirty="0" smtClean="0">
                <a:solidFill>
                  <a:srgbClr val="FF0000"/>
                </a:solidFill>
              </a:rPr>
              <a:t>式</a:t>
            </a:r>
            <a:endParaRPr lang="en-US" altLang="ja-JP" sz="2000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sz="2000" dirty="0" smtClean="0">
                <a:solidFill>
                  <a:srgbClr val="FF0000"/>
                </a:solidFill>
              </a:rPr>
              <a:t>を</a:t>
            </a:r>
            <a:endParaRPr lang="en-US" altLang="ja-JP" sz="2000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sz="2000" dirty="0" smtClean="0">
                <a:solidFill>
                  <a:srgbClr val="FF0000"/>
                </a:solidFill>
              </a:rPr>
              <a:t>解</a:t>
            </a:r>
            <a:endParaRPr lang="en-US" altLang="ja-JP" sz="2000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sz="2000" dirty="0" smtClean="0">
                <a:solidFill>
                  <a:srgbClr val="FF0000"/>
                </a:solidFill>
              </a:rPr>
              <a:t>く</a:t>
            </a:r>
            <a:endParaRPr lang="en-US" altLang="ja-JP" sz="2000" dirty="0">
              <a:solidFill>
                <a:srgbClr val="FF0000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215248" y="6175131"/>
            <a:ext cx="4239344" cy="46166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r"/>
            <a:r>
              <a:rPr lang="ja-JP" altLang="en-US" sz="2400" dirty="0">
                <a:solidFill>
                  <a:srgbClr val="FF0000"/>
                </a:solidFill>
              </a:rPr>
              <a:t>二次</a:t>
            </a:r>
            <a:r>
              <a:rPr lang="ja-JP" altLang="en-US" sz="2400" dirty="0" smtClean="0">
                <a:solidFill>
                  <a:srgbClr val="FF0000"/>
                </a:solidFill>
              </a:rPr>
              <a:t>方程式の解</a:t>
            </a:r>
            <a:endParaRPr lang="en-US" altLang="ja-JP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888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 animBg="1"/>
      <p:bldP spid="17" grpId="0" build="p"/>
      <p:bldP spid="23" grpId="0" animBg="1"/>
      <p:bldP spid="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5081" y="90560"/>
            <a:ext cx="8229600" cy="67414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ja-JP" altLang="en-US" dirty="0"/>
              <a:t>ａｘ</a:t>
            </a:r>
            <a:r>
              <a:rPr lang="en-US" altLang="ja-JP" baseline="30000" dirty="0" smtClean="0"/>
              <a:t>2</a:t>
            </a:r>
            <a:r>
              <a:rPr lang="ja-JP" altLang="en-US" dirty="0" smtClean="0"/>
              <a:t>＝</a:t>
            </a:r>
            <a:r>
              <a:rPr lang="en-US" altLang="ja-JP" dirty="0" smtClean="0"/>
              <a:t>b</a:t>
            </a:r>
            <a:r>
              <a:rPr lang="ja-JP" altLang="en-US" dirty="0" smtClean="0"/>
              <a:t>の解き方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904653"/>
                <a:ext cx="4176464" cy="2426656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ja-JP" altLang="en-US" sz="4800" dirty="0" smtClean="0"/>
                  <a:t>　　</a:t>
                </a:r>
                <a:r>
                  <a:rPr lang="en-US" altLang="ja-JP" sz="4800" dirty="0" smtClean="0"/>
                  <a:t>3x</a:t>
                </a:r>
                <a:r>
                  <a:rPr lang="en-US" altLang="ja-JP" sz="4800" baseline="30000" dirty="0" smtClean="0"/>
                  <a:t>2</a:t>
                </a:r>
                <a:r>
                  <a:rPr lang="ja-JP" altLang="en-US" sz="4800" dirty="0" smtClean="0"/>
                  <a:t>＝</a:t>
                </a:r>
                <a:r>
                  <a:rPr lang="en-US" altLang="ja-JP" sz="4800" dirty="0" smtClean="0"/>
                  <a:t>18</a:t>
                </a:r>
              </a:p>
              <a:p>
                <a:pPr marL="0" indent="0">
                  <a:buNone/>
                </a:pPr>
                <a:r>
                  <a:rPr lang="en-US" altLang="ja-JP" sz="4800" dirty="0" smtClean="0"/>
                  <a:t>         x</a:t>
                </a:r>
                <a:r>
                  <a:rPr lang="en-US" altLang="ja-JP" sz="4800" baseline="30000" dirty="0" smtClean="0"/>
                  <a:t>2</a:t>
                </a:r>
                <a:r>
                  <a:rPr lang="ja-JP" altLang="en-US" sz="4800" dirty="0" smtClean="0"/>
                  <a:t>＝</a:t>
                </a:r>
                <a:r>
                  <a:rPr lang="en-US" altLang="ja-JP" sz="4800" dirty="0" smtClean="0"/>
                  <a:t>6</a:t>
                </a:r>
              </a:p>
              <a:p>
                <a:pPr marL="0" indent="0">
                  <a:buNone/>
                </a:pPr>
                <a:r>
                  <a:rPr lang="ja-JP" altLang="en-US" sz="4800" dirty="0" smtClean="0"/>
                  <a:t>          </a:t>
                </a:r>
                <a:r>
                  <a:rPr lang="en-US" altLang="ja-JP" sz="4800" dirty="0" smtClean="0"/>
                  <a:t>x</a:t>
                </a:r>
                <a:r>
                  <a:rPr lang="ja-JP" altLang="en-US" sz="4800" dirty="0" smtClean="0"/>
                  <a:t>＝</a:t>
                </a:r>
                <a:r>
                  <a:rPr lang="en-US" altLang="ja-JP" sz="4800" dirty="0" smtClean="0"/>
                  <a:t>±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ja-JP" sz="480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altLang="ja-JP" sz="4800" i="1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rad>
                  </m:oMath>
                </a14:m>
                <a:endParaRPr lang="en-US" altLang="ja-JP" sz="7200" dirty="0"/>
              </a:p>
              <a:p>
                <a:pPr marL="0" indent="0">
                  <a:buNone/>
                </a:pPr>
                <a:endParaRPr kumimoji="1" lang="en-US" altLang="ja-JP" sz="7200" dirty="0" smtClean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904653"/>
                <a:ext cx="4176464" cy="2426656"/>
              </a:xfrm>
              <a:blipFill>
                <a:blip r:embed="rId2"/>
                <a:stretch>
                  <a:fillRect t="-7538" b="-233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正方形/長方形 3"/>
              <p:cNvSpPr/>
              <p:nvPr/>
            </p:nvSpPr>
            <p:spPr>
              <a:xfrm>
                <a:off x="1259632" y="5840100"/>
                <a:ext cx="7699462" cy="6978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3600" dirty="0" smtClean="0">
                    <a:solidFill>
                      <a:srgbClr val="FF0000"/>
                    </a:solidFill>
                  </a:rPr>
                  <a:t>ｘ＝</a:t>
                </a:r>
                <a:r>
                  <a:rPr lang="en-US" altLang="ja-JP" sz="3600" dirty="0">
                    <a:solidFill>
                      <a:srgbClr val="FF0000"/>
                    </a:solidFill>
                  </a:rPr>
                  <a:t>±3</a:t>
                </a:r>
                <a14:m>
                  <m:oMath xmlns:m="http://schemas.openxmlformats.org/officeDocument/2006/math">
                    <m:r>
                      <a:rPr lang="en-US" altLang="ja-JP" sz="3600" i="1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sz="3600" dirty="0">
                    <a:solidFill>
                      <a:srgbClr val="FF0000"/>
                    </a:solidFill>
                  </a:rPr>
                  <a:t>　</a:t>
                </a:r>
                <a:r>
                  <a:rPr lang="ja-JP" altLang="en-US" sz="3600" dirty="0" smtClean="0">
                    <a:solidFill>
                      <a:srgbClr val="FF0000"/>
                    </a:solidFill>
                  </a:rPr>
                  <a:t>　</a:t>
                </a:r>
                <a:r>
                  <a:rPr lang="ja-JP" altLang="en-US" sz="3600" dirty="0">
                    <a:solidFill>
                      <a:srgbClr val="FF0000"/>
                    </a:solidFill>
                  </a:rPr>
                  <a:t>　</a:t>
                </a:r>
                <a:r>
                  <a:rPr lang="ja-JP" altLang="en-US" sz="3600" dirty="0" smtClean="0">
                    <a:solidFill>
                      <a:srgbClr val="FF0000"/>
                    </a:solidFill>
                  </a:rPr>
                  <a:t>ｘ</a:t>
                </a:r>
                <a:r>
                  <a:rPr lang="ja-JP" altLang="en-US" sz="3600" dirty="0">
                    <a:solidFill>
                      <a:srgbClr val="FF0000"/>
                    </a:solidFill>
                  </a:rPr>
                  <a:t>＝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ja-JP" sz="3600" dirty="0">
                        <a:solidFill>
                          <a:srgbClr val="FF0000"/>
                        </a:solidFill>
                      </a:rPr>
                      <m:t>±</m:t>
                    </m:r>
                    <m:rad>
                      <m:radPr>
                        <m:degHide m:val="on"/>
                        <m:ctrlPr>
                          <a:rPr lang="ja-JP" altLang="en-US" sz="36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altLang="ja-JP" sz="3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e>
                    </m:rad>
                  </m:oMath>
                </a14:m>
                <a:r>
                  <a:rPr lang="ja-JP" altLang="en-US" sz="3600" dirty="0" smtClean="0">
                    <a:solidFill>
                      <a:srgbClr val="FF0000"/>
                    </a:solidFill>
                  </a:rPr>
                  <a:t>　　　　ｘ＝</a:t>
                </a:r>
                <a:r>
                  <a:rPr lang="en-US" altLang="ja-JP" sz="3200" dirty="0" smtClean="0">
                    <a:solidFill>
                      <a:srgbClr val="FF0000"/>
                    </a:solidFill>
                  </a:rPr>
                  <a:t>±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32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altLang="ja-JP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</m:rad>
                  </m:oMath>
                </a14:m>
                <a:endParaRPr lang="en-US" altLang="ja-JP" sz="3200" i="1" dirty="0" smtClean="0">
                  <a:solidFill>
                    <a:srgbClr val="FF0000"/>
                  </a:solidFill>
                  <a:latin typeface="Cambria Math"/>
                </a:endParaRPr>
              </a:p>
            </p:txBody>
          </p:sp>
        </mc:Choice>
        <mc:Fallback xmlns="">
          <p:sp>
            <p:nvSpPr>
              <p:cNvPr id="4" name="正方形/長方形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5840100"/>
                <a:ext cx="7699462" cy="697820"/>
              </a:xfrm>
              <a:prstGeom prst="rect">
                <a:avLst/>
              </a:prstGeom>
              <a:blipFill>
                <a:blip r:embed="rId3"/>
                <a:stretch>
                  <a:fillRect l="-2454" t="-11404" b="-333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正方形/長方形 4"/>
          <p:cNvSpPr/>
          <p:nvPr/>
        </p:nvSpPr>
        <p:spPr>
          <a:xfrm>
            <a:off x="-64196" y="3740737"/>
            <a:ext cx="92389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ja-JP" altLang="en-US" sz="3200" dirty="0" smtClean="0">
                <a:solidFill>
                  <a:prstClr val="black"/>
                </a:solidFill>
              </a:rPr>
              <a:t>問</a:t>
            </a:r>
            <a:r>
              <a:rPr lang="en-US" altLang="ja-JP" sz="3200" dirty="0" smtClean="0">
                <a:solidFill>
                  <a:prstClr val="black"/>
                </a:solidFill>
              </a:rPr>
              <a:t>2</a:t>
            </a:r>
            <a:r>
              <a:rPr lang="ja-JP" altLang="en-US" sz="3200" dirty="0" smtClean="0">
                <a:solidFill>
                  <a:prstClr val="black"/>
                </a:solidFill>
              </a:rPr>
              <a:t>　</a:t>
            </a:r>
            <a:r>
              <a:rPr lang="en-US" altLang="ja-JP" sz="3200" dirty="0" smtClean="0">
                <a:solidFill>
                  <a:prstClr val="black"/>
                </a:solidFill>
              </a:rPr>
              <a:t> (1)  2x</a:t>
            </a:r>
            <a:r>
              <a:rPr lang="en-US" altLang="ja-JP" sz="3200" baseline="30000" dirty="0" smtClean="0">
                <a:solidFill>
                  <a:prstClr val="black"/>
                </a:solidFill>
              </a:rPr>
              <a:t>2</a:t>
            </a:r>
            <a:r>
              <a:rPr lang="ja-JP" altLang="en-US" sz="3200" dirty="0" smtClean="0">
                <a:solidFill>
                  <a:prstClr val="black"/>
                </a:solidFill>
              </a:rPr>
              <a:t>＝</a:t>
            </a:r>
            <a:r>
              <a:rPr lang="en-US" altLang="ja-JP" sz="3200" dirty="0" smtClean="0">
                <a:solidFill>
                  <a:prstClr val="black"/>
                </a:solidFill>
              </a:rPr>
              <a:t>18 </a:t>
            </a:r>
            <a:r>
              <a:rPr lang="ja-JP" altLang="en-US" sz="3200" dirty="0" smtClean="0">
                <a:solidFill>
                  <a:prstClr val="black"/>
                </a:solidFill>
              </a:rPr>
              <a:t>　　</a:t>
            </a:r>
            <a:r>
              <a:rPr lang="en-US" altLang="ja-JP" sz="3200" dirty="0" smtClean="0">
                <a:solidFill>
                  <a:prstClr val="black"/>
                </a:solidFill>
              </a:rPr>
              <a:t>(2)  5x</a:t>
            </a:r>
            <a:r>
              <a:rPr lang="en-US" altLang="ja-JP" sz="3200" baseline="30000" dirty="0" smtClean="0">
                <a:solidFill>
                  <a:prstClr val="black"/>
                </a:solidFill>
              </a:rPr>
              <a:t>2</a:t>
            </a:r>
            <a:r>
              <a:rPr lang="ja-JP" altLang="en-US" sz="3200" dirty="0" smtClean="0">
                <a:solidFill>
                  <a:prstClr val="black"/>
                </a:solidFill>
              </a:rPr>
              <a:t>＝</a:t>
            </a:r>
            <a:r>
              <a:rPr lang="en-US" altLang="ja-JP" sz="3200" dirty="0" smtClean="0">
                <a:solidFill>
                  <a:prstClr val="black"/>
                </a:solidFill>
              </a:rPr>
              <a:t>35</a:t>
            </a:r>
            <a:r>
              <a:rPr lang="ja-JP" altLang="en-US" sz="3200" dirty="0" smtClean="0">
                <a:solidFill>
                  <a:prstClr val="black"/>
                </a:solidFill>
              </a:rPr>
              <a:t>　　</a:t>
            </a:r>
            <a:r>
              <a:rPr lang="en-US" altLang="ja-JP" sz="3200" dirty="0" smtClean="0">
                <a:solidFill>
                  <a:prstClr val="black"/>
                </a:solidFill>
              </a:rPr>
              <a:t>   (</a:t>
            </a:r>
            <a:r>
              <a:rPr lang="en-US" altLang="ja-JP" sz="3200" dirty="0">
                <a:solidFill>
                  <a:prstClr val="black"/>
                </a:solidFill>
              </a:rPr>
              <a:t>3)</a:t>
            </a:r>
            <a:r>
              <a:rPr lang="ja-JP" altLang="en-US" sz="3200" dirty="0">
                <a:solidFill>
                  <a:prstClr val="black"/>
                </a:solidFill>
              </a:rPr>
              <a:t>　</a:t>
            </a:r>
            <a:r>
              <a:rPr lang="en-US" altLang="ja-JP" sz="3200" dirty="0" smtClean="0">
                <a:solidFill>
                  <a:prstClr val="black"/>
                </a:solidFill>
              </a:rPr>
              <a:t>7x</a:t>
            </a:r>
            <a:r>
              <a:rPr lang="en-US" altLang="ja-JP" sz="3200" baseline="30000" dirty="0" smtClean="0">
                <a:solidFill>
                  <a:prstClr val="black"/>
                </a:solidFill>
              </a:rPr>
              <a:t>2</a:t>
            </a:r>
            <a:r>
              <a:rPr lang="ja-JP" altLang="en-US" sz="3200" dirty="0" smtClean="0">
                <a:solidFill>
                  <a:prstClr val="black"/>
                </a:solidFill>
              </a:rPr>
              <a:t>＝</a:t>
            </a:r>
            <a:r>
              <a:rPr lang="en-US" altLang="ja-JP" sz="3200" dirty="0" smtClean="0">
                <a:solidFill>
                  <a:prstClr val="black"/>
                </a:solidFill>
              </a:rPr>
              <a:t>70</a:t>
            </a:r>
            <a:r>
              <a:rPr lang="ja-JP" altLang="en-US" sz="3200" dirty="0">
                <a:solidFill>
                  <a:prstClr val="black"/>
                </a:solidFill>
              </a:rPr>
              <a:t>　　</a:t>
            </a:r>
            <a:endParaRPr lang="en-US" altLang="ja-JP" sz="3200" dirty="0">
              <a:solidFill>
                <a:prstClr val="black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804950" y="904653"/>
            <a:ext cx="28674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4800" dirty="0" smtClean="0"/>
              <a:t>2x</a:t>
            </a:r>
            <a:r>
              <a:rPr lang="en-US" altLang="ja-JP" sz="4800" baseline="30000" dirty="0" smtClean="0"/>
              <a:t>2</a:t>
            </a:r>
            <a:r>
              <a:rPr lang="ja-JP" altLang="en-US" sz="4800" dirty="0" smtClean="0"/>
              <a:t>＝</a:t>
            </a:r>
            <a:r>
              <a:rPr lang="en-US" altLang="ja-JP" sz="4800" dirty="0" smtClean="0"/>
              <a:t>50</a:t>
            </a:r>
            <a:endParaRPr lang="en-US" altLang="ja-JP" sz="4800" dirty="0"/>
          </a:p>
          <a:p>
            <a:r>
              <a:rPr lang="en-US" altLang="ja-JP" sz="4800" dirty="0" smtClean="0"/>
              <a:t>  x</a:t>
            </a:r>
            <a:r>
              <a:rPr lang="en-US" altLang="ja-JP" sz="4800" baseline="30000" dirty="0" smtClean="0"/>
              <a:t>2</a:t>
            </a:r>
            <a:r>
              <a:rPr lang="ja-JP" altLang="en-US" sz="4800" dirty="0" smtClean="0"/>
              <a:t>＝</a:t>
            </a:r>
            <a:r>
              <a:rPr lang="en-US" altLang="ja-JP" sz="4800" dirty="0" smtClean="0"/>
              <a:t>25</a:t>
            </a:r>
            <a:endParaRPr lang="en-US" altLang="ja-JP" sz="4800" dirty="0"/>
          </a:p>
          <a:p>
            <a:r>
              <a:rPr lang="ja-JP" altLang="en-US" sz="4800" dirty="0" smtClean="0"/>
              <a:t>   </a:t>
            </a:r>
            <a:r>
              <a:rPr lang="en-US" altLang="ja-JP" sz="4800" dirty="0" smtClean="0"/>
              <a:t>x</a:t>
            </a:r>
            <a:r>
              <a:rPr lang="ja-JP" altLang="en-US" sz="4800" dirty="0"/>
              <a:t>＝</a:t>
            </a:r>
            <a:r>
              <a:rPr lang="en-US" altLang="ja-JP" sz="4800" dirty="0" smtClean="0"/>
              <a:t>±5</a:t>
            </a:r>
            <a:endParaRPr lang="en-US" altLang="ja-JP" sz="4800" dirty="0" smtClean="0"/>
          </a:p>
        </p:txBody>
      </p:sp>
    </p:spTree>
    <p:extLst>
      <p:ext uri="{BB962C8B-B14F-4D97-AF65-F5344CB8AC3E}">
        <p14:creationId xmlns:p14="http://schemas.microsoft.com/office/powerpoint/2010/main" val="923945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5081" y="90560"/>
            <a:ext cx="8229600" cy="67414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ja-JP" altLang="en-US" dirty="0"/>
              <a:t>ａｘ</a:t>
            </a:r>
            <a:r>
              <a:rPr lang="en-US" altLang="ja-JP" baseline="30000" dirty="0" smtClean="0"/>
              <a:t>2</a:t>
            </a:r>
            <a:r>
              <a:rPr lang="ja-JP" altLang="en-US" dirty="0" smtClean="0"/>
              <a:t>－</a:t>
            </a:r>
            <a:r>
              <a:rPr lang="en-US" altLang="ja-JP" dirty="0" smtClean="0"/>
              <a:t>b</a:t>
            </a:r>
            <a:r>
              <a:rPr lang="ja-JP" altLang="en-US" dirty="0" smtClean="0"/>
              <a:t>＝０の解き方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192373" y="786320"/>
                <a:ext cx="4176464" cy="3079079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altLang="ja-JP" sz="4000" dirty="0" smtClean="0"/>
                  <a:t>3x</a:t>
                </a:r>
                <a:r>
                  <a:rPr lang="en-US" altLang="ja-JP" sz="4000" baseline="30000" dirty="0" smtClean="0"/>
                  <a:t>2</a:t>
                </a:r>
                <a:r>
                  <a:rPr lang="ja-JP" altLang="en-US" sz="4000" dirty="0" smtClean="0"/>
                  <a:t>－</a:t>
                </a:r>
                <a:r>
                  <a:rPr lang="en-US" altLang="ja-JP" sz="4000" dirty="0" smtClean="0"/>
                  <a:t>24</a:t>
                </a:r>
                <a:r>
                  <a:rPr lang="ja-JP" altLang="en-US" sz="4000" dirty="0" smtClean="0"/>
                  <a:t>＝</a:t>
                </a:r>
                <a:r>
                  <a:rPr lang="en-US" altLang="ja-JP" sz="4000" dirty="0" smtClean="0"/>
                  <a:t>0</a:t>
                </a:r>
              </a:p>
              <a:p>
                <a:pPr marL="0" indent="0">
                  <a:buNone/>
                </a:pPr>
                <a:r>
                  <a:rPr lang="en-US" altLang="ja-JP" sz="4000" dirty="0" smtClean="0"/>
                  <a:t>         3x</a:t>
                </a:r>
                <a:r>
                  <a:rPr lang="en-US" altLang="ja-JP" sz="4000" baseline="30000" dirty="0" smtClean="0"/>
                  <a:t>2</a:t>
                </a:r>
                <a:r>
                  <a:rPr lang="ja-JP" altLang="en-US" sz="4000" dirty="0" smtClean="0"/>
                  <a:t>＝</a:t>
                </a:r>
                <a:r>
                  <a:rPr lang="en-US" altLang="ja-JP" sz="4000" dirty="0" smtClean="0"/>
                  <a:t>24</a:t>
                </a:r>
              </a:p>
              <a:p>
                <a:pPr marL="0" indent="0">
                  <a:buNone/>
                </a:pPr>
                <a:r>
                  <a:rPr lang="ja-JP" altLang="en-US" sz="4000" dirty="0"/>
                  <a:t> </a:t>
                </a:r>
                <a:r>
                  <a:rPr lang="ja-JP" altLang="en-US" sz="4000" dirty="0" smtClean="0"/>
                  <a:t>          </a:t>
                </a:r>
                <a:r>
                  <a:rPr lang="en-US" altLang="ja-JP" sz="4000" dirty="0" smtClean="0"/>
                  <a:t>x</a:t>
                </a:r>
                <a:r>
                  <a:rPr lang="en-US" altLang="ja-JP" sz="4000" baseline="30000" dirty="0" smtClean="0"/>
                  <a:t>2</a:t>
                </a:r>
                <a:r>
                  <a:rPr lang="ja-JP" altLang="en-US" sz="4000" dirty="0" smtClean="0"/>
                  <a:t>＝</a:t>
                </a:r>
                <a:r>
                  <a:rPr lang="en-US" altLang="ja-JP" sz="4000" dirty="0" smtClean="0"/>
                  <a:t>8</a:t>
                </a:r>
              </a:p>
              <a:p>
                <a:pPr marL="0" indent="0">
                  <a:buNone/>
                </a:pPr>
                <a:r>
                  <a:rPr lang="ja-JP" altLang="en-US" sz="4000" dirty="0" smtClean="0"/>
                  <a:t>　          </a:t>
                </a:r>
                <a:r>
                  <a:rPr lang="en-US" altLang="ja-JP" sz="4000" dirty="0" smtClean="0"/>
                  <a:t>x</a:t>
                </a:r>
                <a:r>
                  <a:rPr lang="ja-JP" altLang="en-US" sz="4000" dirty="0" smtClean="0"/>
                  <a:t>＝</a:t>
                </a:r>
                <a:r>
                  <a:rPr lang="en-US" altLang="ja-JP" sz="4000" dirty="0" smtClean="0"/>
                  <a:t>±2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ja-JP" sz="400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altLang="ja-JP" sz="4000" b="0" i="1" smtClean="0">
                            <a:latin typeface="Cambria Math"/>
                          </a:rPr>
                          <m:t>2</m:t>
                        </m:r>
                      </m:e>
                    </m:rad>
                  </m:oMath>
                </a14:m>
                <a:endParaRPr lang="en-US" altLang="ja-JP" sz="6000" dirty="0"/>
              </a:p>
              <a:p>
                <a:pPr marL="0" indent="0">
                  <a:buNone/>
                </a:pPr>
                <a:endParaRPr kumimoji="1" lang="en-US" altLang="ja-JP" sz="6000" dirty="0" smtClean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2373" y="786320"/>
                <a:ext cx="4176464" cy="3079079"/>
              </a:xfrm>
              <a:blipFill>
                <a:blip r:embed="rId2"/>
                <a:stretch>
                  <a:fillRect l="-5255" t="-4752" b="-495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正方形/長方形 3"/>
              <p:cNvSpPr/>
              <p:nvPr/>
            </p:nvSpPr>
            <p:spPr>
              <a:xfrm>
                <a:off x="955219" y="5761719"/>
                <a:ext cx="7699462" cy="8782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3600" dirty="0" smtClean="0">
                    <a:solidFill>
                      <a:srgbClr val="FF0000"/>
                    </a:solidFill>
                  </a:rPr>
                  <a:t>ｘ＝</a:t>
                </a:r>
                <a:r>
                  <a:rPr lang="en-US" altLang="ja-JP" sz="3600" dirty="0">
                    <a:solidFill>
                      <a:srgbClr val="FF0000"/>
                    </a:solidFill>
                  </a:rPr>
                  <a:t>±3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36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altLang="ja-JP" sz="36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e>
                    </m:rad>
                    <m:r>
                      <a:rPr lang="en-US" altLang="ja-JP" sz="3600" i="1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sz="3600" dirty="0">
                    <a:solidFill>
                      <a:srgbClr val="FF0000"/>
                    </a:solidFill>
                  </a:rPr>
                  <a:t>　　</a:t>
                </a:r>
                <a:r>
                  <a:rPr lang="ja-JP" altLang="en-US" sz="3600" dirty="0" smtClean="0">
                    <a:solidFill>
                      <a:srgbClr val="FF0000"/>
                    </a:solidFill>
                  </a:rPr>
                  <a:t>ｘ</a:t>
                </a:r>
                <a:r>
                  <a:rPr lang="ja-JP" altLang="en-US" sz="3600" dirty="0">
                    <a:solidFill>
                      <a:srgbClr val="FF0000"/>
                    </a:solidFill>
                  </a:rPr>
                  <a:t>＝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ja-JP" sz="3600" dirty="0">
                        <a:solidFill>
                          <a:srgbClr val="FF0000"/>
                        </a:solidFill>
                      </a:rPr>
                      <m:t>±</m:t>
                    </m:r>
                    <m:r>
                      <a:rPr lang="en-US" altLang="ja-JP" sz="3600" b="0" i="1" dirty="0" smtClean="0">
                        <a:solidFill>
                          <a:srgbClr val="FF0000"/>
                        </a:solidFill>
                        <a:latin typeface="Cambria Math"/>
                      </a:rPr>
                      <m:t>2</m:t>
                    </m:r>
                    <m:rad>
                      <m:radPr>
                        <m:degHide m:val="on"/>
                        <m:ctrlPr>
                          <a:rPr lang="ja-JP" altLang="en-US" sz="36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altLang="ja-JP" sz="36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3</m:t>
                        </m:r>
                      </m:e>
                    </m:rad>
                  </m:oMath>
                </a14:m>
                <a:r>
                  <a:rPr lang="ja-JP" altLang="en-US" sz="3600" dirty="0" smtClean="0">
                    <a:solidFill>
                      <a:srgbClr val="FF0000"/>
                    </a:solidFill>
                  </a:rPr>
                  <a:t>　　　　ｘ＝</a:t>
                </a:r>
                <a:r>
                  <a:rPr lang="en-US" altLang="ja-JP" sz="3200" dirty="0" smtClean="0">
                    <a:solidFill>
                      <a:srgbClr val="FF0000"/>
                    </a:solidFill>
                  </a:rPr>
                  <a:t>±</a:t>
                </a:r>
                <a:r>
                  <a:rPr lang="en-US" altLang="ja-JP" sz="32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2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altLang="ja-JP" sz="32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ja-JP" sz="32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en-US" altLang="ja-JP" sz="32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en-US" altLang="ja-JP" sz="3200" i="1" dirty="0" smtClean="0">
                  <a:solidFill>
                    <a:srgbClr val="FF0000"/>
                  </a:solidFill>
                  <a:latin typeface="Cambria Math"/>
                </a:endParaRPr>
              </a:p>
            </p:txBody>
          </p:sp>
        </mc:Choice>
        <mc:Fallback xmlns="">
          <p:sp>
            <p:nvSpPr>
              <p:cNvPr id="4" name="正方形/長方形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219" y="5761719"/>
                <a:ext cx="7699462" cy="878254"/>
              </a:xfrm>
              <a:prstGeom prst="rect">
                <a:avLst/>
              </a:prstGeom>
              <a:blipFill>
                <a:blip r:embed="rId3"/>
                <a:stretch>
                  <a:fillRect l="-2454" b="-1597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正方形/長方形 4"/>
          <p:cNvSpPr/>
          <p:nvPr/>
        </p:nvSpPr>
        <p:spPr>
          <a:xfrm>
            <a:off x="-79618" y="4938987"/>
            <a:ext cx="92389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ja-JP" altLang="en-US" sz="3200" dirty="0">
                <a:solidFill>
                  <a:prstClr val="black"/>
                </a:solidFill>
              </a:rPr>
              <a:t>問</a:t>
            </a:r>
            <a:r>
              <a:rPr lang="en-US" altLang="ja-JP" sz="3200" dirty="0" smtClean="0">
                <a:solidFill>
                  <a:prstClr val="black"/>
                </a:solidFill>
              </a:rPr>
              <a:t>3 (1)  2x</a:t>
            </a:r>
            <a:r>
              <a:rPr lang="en-US" altLang="ja-JP" sz="3200" baseline="30000" dirty="0" smtClean="0">
                <a:solidFill>
                  <a:prstClr val="black"/>
                </a:solidFill>
              </a:rPr>
              <a:t>2</a:t>
            </a:r>
            <a:r>
              <a:rPr lang="ja-JP" altLang="en-US" sz="3200" dirty="0" smtClean="0">
                <a:solidFill>
                  <a:prstClr val="black"/>
                </a:solidFill>
              </a:rPr>
              <a:t>－</a:t>
            </a:r>
            <a:r>
              <a:rPr lang="en-US" altLang="ja-JP" sz="3200" dirty="0" smtClean="0">
                <a:solidFill>
                  <a:prstClr val="black"/>
                </a:solidFill>
              </a:rPr>
              <a:t>36</a:t>
            </a:r>
            <a:r>
              <a:rPr lang="ja-JP" altLang="en-US" sz="3200" dirty="0" smtClean="0">
                <a:solidFill>
                  <a:prstClr val="black"/>
                </a:solidFill>
              </a:rPr>
              <a:t>＝</a:t>
            </a:r>
            <a:r>
              <a:rPr lang="en-US" altLang="ja-JP" sz="3200" dirty="0" smtClean="0">
                <a:solidFill>
                  <a:prstClr val="black"/>
                </a:solidFill>
              </a:rPr>
              <a:t>0 </a:t>
            </a:r>
            <a:r>
              <a:rPr lang="ja-JP" altLang="en-US" sz="3200" dirty="0" smtClean="0">
                <a:solidFill>
                  <a:prstClr val="black"/>
                </a:solidFill>
              </a:rPr>
              <a:t>　</a:t>
            </a:r>
            <a:r>
              <a:rPr lang="en-US" altLang="ja-JP" sz="3200" dirty="0" smtClean="0">
                <a:solidFill>
                  <a:prstClr val="black"/>
                </a:solidFill>
              </a:rPr>
              <a:t>(2)  5x</a:t>
            </a:r>
            <a:r>
              <a:rPr lang="en-US" altLang="ja-JP" sz="3200" baseline="30000" dirty="0" smtClean="0">
                <a:solidFill>
                  <a:prstClr val="black"/>
                </a:solidFill>
              </a:rPr>
              <a:t>2</a:t>
            </a:r>
            <a:r>
              <a:rPr lang="ja-JP" altLang="en-US" sz="3200" dirty="0" smtClean="0">
                <a:solidFill>
                  <a:prstClr val="black"/>
                </a:solidFill>
              </a:rPr>
              <a:t>－</a:t>
            </a:r>
            <a:r>
              <a:rPr lang="en-US" altLang="ja-JP" sz="3200" dirty="0" smtClean="0">
                <a:solidFill>
                  <a:prstClr val="black"/>
                </a:solidFill>
              </a:rPr>
              <a:t>60</a:t>
            </a:r>
            <a:r>
              <a:rPr lang="ja-JP" altLang="en-US" sz="3200" dirty="0" smtClean="0">
                <a:solidFill>
                  <a:prstClr val="black"/>
                </a:solidFill>
              </a:rPr>
              <a:t>＝</a:t>
            </a:r>
            <a:r>
              <a:rPr lang="en-US" altLang="ja-JP" sz="3200" dirty="0" smtClean="0">
                <a:solidFill>
                  <a:prstClr val="black"/>
                </a:solidFill>
              </a:rPr>
              <a:t>0   (</a:t>
            </a:r>
            <a:r>
              <a:rPr lang="en-US" altLang="ja-JP" sz="3200" dirty="0">
                <a:solidFill>
                  <a:prstClr val="black"/>
                </a:solidFill>
              </a:rPr>
              <a:t>3)</a:t>
            </a:r>
            <a:r>
              <a:rPr lang="ja-JP" altLang="en-US" sz="3200" dirty="0">
                <a:solidFill>
                  <a:prstClr val="black"/>
                </a:solidFill>
              </a:rPr>
              <a:t>　</a:t>
            </a:r>
            <a:r>
              <a:rPr lang="en-US" altLang="ja-JP" sz="3200" dirty="0" smtClean="0">
                <a:solidFill>
                  <a:prstClr val="black"/>
                </a:solidFill>
              </a:rPr>
              <a:t>9x</a:t>
            </a:r>
            <a:r>
              <a:rPr lang="en-US" altLang="ja-JP" sz="3200" baseline="30000" dirty="0" smtClean="0">
                <a:solidFill>
                  <a:prstClr val="black"/>
                </a:solidFill>
              </a:rPr>
              <a:t>2</a:t>
            </a:r>
            <a:r>
              <a:rPr lang="ja-JP" altLang="en-US" sz="3200" dirty="0" smtClean="0">
                <a:solidFill>
                  <a:prstClr val="black"/>
                </a:solidFill>
              </a:rPr>
              <a:t>－</a:t>
            </a:r>
            <a:r>
              <a:rPr lang="en-US" altLang="ja-JP" sz="3200" dirty="0" smtClean="0">
                <a:solidFill>
                  <a:prstClr val="black"/>
                </a:solidFill>
              </a:rPr>
              <a:t>2</a:t>
            </a:r>
            <a:r>
              <a:rPr lang="ja-JP" altLang="en-US" sz="3200" dirty="0" smtClean="0">
                <a:solidFill>
                  <a:prstClr val="black"/>
                </a:solidFill>
              </a:rPr>
              <a:t>＝</a:t>
            </a:r>
            <a:r>
              <a:rPr lang="en-US" altLang="ja-JP" sz="3200" dirty="0" smtClean="0">
                <a:solidFill>
                  <a:prstClr val="black"/>
                </a:solidFill>
              </a:rPr>
              <a:t>0</a:t>
            </a:r>
            <a:r>
              <a:rPr lang="ja-JP" altLang="en-US" sz="3200" dirty="0">
                <a:solidFill>
                  <a:prstClr val="black"/>
                </a:solidFill>
              </a:rPr>
              <a:t>　　</a:t>
            </a:r>
            <a:endParaRPr lang="en-US" altLang="ja-JP" sz="3200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正方形/長方形 5"/>
              <p:cNvSpPr/>
              <p:nvPr/>
            </p:nvSpPr>
            <p:spPr>
              <a:xfrm>
                <a:off x="4368837" y="764704"/>
                <a:ext cx="4590256" cy="430060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ja-JP" sz="4000" dirty="0" smtClean="0"/>
                  <a:t>4x</a:t>
                </a:r>
                <a:r>
                  <a:rPr lang="en-US" altLang="ja-JP" sz="4000" baseline="30000" dirty="0" smtClean="0"/>
                  <a:t>2</a:t>
                </a:r>
                <a:r>
                  <a:rPr lang="ja-JP" altLang="en-US" sz="4000" dirty="0" smtClean="0"/>
                  <a:t>－</a:t>
                </a:r>
                <a:r>
                  <a:rPr lang="en-US" altLang="ja-JP" sz="4000" dirty="0" smtClean="0"/>
                  <a:t>3</a:t>
                </a:r>
                <a:r>
                  <a:rPr lang="ja-JP" altLang="en-US" sz="4000" dirty="0" smtClean="0"/>
                  <a:t>＝</a:t>
                </a:r>
                <a:r>
                  <a:rPr lang="en-US" altLang="ja-JP" sz="4000" dirty="0"/>
                  <a:t>0</a:t>
                </a:r>
              </a:p>
              <a:p>
                <a:r>
                  <a:rPr lang="en-US" altLang="ja-JP" sz="4000" dirty="0"/>
                  <a:t>       </a:t>
                </a:r>
                <a:r>
                  <a:rPr lang="en-US" altLang="ja-JP" sz="4000" dirty="0" smtClean="0"/>
                  <a:t>4x</a:t>
                </a:r>
                <a:r>
                  <a:rPr lang="en-US" altLang="ja-JP" sz="4000" baseline="30000" dirty="0" smtClean="0"/>
                  <a:t>2</a:t>
                </a:r>
                <a:r>
                  <a:rPr lang="ja-JP" altLang="en-US" sz="4000" dirty="0" smtClean="0"/>
                  <a:t>＝</a:t>
                </a:r>
                <a:r>
                  <a:rPr lang="en-US" altLang="ja-JP" sz="4000" dirty="0" smtClean="0"/>
                  <a:t>3</a:t>
                </a:r>
                <a:endParaRPr lang="en-US" altLang="ja-JP" sz="4000" dirty="0"/>
              </a:p>
              <a:p>
                <a:r>
                  <a:rPr lang="ja-JP" altLang="en-US" sz="4000" dirty="0"/>
                  <a:t>         </a:t>
                </a:r>
                <a:r>
                  <a:rPr lang="en-US" altLang="ja-JP" sz="4000" dirty="0" smtClean="0"/>
                  <a:t>x</a:t>
                </a:r>
                <a:r>
                  <a:rPr lang="en-US" altLang="ja-JP" sz="4000" baseline="30000" dirty="0" smtClean="0"/>
                  <a:t>2</a:t>
                </a:r>
                <a:r>
                  <a:rPr lang="ja-JP" altLang="en-US" sz="4000" dirty="0" smtClean="0"/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ja-JP" sz="40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altLang="ja-JP" sz="40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en-US" altLang="ja-JP" sz="4000" dirty="0"/>
              </a:p>
              <a:p>
                <a:r>
                  <a:rPr lang="ja-JP" altLang="en-US" sz="4000" dirty="0"/>
                  <a:t>　        </a:t>
                </a:r>
                <a:r>
                  <a:rPr lang="en-US" altLang="ja-JP" sz="4000" dirty="0" smtClean="0"/>
                  <a:t>x</a:t>
                </a:r>
                <a:r>
                  <a:rPr lang="ja-JP" altLang="en-US" sz="4000" dirty="0"/>
                  <a:t>＝</a:t>
                </a:r>
                <a:r>
                  <a:rPr lang="en-US" altLang="ja-JP" sz="4000" dirty="0"/>
                  <a:t>±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ja-JP" sz="3600" i="1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altLang="ja-JP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altLang="ja-JP" sz="4000" i="1">
                                <a:latin typeface="Cambria Math"/>
                              </a:rPr>
                              <m:t>3</m:t>
                            </m:r>
                          </m:num>
                          <m:den>
                            <m:r>
                              <a:rPr lang="en-US" altLang="ja-JP" sz="4000" i="1">
                                <a:latin typeface="Cambria Math"/>
                              </a:rPr>
                              <m:t>4</m:t>
                            </m:r>
                          </m:den>
                        </m:f>
                      </m:e>
                    </m:rad>
                  </m:oMath>
                </a14:m>
                <a:endParaRPr lang="en-US" altLang="ja-JP" sz="4000" dirty="0" smtClean="0"/>
              </a:p>
              <a:p>
                <a:r>
                  <a:rPr lang="ja-JP" altLang="en-US" sz="4000" dirty="0"/>
                  <a:t>　</a:t>
                </a:r>
                <a:r>
                  <a:rPr lang="ja-JP" altLang="en-US" sz="4000" dirty="0" smtClean="0"/>
                  <a:t>　　　ｘ＝</a:t>
                </a:r>
                <a:r>
                  <a:rPr lang="en-US" altLang="ja-JP" sz="4000" dirty="0" smtClean="0"/>
                  <a:t>±</a:t>
                </a:r>
                <a:r>
                  <a:rPr lang="en-US" altLang="ja-JP" sz="4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000" i="1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altLang="ja-JP" sz="40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ja-JP" sz="4000" b="0" i="1" smtClean="0">
                                <a:latin typeface="Cambria Math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altLang="ja-JP" sz="40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ja-JP" altLang="en-US" sz="4000" dirty="0"/>
              </a:p>
            </p:txBody>
          </p:sp>
        </mc:Choice>
        <mc:Fallback xmlns="">
          <p:sp>
            <p:nvSpPr>
              <p:cNvPr id="6" name="正方形/長方形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8837" y="764704"/>
                <a:ext cx="4590256" cy="4300601"/>
              </a:xfrm>
              <a:prstGeom prst="rect">
                <a:avLst/>
              </a:prstGeom>
              <a:blipFill>
                <a:blip r:embed="rId4"/>
                <a:stretch>
                  <a:fillRect l="-4781" t="-3399" b="-11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6203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112724"/>
            <a:ext cx="4816451" cy="662149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ja-JP" dirty="0" smtClean="0"/>
              <a:t>(</a:t>
            </a:r>
            <a:r>
              <a:rPr lang="ja-JP" altLang="en-US" dirty="0" smtClean="0"/>
              <a:t>ｘ＋</a:t>
            </a:r>
            <a:r>
              <a:rPr lang="en-US" altLang="ja-JP" dirty="0" smtClean="0"/>
              <a:t>m)</a:t>
            </a:r>
            <a:r>
              <a:rPr lang="en-US" altLang="ja-JP" baseline="30000" dirty="0" smtClean="0"/>
              <a:t>2</a:t>
            </a:r>
            <a:r>
              <a:rPr lang="ja-JP" altLang="en-US" dirty="0" smtClean="0"/>
              <a:t>＝</a:t>
            </a:r>
            <a:r>
              <a:rPr lang="en-US" altLang="ja-JP" dirty="0" smtClean="0"/>
              <a:t>n</a:t>
            </a:r>
            <a:r>
              <a:rPr lang="ja-JP" altLang="en-US" dirty="0" smtClean="0"/>
              <a:t>の解き方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3670" y="903999"/>
            <a:ext cx="3408003" cy="32450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4000" dirty="0"/>
              <a:t>(</a:t>
            </a:r>
            <a:r>
              <a:rPr lang="en-US" altLang="ja-JP" sz="4000" dirty="0" smtClean="0"/>
              <a:t>x</a:t>
            </a:r>
            <a:r>
              <a:rPr lang="ja-JP" altLang="en-US" sz="4000" dirty="0" smtClean="0"/>
              <a:t>＋</a:t>
            </a:r>
            <a:r>
              <a:rPr lang="en-US" altLang="ja-JP" sz="4000" dirty="0" smtClean="0"/>
              <a:t>1)</a:t>
            </a:r>
            <a:r>
              <a:rPr lang="en-US" altLang="ja-JP" sz="4000" baseline="30000" dirty="0" smtClean="0"/>
              <a:t>2</a:t>
            </a:r>
            <a:r>
              <a:rPr lang="ja-JP" altLang="en-US" sz="4000" dirty="0" smtClean="0"/>
              <a:t>＝</a:t>
            </a:r>
            <a:r>
              <a:rPr lang="en-US" altLang="ja-JP" sz="4000" dirty="0" smtClean="0"/>
              <a:t>36</a:t>
            </a:r>
          </a:p>
          <a:p>
            <a:pPr marL="0" indent="0">
              <a:buNone/>
            </a:pPr>
            <a:r>
              <a:rPr lang="en-US" altLang="ja-JP" dirty="0">
                <a:solidFill>
                  <a:srgbClr val="FF0000"/>
                </a:solidFill>
              </a:rPr>
              <a:t>x</a:t>
            </a:r>
            <a:r>
              <a:rPr lang="ja-JP" altLang="en-US" dirty="0">
                <a:solidFill>
                  <a:srgbClr val="FF0000"/>
                </a:solidFill>
              </a:rPr>
              <a:t>＋</a:t>
            </a:r>
            <a:r>
              <a:rPr lang="en-US" altLang="ja-JP" dirty="0" smtClean="0">
                <a:solidFill>
                  <a:srgbClr val="FF0000"/>
                </a:solidFill>
              </a:rPr>
              <a:t>1</a:t>
            </a:r>
            <a:r>
              <a:rPr lang="ja-JP" altLang="en-US" dirty="0" smtClean="0">
                <a:solidFill>
                  <a:srgbClr val="FF0000"/>
                </a:solidFill>
              </a:rPr>
              <a:t>を</a:t>
            </a:r>
            <a:r>
              <a:rPr lang="en-US" altLang="ja-JP" dirty="0" smtClean="0">
                <a:solidFill>
                  <a:srgbClr val="FF0000"/>
                </a:solidFill>
              </a:rPr>
              <a:t>Ⅹ</a:t>
            </a:r>
            <a:r>
              <a:rPr lang="ja-JP" altLang="en-US" dirty="0" smtClean="0">
                <a:solidFill>
                  <a:srgbClr val="FF0000"/>
                </a:solidFill>
              </a:rPr>
              <a:t>とすると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ja-JP" sz="4000" dirty="0" smtClean="0"/>
              <a:t>       </a:t>
            </a:r>
            <a:r>
              <a:rPr lang="ja-JP" altLang="en-US" sz="4000" dirty="0"/>
              <a:t> </a:t>
            </a:r>
            <a:r>
              <a:rPr lang="ja-JP" altLang="en-US" sz="4000" dirty="0" smtClean="0"/>
              <a:t> </a:t>
            </a:r>
            <a:r>
              <a:rPr lang="en-US" altLang="ja-JP" sz="4000" dirty="0" smtClean="0"/>
              <a:t>x</a:t>
            </a:r>
            <a:r>
              <a:rPr lang="en-US" altLang="ja-JP" sz="4000" baseline="30000" dirty="0" smtClean="0"/>
              <a:t>2</a:t>
            </a:r>
            <a:r>
              <a:rPr lang="ja-JP" altLang="en-US" sz="4000" dirty="0" smtClean="0"/>
              <a:t>＝</a:t>
            </a:r>
            <a:r>
              <a:rPr lang="en-US" altLang="ja-JP" sz="4000" dirty="0" smtClean="0"/>
              <a:t>36</a:t>
            </a:r>
          </a:p>
          <a:p>
            <a:pPr marL="0" indent="0">
              <a:buNone/>
            </a:pPr>
            <a:r>
              <a:rPr lang="ja-JP" altLang="en-US" sz="4000" dirty="0"/>
              <a:t> </a:t>
            </a:r>
            <a:r>
              <a:rPr lang="ja-JP" altLang="en-US" sz="4000" dirty="0" smtClean="0"/>
              <a:t>       </a:t>
            </a:r>
            <a:r>
              <a:rPr lang="en-US" altLang="ja-JP" sz="4000" dirty="0" smtClean="0"/>
              <a:t>x</a:t>
            </a:r>
            <a:r>
              <a:rPr lang="en-US" altLang="ja-JP" sz="4000" baseline="30000" dirty="0" smtClean="0"/>
              <a:t>2 </a:t>
            </a:r>
            <a:r>
              <a:rPr lang="ja-JP" altLang="en-US" sz="4000" dirty="0" smtClean="0"/>
              <a:t>＝</a:t>
            </a:r>
            <a:r>
              <a:rPr lang="en-US" altLang="ja-JP" sz="4000" dirty="0" smtClean="0"/>
              <a:t>±6</a:t>
            </a:r>
          </a:p>
          <a:p>
            <a:pPr marL="0" indent="0">
              <a:buNone/>
            </a:pPr>
            <a:r>
              <a:rPr lang="ja-JP" altLang="en-US" sz="4000" dirty="0"/>
              <a:t>　</a:t>
            </a:r>
            <a:r>
              <a:rPr lang="en-US" altLang="ja-JP" sz="4000" dirty="0" smtClean="0"/>
              <a:t>x</a:t>
            </a:r>
            <a:r>
              <a:rPr lang="ja-JP" altLang="en-US" sz="4000" dirty="0"/>
              <a:t>＋</a:t>
            </a:r>
            <a:r>
              <a:rPr lang="en-US" altLang="ja-JP" sz="4000" dirty="0" smtClean="0"/>
              <a:t>1</a:t>
            </a:r>
            <a:r>
              <a:rPr lang="ja-JP" altLang="en-US" sz="4000" dirty="0" smtClean="0"/>
              <a:t>＝</a:t>
            </a:r>
            <a:r>
              <a:rPr lang="en-US" altLang="ja-JP" sz="4000" dirty="0"/>
              <a:t>±6</a:t>
            </a:r>
            <a:endParaRPr lang="en-US" altLang="ja-JP" sz="6000" dirty="0"/>
          </a:p>
          <a:p>
            <a:pPr marL="0" indent="0">
              <a:buNone/>
            </a:pPr>
            <a:r>
              <a:rPr lang="ja-JP" altLang="en-US" sz="4000" dirty="0" smtClean="0"/>
              <a:t>　　　</a:t>
            </a:r>
            <a:endParaRPr lang="en-US" altLang="ja-JP" sz="4000" dirty="0"/>
          </a:p>
          <a:p>
            <a:pPr marL="0" indent="0">
              <a:buNone/>
            </a:pPr>
            <a:endParaRPr lang="en-US" altLang="ja-JP" sz="4000" dirty="0"/>
          </a:p>
        </p:txBody>
      </p:sp>
      <p:sp>
        <p:nvSpPr>
          <p:cNvPr id="6" name="正方形/長方形 5"/>
          <p:cNvSpPr/>
          <p:nvPr/>
        </p:nvSpPr>
        <p:spPr>
          <a:xfrm>
            <a:off x="124094" y="4365104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 smtClean="0"/>
              <a:t>問</a:t>
            </a:r>
            <a:r>
              <a:rPr lang="en-US" altLang="ja-JP" sz="2800" dirty="0" smtClean="0"/>
              <a:t>4</a:t>
            </a:r>
            <a:r>
              <a:rPr lang="ja-JP" altLang="en-US" sz="2800" dirty="0" smtClean="0"/>
              <a:t>　次の方程式を解きなさい。</a:t>
            </a:r>
            <a:endParaRPr lang="en-US" altLang="ja-JP" sz="2800" dirty="0" smtClean="0"/>
          </a:p>
          <a:p>
            <a:r>
              <a:rPr lang="en-US" altLang="ja-JP" sz="2800" dirty="0" smtClean="0"/>
              <a:t>(1)</a:t>
            </a:r>
            <a:r>
              <a:rPr lang="ja-JP" altLang="en-US" sz="2800" dirty="0" smtClean="0"/>
              <a:t>　</a:t>
            </a:r>
            <a:r>
              <a:rPr lang="en-US" altLang="ja-JP" sz="2800" dirty="0" smtClean="0"/>
              <a:t>(x</a:t>
            </a:r>
            <a:r>
              <a:rPr lang="ja-JP" altLang="en-US" sz="2800" dirty="0" smtClean="0"/>
              <a:t>－</a:t>
            </a:r>
            <a:r>
              <a:rPr lang="en-US" altLang="ja-JP" sz="2800" dirty="0" smtClean="0"/>
              <a:t>2)</a:t>
            </a:r>
            <a:r>
              <a:rPr lang="en-US" altLang="ja-JP" sz="2800" baseline="30000" dirty="0" smtClean="0"/>
              <a:t>2</a:t>
            </a:r>
            <a:r>
              <a:rPr lang="ja-JP" altLang="en-US" sz="2800" dirty="0" smtClean="0"/>
              <a:t>＝</a:t>
            </a:r>
            <a:r>
              <a:rPr lang="en-US" altLang="ja-JP" sz="2800" dirty="0" smtClean="0"/>
              <a:t>9</a:t>
            </a:r>
            <a:r>
              <a:rPr lang="ja-JP" altLang="en-US" sz="2800" dirty="0" smtClean="0"/>
              <a:t>　　　　　　　　　</a:t>
            </a:r>
            <a:r>
              <a:rPr lang="en-US" altLang="ja-JP" sz="2800" dirty="0" smtClean="0"/>
              <a:t>(2)</a:t>
            </a:r>
            <a:r>
              <a:rPr lang="ja-JP" altLang="en-US" sz="2800" dirty="0" smtClean="0"/>
              <a:t>　</a:t>
            </a:r>
            <a:r>
              <a:rPr lang="en-US" altLang="ja-JP" sz="2800" dirty="0" smtClean="0"/>
              <a:t>(x</a:t>
            </a:r>
            <a:r>
              <a:rPr lang="ja-JP" altLang="en-US" sz="2800" dirty="0" smtClean="0"/>
              <a:t>＋</a:t>
            </a:r>
            <a:r>
              <a:rPr lang="en-US" altLang="ja-JP" sz="2800" dirty="0" smtClean="0"/>
              <a:t>3)</a:t>
            </a:r>
            <a:r>
              <a:rPr lang="en-US" altLang="ja-JP" sz="2800" baseline="30000" dirty="0" smtClean="0"/>
              <a:t>2</a:t>
            </a:r>
            <a:r>
              <a:rPr lang="ja-JP" altLang="en-US" sz="2800" dirty="0" smtClean="0"/>
              <a:t>－</a:t>
            </a:r>
            <a:r>
              <a:rPr lang="en-US" altLang="ja-JP" sz="2800" dirty="0" smtClean="0"/>
              <a:t>25</a:t>
            </a:r>
            <a:r>
              <a:rPr lang="ja-JP" altLang="en-US" sz="2800" dirty="0" smtClean="0"/>
              <a:t>＝</a:t>
            </a:r>
            <a:r>
              <a:rPr lang="en-US" altLang="ja-JP" sz="2800" dirty="0" smtClean="0"/>
              <a:t>0</a:t>
            </a:r>
            <a:endParaRPr lang="en-US" altLang="ja-JP" sz="2800" dirty="0"/>
          </a:p>
          <a:p>
            <a:r>
              <a:rPr lang="ja-JP" altLang="en-US" sz="2800" dirty="0"/>
              <a:t>　       　</a:t>
            </a:r>
            <a:r>
              <a:rPr lang="ja-JP" altLang="en-US" sz="2800" dirty="0" smtClean="0"/>
              <a:t>　　</a:t>
            </a:r>
            <a:r>
              <a:rPr lang="ja-JP" altLang="en-US" sz="2800" dirty="0" smtClean="0">
                <a:solidFill>
                  <a:srgbClr val="FF0000"/>
                </a:solidFill>
              </a:rPr>
              <a:t>ｘ＝</a:t>
            </a:r>
            <a:r>
              <a:rPr lang="en-US" altLang="ja-JP" sz="2800" dirty="0" smtClean="0">
                <a:solidFill>
                  <a:srgbClr val="FF0000"/>
                </a:solidFill>
              </a:rPr>
              <a:t>5</a:t>
            </a:r>
            <a:r>
              <a:rPr lang="ja-JP" altLang="en-US" sz="2800" dirty="0" err="1" smtClean="0">
                <a:solidFill>
                  <a:srgbClr val="FF0000"/>
                </a:solidFill>
              </a:rPr>
              <a:t>、</a:t>
            </a:r>
            <a:r>
              <a:rPr lang="ja-JP" altLang="en-US" sz="2800" dirty="0" smtClean="0">
                <a:solidFill>
                  <a:srgbClr val="FF0000"/>
                </a:solidFill>
              </a:rPr>
              <a:t>－</a:t>
            </a:r>
            <a:r>
              <a:rPr lang="en-US" altLang="ja-JP" sz="2800" dirty="0" smtClean="0">
                <a:solidFill>
                  <a:srgbClr val="FF0000"/>
                </a:solidFill>
              </a:rPr>
              <a:t>1</a:t>
            </a:r>
            <a:r>
              <a:rPr lang="ja-JP" altLang="en-US" sz="2800" dirty="0" smtClean="0">
                <a:solidFill>
                  <a:srgbClr val="FF0000"/>
                </a:solidFill>
              </a:rPr>
              <a:t>　　　　　　　　　　　　　　　ｘ＝</a:t>
            </a:r>
            <a:r>
              <a:rPr lang="en-US" altLang="ja-JP" sz="2800" dirty="0" smtClean="0">
                <a:solidFill>
                  <a:srgbClr val="FF0000"/>
                </a:solidFill>
              </a:rPr>
              <a:t>2</a:t>
            </a:r>
            <a:r>
              <a:rPr lang="ja-JP" altLang="en-US" sz="2800" dirty="0" err="1" smtClean="0">
                <a:solidFill>
                  <a:srgbClr val="FF0000"/>
                </a:solidFill>
              </a:rPr>
              <a:t>、</a:t>
            </a:r>
            <a:r>
              <a:rPr lang="ja-JP" altLang="en-US" sz="2800" dirty="0" smtClean="0">
                <a:solidFill>
                  <a:srgbClr val="FF0000"/>
                </a:solidFill>
              </a:rPr>
              <a:t>－</a:t>
            </a:r>
            <a:r>
              <a:rPr lang="en-US" altLang="ja-JP" sz="2800" dirty="0" smtClean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5271600" y="66255"/>
            <a:ext cx="329769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800" dirty="0">
                <a:solidFill>
                  <a:srgbClr val="FF0000"/>
                </a:solidFill>
              </a:rPr>
              <a:t>(</a:t>
            </a:r>
            <a:r>
              <a:rPr lang="ja-JP" altLang="en-US" sz="4800" dirty="0">
                <a:solidFill>
                  <a:srgbClr val="FF0000"/>
                </a:solidFill>
              </a:rPr>
              <a:t>ｘ＋</a:t>
            </a:r>
            <a:r>
              <a:rPr lang="en-US" altLang="ja-JP" sz="4800" dirty="0">
                <a:solidFill>
                  <a:srgbClr val="FF0000"/>
                </a:solidFill>
              </a:rPr>
              <a:t>m)</a:t>
            </a:r>
            <a:r>
              <a:rPr lang="en-US" altLang="ja-JP" sz="4800" baseline="30000" dirty="0">
                <a:solidFill>
                  <a:srgbClr val="FF0000"/>
                </a:solidFill>
              </a:rPr>
              <a:t>2</a:t>
            </a:r>
            <a:r>
              <a:rPr lang="ja-JP" altLang="en-US" sz="4800" dirty="0" smtClean="0">
                <a:solidFill>
                  <a:srgbClr val="FF0000"/>
                </a:solidFill>
              </a:rPr>
              <a:t>＝</a:t>
            </a:r>
            <a:r>
              <a:rPr lang="en-US" altLang="ja-JP" sz="4800" dirty="0" smtClean="0">
                <a:solidFill>
                  <a:srgbClr val="FF0000"/>
                </a:solidFill>
              </a:rPr>
              <a:t>k</a:t>
            </a:r>
            <a:r>
              <a:rPr lang="en-US" altLang="ja-JP" sz="4800" baseline="30000" dirty="0" smtClean="0">
                <a:solidFill>
                  <a:srgbClr val="FF0000"/>
                </a:solidFill>
              </a:rPr>
              <a:t>2</a:t>
            </a:r>
            <a:endParaRPr lang="ja-JP" altLang="en-US" sz="4800" baseline="30000" dirty="0">
              <a:solidFill>
                <a:srgbClr val="FF0000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4468531" y="873557"/>
            <a:ext cx="4068719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altLang="ja-JP" sz="4000" dirty="0">
                <a:solidFill>
                  <a:prstClr val="black"/>
                </a:solidFill>
              </a:rPr>
              <a:t>x</a:t>
            </a:r>
            <a:r>
              <a:rPr lang="ja-JP" altLang="en-US" sz="4000" dirty="0">
                <a:solidFill>
                  <a:prstClr val="black"/>
                </a:solidFill>
              </a:rPr>
              <a:t>＝－</a:t>
            </a:r>
            <a:r>
              <a:rPr lang="en-US" altLang="ja-JP" sz="4000" dirty="0">
                <a:solidFill>
                  <a:prstClr val="black"/>
                </a:solidFill>
              </a:rPr>
              <a:t>1±6</a:t>
            </a:r>
          </a:p>
          <a:p>
            <a:pPr lvl="0">
              <a:spcBef>
                <a:spcPct val="20000"/>
              </a:spcBef>
            </a:pPr>
            <a:r>
              <a:rPr lang="en-US" altLang="ja-JP" sz="4000" dirty="0">
                <a:solidFill>
                  <a:prstClr val="black"/>
                </a:solidFill>
              </a:rPr>
              <a:t>x</a:t>
            </a:r>
            <a:r>
              <a:rPr lang="ja-JP" altLang="en-US" sz="4000" dirty="0">
                <a:solidFill>
                  <a:prstClr val="black"/>
                </a:solidFill>
              </a:rPr>
              <a:t>＝－</a:t>
            </a:r>
            <a:r>
              <a:rPr lang="en-US" altLang="ja-JP" sz="4000" dirty="0">
                <a:solidFill>
                  <a:prstClr val="black"/>
                </a:solidFill>
              </a:rPr>
              <a:t>1</a:t>
            </a:r>
            <a:r>
              <a:rPr lang="ja-JP" altLang="en-US" sz="4000" dirty="0">
                <a:solidFill>
                  <a:prstClr val="black"/>
                </a:solidFill>
              </a:rPr>
              <a:t>＋</a:t>
            </a:r>
            <a:r>
              <a:rPr lang="en-US" altLang="ja-JP" sz="4000" dirty="0">
                <a:solidFill>
                  <a:prstClr val="black"/>
                </a:solidFill>
              </a:rPr>
              <a:t>6</a:t>
            </a:r>
            <a:r>
              <a:rPr lang="ja-JP" altLang="en-US" sz="4000" dirty="0">
                <a:solidFill>
                  <a:prstClr val="black"/>
                </a:solidFill>
              </a:rPr>
              <a:t>＝</a:t>
            </a:r>
            <a:r>
              <a:rPr lang="en-US" altLang="ja-JP" sz="4000" dirty="0">
                <a:solidFill>
                  <a:prstClr val="black"/>
                </a:solidFill>
              </a:rPr>
              <a:t>5</a:t>
            </a:r>
          </a:p>
          <a:p>
            <a:pPr lvl="0">
              <a:spcBef>
                <a:spcPct val="20000"/>
              </a:spcBef>
            </a:pPr>
            <a:r>
              <a:rPr lang="en-US" altLang="ja-JP" sz="4000" dirty="0">
                <a:solidFill>
                  <a:prstClr val="black"/>
                </a:solidFill>
              </a:rPr>
              <a:t>x</a:t>
            </a:r>
            <a:r>
              <a:rPr lang="ja-JP" altLang="en-US" sz="4000" dirty="0">
                <a:solidFill>
                  <a:prstClr val="black"/>
                </a:solidFill>
              </a:rPr>
              <a:t>＝－</a:t>
            </a:r>
            <a:r>
              <a:rPr lang="en-US" altLang="ja-JP" sz="4000" dirty="0">
                <a:solidFill>
                  <a:prstClr val="black"/>
                </a:solidFill>
              </a:rPr>
              <a:t>1</a:t>
            </a:r>
            <a:r>
              <a:rPr lang="ja-JP" altLang="en-US" sz="4000" dirty="0">
                <a:solidFill>
                  <a:prstClr val="black"/>
                </a:solidFill>
              </a:rPr>
              <a:t>－</a:t>
            </a:r>
            <a:r>
              <a:rPr lang="en-US" altLang="ja-JP" sz="4000" dirty="0">
                <a:solidFill>
                  <a:prstClr val="black"/>
                </a:solidFill>
              </a:rPr>
              <a:t>6</a:t>
            </a:r>
            <a:r>
              <a:rPr lang="ja-JP" altLang="en-US" sz="4000" dirty="0">
                <a:solidFill>
                  <a:prstClr val="black"/>
                </a:solidFill>
              </a:rPr>
              <a:t>＝－</a:t>
            </a:r>
            <a:r>
              <a:rPr lang="en-US" altLang="ja-JP" sz="4000" dirty="0">
                <a:solidFill>
                  <a:prstClr val="black"/>
                </a:solidFill>
              </a:rPr>
              <a:t>7</a:t>
            </a:r>
          </a:p>
          <a:p>
            <a:pPr lvl="0">
              <a:spcBef>
                <a:spcPct val="20000"/>
              </a:spcBef>
            </a:pPr>
            <a:r>
              <a:rPr lang="ja-JP" altLang="en-US" sz="4000" dirty="0">
                <a:solidFill>
                  <a:prstClr val="black"/>
                </a:solidFill>
              </a:rPr>
              <a:t>ｘ＝</a:t>
            </a:r>
            <a:r>
              <a:rPr lang="en-US" altLang="ja-JP" sz="4000" dirty="0">
                <a:solidFill>
                  <a:prstClr val="black"/>
                </a:solidFill>
              </a:rPr>
              <a:t>5</a:t>
            </a:r>
            <a:r>
              <a:rPr lang="ja-JP" altLang="en-US" sz="4000" dirty="0" err="1">
                <a:solidFill>
                  <a:prstClr val="black"/>
                </a:solidFill>
              </a:rPr>
              <a:t>、</a:t>
            </a:r>
            <a:r>
              <a:rPr lang="ja-JP" altLang="en-US" sz="4000" dirty="0">
                <a:solidFill>
                  <a:prstClr val="black"/>
                </a:solidFill>
              </a:rPr>
              <a:t>－</a:t>
            </a:r>
            <a:r>
              <a:rPr lang="en-US" altLang="ja-JP" sz="4000" dirty="0">
                <a:solidFill>
                  <a:prstClr val="black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024327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2145" y="206171"/>
            <a:ext cx="4672435" cy="590141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ja-JP" dirty="0" smtClean="0"/>
              <a:t>(</a:t>
            </a:r>
            <a:r>
              <a:rPr lang="ja-JP" altLang="en-US" dirty="0" smtClean="0"/>
              <a:t>ｘ＋</a:t>
            </a:r>
            <a:r>
              <a:rPr lang="en-US" altLang="ja-JP" dirty="0" smtClean="0"/>
              <a:t>m)</a:t>
            </a:r>
            <a:r>
              <a:rPr lang="en-US" altLang="ja-JP" baseline="30000" dirty="0" smtClean="0"/>
              <a:t>2</a:t>
            </a:r>
            <a:r>
              <a:rPr lang="ja-JP" altLang="en-US" dirty="0" smtClean="0"/>
              <a:t>＝</a:t>
            </a:r>
            <a:r>
              <a:rPr lang="en-US" altLang="ja-JP" dirty="0" smtClean="0"/>
              <a:t>n</a:t>
            </a:r>
            <a:r>
              <a:rPr lang="ja-JP" altLang="en-US" dirty="0" smtClean="0"/>
              <a:t>の解き方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729725" y="958096"/>
                <a:ext cx="3240360" cy="2834455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altLang="ja-JP" sz="4000" dirty="0" smtClean="0"/>
                  <a:t>(x</a:t>
                </a:r>
                <a:r>
                  <a:rPr lang="ja-JP" altLang="en-US" sz="4000" dirty="0" smtClean="0"/>
                  <a:t>－</a:t>
                </a:r>
                <a:r>
                  <a:rPr lang="en-US" altLang="ja-JP" sz="4000" dirty="0"/>
                  <a:t>3</a:t>
                </a:r>
                <a:r>
                  <a:rPr lang="en-US" altLang="ja-JP" sz="4000" dirty="0" smtClean="0"/>
                  <a:t>)</a:t>
                </a:r>
                <a:r>
                  <a:rPr lang="en-US" altLang="ja-JP" sz="4000" baseline="30000" dirty="0" smtClean="0"/>
                  <a:t>2</a:t>
                </a:r>
                <a:r>
                  <a:rPr lang="ja-JP" altLang="en-US" sz="4000" dirty="0" smtClean="0"/>
                  <a:t>＝</a:t>
                </a:r>
                <a:r>
                  <a:rPr lang="en-US" altLang="ja-JP" sz="4000" dirty="0" smtClean="0"/>
                  <a:t>7</a:t>
                </a:r>
              </a:p>
              <a:p>
                <a:pPr marL="0" indent="0">
                  <a:buNone/>
                </a:pPr>
                <a:r>
                  <a:rPr lang="en-US" altLang="ja-JP" dirty="0" smtClean="0">
                    <a:solidFill>
                      <a:srgbClr val="FF0000"/>
                    </a:solidFill>
                  </a:rPr>
                  <a:t>X</a:t>
                </a:r>
                <a:r>
                  <a:rPr lang="ja-JP" altLang="en-US" dirty="0" smtClean="0">
                    <a:solidFill>
                      <a:srgbClr val="FF0000"/>
                    </a:solidFill>
                  </a:rPr>
                  <a:t>－</a:t>
                </a:r>
                <a:r>
                  <a:rPr lang="en-US" altLang="ja-JP" dirty="0" smtClean="0">
                    <a:solidFill>
                      <a:srgbClr val="FF0000"/>
                    </a:solidFill>
                  </a:rPr>
                  <a:t>3</a:t>
                </a:r>
                <a:r>
                  <a:rPr lang="ja-JP" altLang="en-US" dirty="0" smtClean="0">
                    <a:solidFill>
                      <a:srgbClr val="FF0000"/>
                    </a:solidFill>
                  </a:rPr>
                  <a:t>を</a:t>
                </a:r>
                <a:r>
                  <a:rPr lang="en-US" altLang="ja-JP" dirty="0" smtClean="0">
                    <a:solidFill>
                      <a:srgbClr val="FF0000"/>
                    </a:solidFill>
                  </a:rPr>
                  <a:t>Ⅹ</a:t>
                </a:r>
                <a:r>
                  <a:rPr lang="ja-JP" altLang="en-US" dirty="0" smtClean="0">
                    <a:solidFill>
                      <a:srgbClr val="FF0000"/>
                    </a:solidFill>
                  </a:rPr>
                  <a:t>とすると</a:t>
                </a:r>
                <a:endParaRPr lang="en-US" altLang="ja-JP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en-US" altLang="ja-JP" sz="4000" dirty="0" smtClean="0"/>
                  <a:t>       </a:t>
                </a:r>
                <a:r>
                  <a:rPr lang="ja-JP" altLang="en-US" sz="4000" dirty="0"/>
                  <a:t> </a:t>
                </a:r>
                <a:r>
                  <a:rPr lang="ja-JP" altLang="en-US" sz="4000" dirty="0" smtClean="0"/>
                  <a:t> </a:t>
                </a:r>
                <a:r>
                  <a:rPr lang="en-US" altLang="ja-JP" sz="4000" dirty="0" smtClean="0">
                    <a:solidFill>
                      <a:srgbClr val="FF0000"/>
                    </a:solidFill>
                  </a:rPr>
                  <a:t>X</a:t>
                </a:r>
                <a:r>
                  <a:rPr lang="en-US" altLang="ja-JP" sz="4000" baseline="30000" dirty="0" smtClean="0"/>
                  <a:t>2</a:t>
                </a:r>
                <a:r>
                  <a:rPr lang="ja-JP" altLang="en-US" sz="4000" dirty="0" smtClean="0"/>
                  <a:t>＝</a:t>
                </a:r>
                <a:r>
                  <a:rPr lang="en-US" altLang="ja-JP" sz="4000" dirty="0" smtClean="0"/>
                  <a:t>7</a:t>
                </a:r>
              </a:p>
              <a:p>
                <a:pPr marL="0" indent="0">
                  <a:buNone/>
                </a:pPr>
                <a:r>
                  <a:rPr lang="ja-JP" altLang="en-US" sz="4000" dirty="0"/>
                  <a:t> </a:t>
                </a:r>
                <a:r>
                  <a:rPr lang="ja-JP" altLang="en-US" sz="4000" dirty="0" smtClean="0"/>
                  <a:t>        </a:t>
                </a:r>
                <a:r>
                  <a:rPr lang="en-US" altLang="ja-JP" sz="4000" dirty="0" smtClean="0">
                    <a:solidFill>
                      <a:srgbClr val="FF0000"/>
                    </a:solidFill>
                  </a:rPr>
                  <a:t>X</a:t>
                </a:r>
                <a:r>
                  <a:rPr lang="ja-JP" altLang="en-US" sz="4000" dirty="0" smtClean="0"/>
                  <a:t>＝</a:t>
                </a:r>
                <a:r>
                  <a:rPr lang="en-US" altLang="ja-JP" sz="4000" dirty="0" smtClean="0"/>
                  <a:t>±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ja-JP" sz="400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altLang="ja-JP" sz="4000" b="0" i="1" smtClean="0">
                            <a:latin typeface="Cambria Math"/>
                          </a:rPr>
                          <m:t>7</m:t>
                        </m:r>
                      </m:e>
                    </m:rad>
                  </m:oMath>
                </a14:m>
                <a:endParaRPr lang="en-US" altLang="ja-JP" sz="4000" dirty="0" smtClean="0"/>
              </a:p>
              <a:p>
                <a:pPr marL="0" indent="0">
                  <a:buNone/>
                </a:pPr>
                <a:r>
                  <a:rPr lang="ja-JP" altLang="en-US" sz="4000" dirty="0"/>
                  <a:t>　</a:t>
                </a:r>
                <a:endParaRPr lang="en-US" altLang="ja-JP" sz="6000" dirty="0"/>
              </a:p>
              <a:p>
                <a:pPr marL="0" indent="0">
                  <a:buNone/>
                </a:pPr>
                <a:r>
                  <a:rPr lang="ja-JP" altLang="en-US" sz="4000" dirty="0" smtClean="0"/>
                  <a:t>　　　</a:t>
                </a:r>
                <a:endParaRPr lang="en-US" altLang="ja-JP" sz="4000" dirty="0"/>
              </a:p>
              <a:p>
                <a:pPr marL="0" indent="0">
                  <a:buNone/>
                </a:pPr>
                <a:endParaRPr lang="en-US" altLang="ja-JP" sz="4000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9725" y="958096"/>
                <a:ext cx="3240360" cy="2834455"/>
              </a:xfrm>
              <a:blipFill>
                <a:blip r:embed="rId2"/>
                <a:stretch>
                  <a:fillRect l="-6780" t="-5161" r="-1695" b="-881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正方形/長方形 5"/>
              <p:cNvSpPr/>
              <p:nvPr/>
            </p:nvSpPr>
            <p:spPr>
              <a:xfrm>
                <a:off x="222145" y="4039793"/>
                <a:ext cx="8811019" cy="25901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2800" dirty="0" smtClean="0"/>
                  <a:t>問</a:t>
                </a:r>
                <a:r>
                  <a:rPr lang="en-US" altLang="ja-JP" sz="2800" dirty="0" smtClean="0"/>
                  <a:t>5</a:t>
                </a:r>
                <a:r>
                  <a:rPr lang="ja-JP" altLang="en-US" sz="2800" dirty="0" smtClean="0"/>
                  <a:t>　次の方程式を解きなさい。</a:t>
                </a:r>
                <a:endParaRPr lang="en-US" altLang="ja-JP" sz="2800" dirty="0" smtClean="0"/>
              </a:p>
              <a:p>
                <a:pPr marL="514350" indent="-514350">
                  <a:buAutoNum type="arabicParenBoth"/>
                </a:pPr>
                <a:r>
                  <a:rPr lang="ja-JP" altLang="en-US" sz="3200" dirty="0" smtClean="0"/>
                  <a:t>　</a:t>
                </a:r>
                <a:r>
                  <a:rPr lang="en-US" altLang="ja-JP" sz="3200" dirty="0" smtClean="0"/>
                  <a:t>(x</a:t>
                </a:r>
                <a:r>
                  <a:rPr lang="ja-JP" altLang="en-US" sz="3200" dirty="0" smtClean="0"/>
                  <a:t>－</a:t>
                </a:r>
                <a:r>
                  <a:rPr lang="en-US" altLang="ja-JP" sz="3200" dirty="0" smtClean="0"/>
                  <a:t>1)</a:t>
                </a:r>
                <a:r>
                  <a:rPr lang="en-US" altLang="ja-JP" sz="3200" baseline="30000" dirty="0" smtClean="0"/>
                  <a:t>2</a:t>
                </a:r>
                <a:r>
                  <a:rPr lang="ja-JP" altLang="en-US" sz="3200" dirty="0" smtClean="0"/>
                  <a:t>＝</a:t>
                </a:r>
                <a:r>
                  <a:rPr lang="en-US" altLang="ja-JP" sz="3200" dirty="0"/>
                  <a:t>5</a:t>
                </a:r>
                <a:r>
                  <a:rPr lang="ja-JP" altLang="en-US" sz="3200" dirty="0" smtClean="0"/>
                  <a:t>　　　　　　</a:t>
                </a:r>
                <a:r>
                  <a:rPr lang="en-US" altLang="ja-JP" sz="3200" dirty="0" smtClean="0"/>
                  <a:t>(2)</a:t>
                </a:r>
                <a:r>
                  <a:rPr lang="ja-JP" altLang="en-US" sz="3200" dirty="0" smtClean="0"/>
                  <a:t>　</a:t>
                </a:r>
                <a:r>
                  <a:rPr lang="en-US" altLang="ja-JP" sz="3200" dirty="0" smtClean="0"/>
                  <a:t>(x</a:t>
                </a:r>
                <a:r>
                  <a:rPr lang="ja-JP" altLang="en-US" sz="3200" dirty="0" smtClean="0"/>
                  <a:t>＋</a:t>
                </a:r>
                <a:r>
                  <a:rPr lang="en-US" altLang="ja-JP" sz="3200" dirty="0" smtClean="0"/>
                  <a:t>5)</a:t>
                </a:r>
                <a:r>
                  <a:rPr lang="en-US" altLang="ja-JP" sz="3200" baseline="30000" dirty="0" smtClean="0"/>
                  <a:t>2</a:t>
                </a:r>
                <a:r>
                  <a:rPr lang="ja-JP" altLang="en-US" sz="3200" dirty="0" smtClean="0"/>
                  <a:t>＝</a:t>
                </a:r>
                <a:r>
                  <a:rPr lang="en-US" altLang="ja-JP" sz="3200" dirty="0" smtClean="0"/>
                  <a:t>27</a:t>
                </a:r>
              </a:p>
              <a:p>
                <a:r>
                  <a:rPr lang="ja-JP" altLang="en-US" sz="3200" dirty="0"/>
                  <a:t>　</a:t>
                </a:r>
                <a:r>
                  <a:rPr lang="ja-JP" altLang="en-US" sz="3200" dirty="0" smtClean="0"/>
                  <a:t>　　　</a:t>
                </a:r>
                <a:r>
                  <a:rPr lang="ja-JP" altLang="en-US" sz="3200" dirty="0" smtClean="0">
                    <a:solidFill>
                      <a:srgbClr val="FF0000"/>
                    </a:solidFill>
                  </a:rPr>
                  <a:t>　  　ｘ＝</a:t>
                </a:r>
                <a:r>
                  <a:rPr lang="en-US" altLang="ja-JP" sz="3200" dirty="0">
                    <a:solidFill>
                      <a:srgbClr val="FF0000"/>
                    </a:solidFill>
                  </a:rPr>
                  <a:t> </a:t>
                </a:r>
                <a:r>
                  <a:rPr lang="en-US" altLang="ja-JP" sz="3200" dirty="0" smtClean="0">
                    <a:solidFill>
                      <a:srgbClr val="FF0000"/>
                    </a:solidFill>
                  </a:rPr>
                  <a:t>1</a:t>
                </a:r>
                <a:r>
                  <a:rPr lang="en-US" altLang="ja-JP" sz="3200" dirty="0">
                    <a:solidFill>
                      <a:srgbClr val="FF0000"/>
                    </a:solidFill>
                  </a:rPr>
                  <a:t>±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ja-JP" sz="32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altLang="ja-JP" sz="32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5</m:t>
                        </m:r>
                      </m:e>
                    </m:rad>
                  </m:oMath>
                </a14:m>
                <a:r>
                  <a:rPr lang="ja-JP" altLang="en-US" sz="3200" dirty="0" smtClean="0">
                    <a:solidFill>
                      <a:srgbClr val="FF0000"/>
                    </a:solidFill>
                  </a:rPr>
                  <a:t>　　　　　　　    ｘ</a:t>
                </a:r>
                <a:r>
                  <a:rPr lang="ja-JP" altLang="en-US" sz="3200" dirty="0">
                    <a:solidFill>
                      <a:srgbClr val="FF0000"/>
                    </a:solidFill>
                  </a:rPr>
                  <a:t>＝</a:t>
                </a:r>
                <a:r>
                  <a:rPr lang="en-US" altLang="ja-JP" sz="3200" dirty="0">
                    <a:solidFill>
                      <a:srgbClr val="FF0000"/>
                    </a:solidFill>
                  </a:rPr>
                  <a:t> </a:t>
                </a:r>
                <a:r>
                  <a:rPr lang="ja-JP" altLang="en-US" sz="3200" dirty="0" smtClean="0">
                    <a:solidFill>
                      <a:srgbClr val="FF0000"/>
                    </a:solidFill>
                  </a:rPr>
                  <a:t>－</a:t>
                </a:r>
                <a:r>
                  <a:rPr lang="en-US" altLang="ja-JP" sz="3200" dirty="0" smtClean="0">
                    <a:solidFill>
                      <a:srgbClr val="FF0000"/>
                    </a:solidFill>
                  </a:rPr>
                  <a:t>5</a:t>
                </a:r>
                <a:r>
                  <a:rPr lang="en-US" altLang="ja-JP" sz="3200" dirty="0">
                    <a:solidFill>
                      <a:srgbClr val="FF0000"/>
                    </a:solidFill>
                  </a:rPr>
                  <a:t>±</a:t>
                </a:r>
                <a:r>
                  <a:rPr lang="en-US" altLang="ja-JP" sz="3200" dirty="0" smtClean="0">
                    <a:solidFill>
                      <a:srgbClr val="FF0000"/>
                    </a:solidFill>
                  </a:rPr>
                  <a:t>3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ja-JP" sz="32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altLang="ja-JP" sz="32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3</m:t>
                        </m:r>
                      </m:e>
                    </m:rad>
                  </m:oMath>
                </a14:m>
                <a:endParaRPr lang="en-US" altLang="ja-JP" sz="3200" dirty="0"/>
              </a:p>
              <a:p>
                <a:r>
                  <a:rPr lang="en-US" altLang="ja-JP" sz="3200" dirty="0" smtClean="0"/>
                  <a:t>(3)</a:t>
                </a:r>
                <a:r>
                  <a:rPr lang="ja-JP" altLang="en-US" sz="3200" dirty="0"/>
                  <a:t>　</a:t>
                </a:r>
                <a:r>
                  <a:rPr lang="en-US" altLang="ja-JP" sz="3200" dirty="0"/>
                  <a:t>(</a:t>
                </a:r>
                <a:r>
                  <a:rPr lang="en-US" altLang="ja-JP" sz="3200" dirty="0" smtClean="0"/>
                  <a:t>x</a:t>
                </a:r>
                <a:r>
                  <a:rPr lang="ja-JP" altLang="en-US" sz="3200" dirty="0" smtClean="0"/>
                  <a:t>＋</a:t>
                </a:r>
                <a:r>
                  <a:rPr lang="en-US" altLang="ja-JP" sz="3200" dirty="0" smtClean="0"/>
                  <a:t>6)</a:t>
                </a:r>
                <a:r>
                  <a:rPr lang="en-US" altLang="ja-JP" sz="3200" baseline="30000" dirty="0" smtClean="0"/>
                  <a:t>2</a:t>
                </a:r>
                <a:r>
                  <a:rPr lang="ja-JP" altLang="en-US" sz="3200" dirty="0" smtClean="0"/>
                  <a:t>－</a:t>
                </a:r>
                <a:r>
                  <a:rPr lang="en-US" altLang="ja-JP" sz="3200" dirty="0" smtClean="0"/>
                  <a:t>12</a:t>
                </a:r>
                <a:r>
                  <a:rPr lang="ja-JP" altLang="en-US" sz="3200" dirty="0" smtClean="0"/>
                  <a:t>＝</a:t>
                </a:r>
                <a:r>
                  <a:rPr lang="en-US" altLang="ja-JP" sz="3200" dirty="0" smtClean="0"/>
                  <a:t>0</a:t>
                </a:r>
                <a:r>
                  <a:rPr lang="ja-JP" altLang="en-US" sz="3200" dirty="0" smtClean="0"/>
                  <a:t>　　　</a:t>
                </a:r>
                <a:r>
                  <a:rPr lang="en-US" altLang="ja-JP" sz="3200" dirty="0" smtClean="0"/>
                  <a:t>(4)</a:t>
                </a:r>
                <a:r>
                  <a:rPr lang="ja-JP" altLang="en-US" sz="3200" dirty="0"/>
                  <a:t>　</a:t>
                </a:r>
                <a:r>
                  <a:rPr lang="en-US" altLang="ja-JP" sz="3200" dirty="0"/>
                  <a:t>(</a:t>
                </a:r>
                <a:r>
                  <a:rPr lang="en-US" altLang="ja-JP" sz="3200" dirty="0" smtClean="0"/>
                  <a:t>x</a:t>
                </a:r>
                <a:r>
                  <a:rPr lang="ja-JP" altLang="en-US" sz="3200" dirty="0" smtClean="0"/>
                  <a:t>－</a:t>
                </a:r>
                <a:r>
                  <a:rPr lang="en-US" altLang="ja-JP" sz="3200" dirty="0" smtClean="0"/>
                  <a:t>5)</a:t>
                </a:r>
                <a:r>
                  <a:rPr lang="en-US" altLang="ja-JP" sz="3200" baseline="30000" dirty="0" smtClean="0"/>
                  <a:t>2</a:t>
                </a:r>
                <a:r>
                  <a:rPr lang="ja-JP" altLang="en-US" sz="3200" dirty="0" smtClean="0"/>
                  <a:t>－</a:t>
                </a:r>
                <a:r>
                  <a:rPr lang="en-US" altLang="ja-JP" sz="3200" dirty="0" smtClean="0"/>
                  <a:t>8</a:t>
                </a:r>
                <a:r>
                  <a:rPr lang="ja-JP" altLang="en-US" sz="3200" dirty="0" smtClean="0"/>
                  <a:t>＝</a:t>
                </a:r>
                <a:r>
                  <a:rPr lang="en-US" altLang="ja-JP" sz="3200" dirty="0" smtClean="0"/>
                  <a:t>0</a:t>
                </a:r>
              </a:p>
              <a:p>
                <a:r>
                  <a:rPr lang="ja-JP" altLang="en-US" sz="3200" dirty="0" smtClean="0"/>
                  <a:t>　　　　　</a:t>
                </a:r>
                <a:r>
                  <a:rPr lang="ja-JP" altLang="en-US" sz="3200" dirty="0"/>
                  <a:t> </a:t>
                </a:r>
                <a:r>
                  <a:rPr lang="ja-JP" altLang="en-US" sz="3200" dirty="0" smtClean="0"/>
                  <a:t> 　</a:t>
                </a:r>
                <a:r>
                  <a:rPr lang="ja-JP" altLang="en-US" sz="3200" dirty="0" smtClean="0">
                    <a:solidFill>
                      <a:srgbClr val="FF0000"/>
                    </a:solidFill>
                  </a:rPr>
                  <a:t>ｘ＝</a:t>
                </a:r>
                <a:r>
                  <a:rPr lang="en-US" altLang="ja-JP" sz="3200" dirty="0">
                    <a:solidFill>
                      <a:srgbClr val="FF0000"/>
                    </a:solidFill>
                  </a:rPr>
                  <a:t> </a:t>
                </a:r>
                <a:r>
                  <a:rPr lang="ja-JP" altLang="en-US" sz="3200" dirty="0" smtClean="0">
                    <a:solidFill>
                      <a:srgbClr val="FF0000"/>
                    </a:solidFill>
                  </a:rPr>
                  <a:t>－</a:t>
                </a:r>
                <a:r>
                  <a:rPr lang="en-US" altLang="ja-JP" sz="3200" dirty="0" smtClean="0">
                    <a:solidFill>
                      <a:srgbClr val="FF0000"/>
                    </a:solidFill>
                  </a:rPr>
                  <a:t>6</a:t>
                </a:r>
                <a:r>
                  <a:rPr lang="en-US" altLang="ja-JP" sz="3200" dirty="0">
                    <a:solidFill>
                      <a:srgbClr val="FF0000"/>
                    </a:solidFill>
                  </a:rPr>
                  <a:t>±</a:t>
                </a:r>
                <a:r>
                  <a:rPr lang="en-US" altLang="ja-JP" sz="3200" dirty="0" smtClean="0">
                    <a:solidFill>
                      <a:srgbClr val="FF0000"/>
                    </a:solidFill>
                  </a:rPr>
                  <a:t>2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ja-JP" sz="32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altLang="ja-JP" sz="32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3</m:t>
                        </m:r>
                      </m:e>
                    </m:rad>
                    <m:r>
                      <a:rPr lang="en-US" altLang="ja-JP" sz="3200" i="1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sz="3200" dirty="0" smtClean="0">
                    <a:solidFill>
                      <a:srgbClr val="FF0000"/>
                    </a:solidFill>
                  </a:rPr>
                  <a:t>　　           ｘ</a:t>
                </a:r>
                <a:r>
                  <a:rPr lang="ja-JP" altLang="en-US" sz="3200" dirty="0">
                    <a:solidFill>
                      <a:srgbClr val="FF0000"/>
                    </a:solidFill>
                  </a:rPr>
                  <a:t>＝</a:t>
                </a:r>
                <a:r>
                  <a:rPr lang="en-US" altLang="ja-JP" sz="3200" dirty="0">
                    <a:solidFill>
                      <a:srgbClr val="FF0000"/>
                    </a:solidFill>
                  </a:rPr>
                  <a:t> </a:t>
                </a:r>
                <a:r>
                  <a:rPr lang="en-US" altLang="ja-JP" sz="3200" dirty="0" smtClean="0">
                    <a:solidFill>
                      <a:srgbClr val="FF0000"/>
                    </a:solidFill>
                  </a:rPr>
                  <a:t>5</a:t>
                </a:r>
                <a:r>
                  <a:rPr lang="en-US" altLang="ja-JP" sz="3200" dirty="0">
                    <a:solidFill>
                      <a:srgbClr val="FF0000"/>
                    </a:solidFill>
                  </a:rPr>
                  <a:t>±</a:t>
                </a:r>
                <a14:m>
                  <m:oMath xmlns:m="http://schemas.openxmlformats.org/officeDocument/2006/math">
                    <m:r>
                      <a:rPr lang="en-US" altLang="ja-JP" sz="3200" b="0" i="1" smtClean="0">
                        <a:solidFill>
                          <a:srgbClr val="FF0000"/>
                        </a:solidFill>
                        <a:latin typeface="Cambria Math"/>
                      </a:rPr>
                      <m:t>2</m:t>
                    </m:r>
                    <m:rad>
                      <m:radPr>
                        <m:degHide m:val="on"/>
                        <m:ctrlPr>
                          <a:rPr lang="en-US" altLang="ja-JP" sz="32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altLang="ja-JP" sz="32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e>
                    </m:rad>
                  </m:oMath>
                </a14:m>
                <a:endParaRPr lang="en-US" altLang="ja-JP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正方形/長方形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145" y="4039793"/>
                <a:ext cx="8811019" cy="2590133"/>
              </a:xfrm>
              <a:prstGeom prst="rect">
                <a:avLst/>
              </a:prstGeom>
              <a:blipFill>
                <a:blip r:embed="rId3"/>
                <a:stretch>
                  <a:fillRect l="-1798" t="-3529" b="-705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正方形/長方形 6"/>
          <p:cNvSpPr/>
          <p:nvPr/>
        </p:nvSpPr>
        <p:spPr>
          <a:xfrm>
            <a:off x="5076056" y="99685"/>
            <a:ext cx="313258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800" dirty="0">
                <a:solidFill>
                  <a:srgbClr val="FF0000"/>
                </a:solidFill>
              </a:rPr>
              <a:t>(</a:t>
            </a:r>
            <a:r>
              <a:rPr lang="ja-JP" altLang="en-US" sz="4800" dirty="0">
                <a:solidFill>
                  <a:srgbClr val="FF0000"/>
                </a:solidFill>
              </a:rPr>
              <a:t>ｘ＋</a:t>
            </a:r>
            <a:r>
              <a:rPr lang="en-US" altLang="ja-JP" sz="4800" dirty="0">
                <a:solidFill>
                  <a:srgbClr val="FF0000"/>
                </a:solidFill>
              </a:rPr>
              <a:t>m)</a:t>
            </a:r>
            <a:r>
              <a:rPr lang="en-US" altLang="ja-JP" sz="4800" baseline="30000" dirty="0">
                <a:solidFill>
                  <a:srgbClr val="FF0000"/>
                </a:solidFill>
              </a:rPr>
              <a:t>2</a:t>
            </a:r>
            <a:r>
              <a:rPr lang="ja-JP" altLang="en-US" sz="4800" dirty="0" smtClean="0">
                <a:solidFill>
                  <a:srgbClr val="FF0000"/>
                </a:solidFill>
              </a:rPr>
              <a:t>＝</a:t>
            </a:r>
            <a:r>
              <a:rPr lang="en-US" altLang="ja-JP" sz="4800" dirty="0" smtClean="0">
                <a:solidFill>
                  <a:srgbClr val="FF0000"/>
                </a:solidFill>
              </a:rPr>
              <a:t>n</a:t>
            </a:r>
            <a:endParaRPr lang="ja-JP" altLang="en-US" sz="4800" baseline="30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正方形/長方形 3"/>
              <p:cNvSpPr/>
              <p:nvPr/>
            </p:nvSpPr>
            <p:spPr>
              <a:xfrm>
                <a:off x="4612700" y="851598"/>
                <a:ext cx="4104456" cy="313290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altLang="ja-JP" sz="4000" dirty="0"/>
                  <a:t>x</a:t>
                </a:r>
                <a:r>
                  <a:rPr lang="ja-JP" altLang="en-US" sz="4000" dirty="0"/>
                  <a:t>－</a:t>
                </a:r>
                <a:r>
                  <a:rPr lang="en-US" altLang="ja-JP" sz="4000" dirty="0"/>
                  <a:t>3</a:t>
                </a:r>
                <a:r>
                  <a:rPr lang="ja-JP" altLang="en-US" sz="4000" dirty="0"/>
                  <a:t>＝</a:t>
                </a:r>
                <a:r>
                  <a:rPr lang="en-US" altLang="ja-JP" sz="4000" dirty="0"/>
                  <a:t>±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ja-JP" sz="40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altLang="ja-JP" sz="4000" i="1">
                            <a:latin typeface="Cambria Math"/>
                          </a:rPr>
                          <m:t>7</m:t>
                        </m:r>
                      </m:e>
                    </m:rad>
                  </m:oMath>
                </a14:m>
                <a:endParaRPr lang="en-US" altLang="ja-JP" sz="4000" dirty="0">
                  <a:solidFill>
                    <a:prstClr val="black"/>
                  </a:solidFill>
                </a:endParaRPr>
              </a:p>
              <a:p>
                <a:pPr lvl="0">
                  <a:spcBef>
                    <a:spcPct val="20000"/>
                  </a:spcBef>
                </a:pPr>
                <a:r>
                  <a:rPr lang="en-US" altLang="ja-JP" sz="4000" dirty="0" smtClean="0">
                    <a:solidFill>
                      <a:prstClr val="black"/>
                    </a:solidFill>
                  </a:rPr>
                  <a:t>x</a:t>
                </a:r>
                <a:r>
                  <a:rPr lang="ja-JP" altLang="en-US" sz="4000" dirty="0" smtClean="0">
                    <a:solidFill>
                      <a:prstClr val="black"/>
                    </a:solidFill>
                  </a:rPr>
                  <a:t>＝</a:t>
                </a:r>
                <a:r>
                  <a:rPr lang="en-US" altLang="ja-JP" sz="4000" dirty="0" smtClean="0">
                    <a:solidFill>
                      <a:prstClr val="black"/>
                    </a:solidFill>
                  </a:rPr>
                  <a:t>3±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ja-JP" sz="40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altLang="ja-JP" sz="4000" i="1">
                            <a:latin typeface="Cambria Math"/>
                          </a:rPr>
                          <m:t>7</m:t>
                        </m:r>
                      </m:e>
                    </m:rad>
                  </m:oMath>
                </a14:m>
                <a:endParaRPr lang="en-US" altLang="ja-JP" sz="4000" dirty="0" smtClean="0">
                  <a:solidFill>
                    <a:prstClr val="black"/>
                  </a:solidFill>
                </a:endParaRPr>
              </a:p>
              <a:p>
                <a:pPr lvl="0">
                  <a:spcBef>
                    <a:spcPct val="20000"/>
                  </a:spcBef>
                </a:pPr>
                <a:r>
                  <a:rPr lang="en-US" altLang="ja-JP" sz="2800" dirty="0" smtClean="0">
                    <a:solidFill>
                      <a:srgbClr val="FF0000"/>
                    </a:solidFill>
                  </a:rPr>
                  <a:t>※ </a:t>
                </a:r>
                <a:r>
                  <a:rPr lang="en-US" altLang="ja-JP" sz="2800" dirty="0">
                    <a:solidFill>
                      <a:srgbClr val="FF0000"/>
                    </a:solidFill>
                  </a:rPr>
                  <a:t>3±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7</m:t>
                        </m:r>
                      </m:e>
                    </m:rad>
                  </m:oMath>
                </a14:m>
                <a:r>
                  <a:rPr lang="ja-JP" altLang="en-US" sz="2800" dirty="0" smtClean="0">
                    <a:solidFill>
                      <a:srgbClr val="FF0000"/>
                    </a:solidFill>
                  </a:rPr>
                  <a:t>は、</a:t>
                </a:r>
                <a:endParaRPr lang="en-US" altLang="ja-JP" sz="2800" dirty="0" smtClean="0">
                  <a:solidFill>
                    <a:srgbClr val="FF0000"/>
                  </a:solidFill>
                </a:endParaRPr>
              </a:p>
              <a:p>
                <a:pPr lvl="0">
                  <a:spcBef>
                    <a:spcPct val="20000"/>
                  </a:spcBef>
                </a:pPr>
                <a:r>
                  <a:rPr lang="en-US" altLang="ja-JP" sz="2800" dirty="0">
                    <a:solidFill>
                      <a:srgbClr val="FF0000"/>
                    </a:solidFill>
                  </a:rPr>
                  <a:t>3</a:t>
                </a:r>
                <a14:m>
                  <m:oMath xmlns:m="http://schemas.openxmlformats.org/officeDocument/2006/math">
                    <m:r>
                      <a:rPr lang="ja-JP" altLang="en-US" sz="2800" b="0" i="1" smtClean="0">
                        <a:solidFill>
                          <a:srgbClr val="FF0000"/>
                        </a:solidFill>
                        <a:latin typeface="Cambria Math"/>
                      </a:rPr>
                      <m:t>＋</m:t>
                    </m:r>
                    <m:rad>
                      <m:radPr>
                        <m:degHide m:val="on"/>
                        <m:ctrlP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7</m:t>
                        </m:r>
                      </m:e>
                    </m:rad>
                  </m:oMath>
                </a14:m>
                <a:r>
                  <a:rPr lang="en-US" altLang="ja-JP" sz="2800" dirty="0">
                    <a:solidFill>
                      <a:srgbClr val="FF0000"/>
                    </a:solidFill>
                  </a:rPr>
                  <a:t> </a:t>
                </a:r>
                <a:r>
                  <a:rPr lang="ja-JP" altLang="en-US" sz="2800" dirty="0" smtClean="0">
                    <a:solidFill>
                      <a:srgbClr val="FF0000"/>
                    </a:solidFill>
                  </a:rPr>
                  <a:t>と</a:t>
                </a:r>
                <a:r>
                  <a:rPr lang="en-US" altLang="ja-JP" sz="2800" dirty="0" smtClean="0">
                    <a:solidFill>
                      <a:srgbClr val="FF0000"/>
                    </a:solidFill>
                  </a:rPr>
                  <a:t>3</a:t>
                </a:r>
                <a14:m>
                  <m:oMath xmlns:m="http://schemas.openxmlformats.org/officeDocument/2006/math">
                    <m:r>
                      <a:rPr lang="ja-JP" altLang="en-US" sz="2800" b="0" i="1" smtClean="0">
                        <a:solidFill>
                          <a:srgbClr val="FF0000"/>
                        </a:solidFill>
                        <a:latin typeface="Cambria Math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altLang="ja-JP" sz="28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7</m:t>
                        </m:r>
                      </m:e>
                    </m:rad>
                  </m:oMath>
                </a14:m>
                <a:r>
                  <a:rPr lang="ja-JP" altLang="en-US" sz="2800" dirty="0" smtClean="0">
                    <a:solidFill>
                      <a:srgbClr val="FF0000"/>
                    </a:solidFill>
                  </a:rPr>
                  <a:t>を合わせて表している。</a:t>
                </a:r>
                <a:endParaRPr lang="en-US" altLang="ja-JP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正方形/長方形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2700" y="851598"/>
                <a:ext cx="4104456" cy="3132909"/>
              </a:xfrm>
              <a:prstGeom prst="rect">
                <a:avLst/>
              </a:prstGeom>
              <a:blipFill>
                <a:blip r:embed="rId4"/>
                <a:stretch>
                  <a:fillRect l="-5349" t="-3113" r="-1783" b="-369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93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uiExpand="1" build="p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5629" y="116632"/>
            <a:ext cx="8229600" cy="60028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ja-JP" altLang="en-US" dirty="0" smtClean="0"/>
              <a:t>ｘ</a:t>
            </a:r>
            <a:r>
              <a:rPr lang="en-US" altLang="ja-JP" baseline="30000" dirty="0" smtClean="0"/>
              <a:t>2</a:t>
            </a:r>
            <a:r>
              <a:rPr lang="ja-JP" altLang="en-US" dirty="0" smtClean="0"/>
              <a:t>＋</a:t>
            </a:r>
            <a:r>
              <a:rPr lang="en-US" altLang="ja-JP" dirty="0" smtClean="0"/>
              <a:t>p</a:t>
            </a:r>
            <a:r>
              <a:rPr lang="ja-JP" altLang="en-US" dirty="0" smtClean="0"/>
              <a:t>ｘ＋</a:t>
            </a:r>
            <a:r>
              <a:rPr lang="en-US" altLang="ja-JP" dirty="0" smtClean="0"/>
              <a:t>q</a:t>
            </a:r>
            <a:r>
              <a:rPr lang="ja-JP" altLang="en-US" dirty="0" smtClean="0"/>
              <a:t>＝</a:t>
            </a:r>
            <a:r>
              <a:rPr lang="en-US" altLang="ja-JP" dirty="0" smtClean="0"/>
              <a:t>0</a:t>
            </a:r>
            <a:r>
              <a:rPr lang="ja-JP" altLang="en-US" dirty="0" smtClean="0"/>
              <a:t>の解き方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5629" y="1890873"/>
            <a:ext cx="4332594" cy="383174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4000" dirty="0" smtClean="0"/>
              <a:t>x</a:t>
            </a:r>
            <a:r>
              <a:rPr lang="en-US" altLang="ja-JP" sz="4000" baseline="30000" dirty="0" smtClean="0"/>
              <a:t>2</a:t>
            </a:r>
            <a:r>
              <a:rPr lang="ja-JP" altLang="en-US" sz="4000" dirty="0" smtClean="0"/>
              <a:t>＋</a:t>
            </a:r>
            <a:r>
              <a:rPr lang="en-US" altLang="ja-JP" sz="4000" dirty="0" smtClean="0"/>
              <a:t>6x</a:t>
            </a:r>
            <a:r>
              <a:rPr lang="ja-JP" altLang="en-US" sz="4000" dirty="0" smtClean="0"/>
              <a:t>－</a:t>
            </a:r>
            <a:r>
              <a:rPr lang="en-US" altLang="ja-JP" sz="4000" dirty="0" smtClean="0"/>
              <a:t>1</a:t>
            </a:r>
            <a:r>
              <a:rPr lang="ja-JP" altLang="en-US" sz="4000" dirty="0" smtClean="0"/>
              <a:t>＝</a:t>
            </a:r>
            <a:r>
              <a:rPr lang="en-US" altLang="ja-JP" sz="4000" dirty="0" smtClean="0"/>
              <a:t>0</a:t>
            </a:r>
          </a:p>
          <a:p>
            <a:pPr marL="0" indent="0">
              <a:buNone/>
            </a:pPr>
            <a:r>
              <a:rPr lang="ja-JP" altLang="en-US" dirty="0" smtClean="0">
                <a:solidFill>
                  <a:srgbClr val="FF0000"/>
                </a:solidFill>
              </a:rPr>
              <a:t>数の項－</a:t>
            </a:r>
            <a:r>
              <a:rPr lang="en-US" altLang="ja-JP" dirty="0" smtClean="0">
                <a:solidFill>
                  <a:srgbClr val="FF0000"/>
                </a:solidFill>
              </a:rPr>
              <a:t>1</a:t>
            </a:r>
            <a:r>
              <a:rPr lang="ja-JP" altLang="en-US" dirty="0" smtClean="0">
                <a:solidFill>
                  <a:srgbClr val="FF0000"/>
                </a:solidFill>
              </a:rPr>
              <a:t>を移項して、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ja-JP" sz="4000" dirty="0" smtClean="0"/>
              <a:t>       x</a:t>
            </a:r>
            <a:r>
              <a:rPr lang="en-US" altLang="ja-JP" sz="4000" baseline="30000" dirty="0" smtClean="0"/>
              <a:t>2</a:t>
            </a:r>
            <a:r>
              <a:rPr lang="ja-JP" altLang="en-US" sz="4000" dirty="0"/>
              <a:t>＋</a:t>
            </a:r>
            <a:r>
              <a:rPr lang="en-US" altLang="ja-JP" sz="4000" dirty="0" smtClean="0"/>
              <a:t>6x</a:t>
            </a:r>
            <a:r>
              <a:rPr lang="ja-JP" altLang="en-US" sz="4000" dirty="0" smtClean="0"/>
              <a:t>＝</a:t>
            </a:r>
            <a:r>
              <a:rPr lang="en-US" altLang="ja-JP" sz="4000" dirty="0" smtClean="0"/>
              <a:t>1</a:t>
            </a:r>
            <a:endParaRPr lang="en-US" altLang="ja-JP" sz="4000" dirty="0"/>
          </a:p>
          <a:p>
            <a:pPr marL="0" indent="0">
              <a:buNone/>
            </a:pPr>
            <a:r>
              <a:rPr lang="ja-JP" altLang="en-US" dirty="0" err="1" smtClean="0">
                <a:solidFill>
                  <a:srgbClr val="FF0000"/>
                </a:solidFill>
              </a:rPr>
              <a:t>ｘ</a:t>
            </a:r>
            <a:r>
              <a:rPr lang="ja-JP" altLang="en-US" dirty="0" smtClean="0">
                <a:solidFill>
                  <a:srgbClr val="FF0000"/>
                </a:solidFill>
              </a:rPr>
              <a:t>の係数</a:t>
            </a:r>
            <a:r>
              <a:rPr lang="en-US" altLang="ja-JP" dirty="0" smtClean="0">
                <a:solidFill>
                  <a:srgbClr val="FF0000"/>
                </a:solidFill>
              </a:rPr>
              <a:t>6</a:t>
            </a:r>
            <a:r>
              <a:rPr lang="ja-JP" altLang="en-US" dirty="0" smtClean="0">
                <a:solidFill>
                  <a:srgbClr val="FF0000"/>
                </a:solidFill>
              </a:rPr>
              <a:t>の半分の</a:t>
            </a:r>
            <a:r>
              <a:rPr lang="en-US" altLang="ja-JP" dirty="0" smtClean="0">
                <a:solidFill>
                  <a:srgbClr val="FF0000"/>
                </a:solidFill>
              </a:rPr>
              <a:t>2</a:t>
            </a:r>
            <a:r>
              <a:rPr lang="ja-JP" altLang="en-US" dirty="0" smtClean="0">
                <a:solidFill>
                  <a:srgbClr val="FF0000"/>
                </a:solidFill>
              </a:rPr>
              <a:t>乗を両辺にたすと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ja-JP" sz="4000" dirty="0"/>
              <a:t>x</a:t>
            </a:r>
            <a:r>
              <a:rPr lang="en-US" altLang="ja-JP" sz="4000" baseline="30000" dirty="0"/>
              <a:t>2</a:t>
            </a:r>
            <a:r>
              <a:rPr lang="ja-JP" altLang="en-US" sz="4000" dirty="0"/>
              <a:t>＋</a:t>
            </a:r>
            <a:r>
              <a:rPr lang="en-US" altLang="ja-JP" sz="4000" dirty="0" smtClean="0"/>
              <a:t>6x</a:t>
            </a:r>
            <a:r>
              <a:rPr lang="ja-JP" altLang="en-US" sz="4000" dirty="0" smtClean="0">
                <a:solidFill>
                  <a:srgbClr val="FF0000"/>
                </a:solidFill>
              </a:rPr>
              <a:t>＋</a:t>
            </a:r>
            <a:r>
              <a:rPr lang="en-US" altLang="ja-JP" sz="4000" dirty="0" smtClean="0">
                <a:solidFill>
                  <a:srgbClr val="FF0000"/>
                </a:solidFill>
              </a:rPr>
              <a:t>3</a:t>
            </a:r>
            <a:r>
              <a:rPr lang="en-US" altLang="ja-JP" sz="4000" baseline="30000" dirty="0" smtClean="0">
                <a:solidFill>
                  <a:srgbClr val="FF0000"/>
                </a:solidFill>
              </a:rPr>
              <a:t>2</a:t>
            </a:r>
            <a:r>
              <a:rPr lang="ja-JP" altLang="en-US" sz="4000" dirty="0" smtClean="0"/>
              <a:t>＝</a:t>
            </a:r>
            <a:r>
              <a:rPr lang="en-US" altLang="ja-JP" sz="4000" dirty="0" smtClean="0"/>
              <a:t>1</a:t>
            </a:r>
            <a:r>
              <a:rPr lang="ja-JP" altLang="en-US" sz="4000" dirty="0" smtClean="0">
                <a:solidFill>
                  <a:srgbClr val="FF0000"/>
                </a:solidFill>
              </a:rPr>
              <a:t>＋</a:t>
            </a:r>
            <a:r>
              <a:rPr lang="en-US" altLang="ja-JP" sz="4000" dirty="0" smtClean="0">
                <a:solidFill>
                  <a:srgbClr val="FF0000"/>
                </a:solidFill>
              </a:rPr>
              <a:t>3</a:t>
            </a:r>
            <a:r>
              <a:rPr lang="en-US" altLang="ja-JP" sz="4000" baseline="30000" dirty="0" smtClean="0">
                <a:solidFill>
                  <a:srgbClr val="FF0000"/>
                </a:solidFill>
              </a:rPr>
              <a:t>2</a:t>
            </a:r>
            <a:endParaRPr lang="en-US" altLang="ja-JP" sz="4000" dirty="0"/>
          </a:p>
          <a:p>
            <a:pPr marL="0" indent="0">
              <a:buNone/>
            </a:pPr>
            <a:endParaRPr lang="en-US" altLang="ja-JP" sz="4000" dirty="0"/>
          </a:p>
        </p:txBody>
      </p:sp>
      <p:sp>
        <p:nvSpPr>
          <p:cNvPr id="7" name="正方形/長方形 6"/>
          <p:cNvSpPr/>
          <p:nvPr/>
        </p:nvSpPr>
        <p:spPr>
          <a:xfrm>
            <a:off x="125026" y="980728"/>
            <a:ext cx="8869098" cy="646331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3600" dirty="0" err="1"/>
              <a:t>ｘ</a:t>
            </a:r>
            <a:r>
              <a:rPr lang="en-US" altLang="ja-JP" sz="3600" baseline="30000" dirty="0"/>
              <a:t>2</a:t>
            </a:r>
            <a:r>
              <a:rPr lang="ja-JP" altLang="en-US" sz="3600" dirty="0"/>
              <a:t>＋</a:t>
            </a:r>
            <a:r>
              <a:rPr lang="en-US" altLang="ja-JP" sz="3600" dirty="0"/>
              <a:t>p</a:t>
            </a:r>
            <a:r>
              <a:rPr lang="ja-JP" altLang="en-US" sz="3600" dirty="0"/>
              <a:t>ｘ＋</a:t>
            </a:r>
            <a:r>
              <a:rPr lang="en-US" altLang="ja-JP" sz="3600" dirty="0"/>
              <a:t>q</a:t>
            </a:r>
            <a:r>
              <a:rPr lang="ja-JP" altLang="en-US" sz="3600" dirty="0"/>
              <a:t>＝</a:t>
            </a:r>
            <a:r>
              <a:rPr lang="en-US" altLang="ja-JP" sz="3600" dirty="0" smtClean="0"/>
              <a:t>0</a:t>
            </a:r>
            <a:r>
              <a:rPr lang="ja-JP" altLang="en-US" sz="3600" dirty="0" smtClean="0"/>
              <a:t>は</a:t>
            </a:r>
            <a:r>
              <a:rPr lang="en-US" altLang="ja-JP" sz="3600" dirty="0" smtClean="0">
                <a:solidFill>
                  <a:srgbClr val="FF0000"/>
                </a:solidFill>
              </a:rPr>
              <a:t>(</a:t>
            </a:r>
            <a:r>
              <a:rPr lang="ja-JP" altLang="en-US" sz="3600" dirty="0">
                <a:solidFill>
                  <a:srgbClr val="FF0000"/>
                </a:solidFill>
              </a:rPr>
              <a:t>ｘ＋</a:t>
            </a:r>
            <a:r>
              <a:rPr lang="en-US" altLang="ja-JP" sz="3600" dirty="0">
                <a:solidFill>
                  <a:srgbClr val="FF0000"/>
                </a:solidFill>
              </a:rPr>
              <a:t>m)</a:t>
            </a:r>
            <a:r>
              <a:rPr lang="en-US" altLang="ja-JP" sz="3600" baseline="30000" dirty="0">
                <a:solidFill>
                  <a:srgbClr val="FF0000"/>
                </a:solidFill>
              </a:rPr>
              <a:t>2</a:t>
            </a:r>
            <a:r>
              <a:rPr lang="ja-JP" altLang="en-US" sz="3600" dirty="0" smtClean="0">
                <a:solidFill>
                  <a:srgbClr val="FF0000"/>
                </a:solidFill>
              </a:rPr>
              <a:t>＝</a:t>
            </a:r>
            <a:r>
              <a:rPr lang="en-US" altLang="ja-JP" sz="3600" dirty="0" smtClean="0">
                <a:solidFill>
                  <a:srgbClr val="FF0000"/>
                </a:solidFill>
              </a:rPr>
              <a:t>n</a:t>
            </a:r>
            <a:r>
              <a:rPr lang="ja-JP" altLang="en-US" sz="3600" dirty="0" smtClean="0"/>
              <a:t>の形に変形する。</a:t>
            </a:r>
            <a:endParaRPr lang="ja-JP" altLang="en-US" sz="3600" baseline="30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正方形/長方形 3"/>
              <p:cNvSpPr/>
              <p:nvPr/>
            </p:nvSpPr>
            <p:spPr>
              <a:xfrm>
                <a:off x="4808223" y="1890873"/>
                <a:ext cx="4323990" cy="23244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altLang="ja-JP" sz="4000" dirty="0" smtClean="0"/>
                  <a:t>(</a:t>
                </a:r>
                <a:r>
                  <a:rPr lang="ja-JP" altLang="en-US" sz="4000" dirty="0"/>
                  <a:t>ｘ</a:t>
                </a:r>
                <a:r>
                  <a:rPr lang="ja-JP" altLang="en-US" sz="4000" dirty="0" smtClean="0"/>
                  <a:t>＋</a:t>
                </a:r>
                <a:r>
                  <a:rPr lang="en-US" altLang="ja-JP" sz="4000" dirty="0" smtClean="0"/>
                  <a:t>3)</a:t>
                </a:r>
                <a:r>
                  <a:rPr lang="en-US" altLang="ja-JP" sz="4000" baseline="30000" dirty="0" smtClean="0"/>
                  <a:t>2 </a:t>
                </a:r>
                <a:r>
                  <a:rPr lang="ja-JP" altLang="en-US" sz="4000" dirty="0" smtClean="0"/>
                  <a:t>＝</a:t>
                </a:r>
                <a:r>
                  <a:rPr lang="en-US" altLang="ja-JP" sz="4000" dirty="0" smtClean="0"/>
                  <a:t>10</a:t>
                </a:r>
                <a:endParaRPr lang="en-US" altLang="ja-JP" sz="4000" dirty="0">
                  <a:solidFill>
                    <a:prstClr val="black"/>
                  </a:solidFill>
                </a:endParaRPr>
              </a:p>
              <a:p>
                <a:pPr lvl="0">
                  <a:spcBef>
                    <a:spcPct val="20000"/>
                  </a:spcBef>
                </a:pPr>
                <a:r>
                  <a:rPr lang="ja-JP" altLang="en-US" sz="4000" dirty="0" smtClean="0">
                    <a:solidFill>
                      <a:prstClr val="black"/>
                    </a:solidFill>
                  </a:rPr>
                  <a:t>　　</a:t>
                </a:r>
                <a:r>
                  <a:rPr lang="en-US" altLang="ja-JP" sz="4000" dirty="0" smtClean="0">
                    <a:solidFill>
                      <a:prstClr val="black"/>
                    </a:solidFill>
                  </a:rPr>
                  <a:t>x</a:t>
                </a:r>
                <a:r>
                  <a:rPr lang="ja-JP" altLang="en-US" sz="4000" dirty="0" smtClean="0">
                    <a:solidFill>
                      <a:prstClr val="black"/>
                    </a:solidFill>
                  </a:rPr>
                  <a:t>＋</a:t>
                </a:r>
                <a:r>
                  <a:rPr lang="en-US" altLang="ja-JP" sz="4000" dirty="0" smtClean="0">
                    <a:solidFill>
                      <a:prstClr val="black"/>
                    </a:solidFill>
                  </a:rPr>
                  <a:t>3</a:t>
                </a:r>
                <a:r>
                  <a:rPr lang="ja-JP" altLang="en-US" sz="4000" dirty="0" smtClean="0">
                    <a:solidFill>
                      <a:prstClr val="black"/>
                    </a:solidFill>
                  </a:rPr>
                  <a:t>＝</a:t>
                </a:r>
                <a:r>
                  <a:rPr lang="en-US" altLang="ja-JP" sz="4000" dirty="0" smtClean="0">
                    <a:solidFill>
                      <a:prstClr val="black"/>
                    </a:solidFill>
                  </a:rPr>
                  <a:t>±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ja-JP" sz="40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altLang="ja-JP" sz="4000" i="1" smtClean="0">
                            <a:latin typeface="Cambria Math"/>
                          </a:rPr>
                          <m:t>10</m:t>
                        </m:r>
                      </m:e>
                    </m:rad>
                  </m:oMath>
                </a14:m>
                <a:endParaRPr lang="en-US" altLang="ja-JP" sz="4000" dirty="0" smtClean="0">
                  <a:solidFill>
                    <a:prstClr val="black"/>
                  </a:solidFill>
                </a:endParaRPr>
              </a:p>
              <a:p>
                <a:pPr>
                  <a:spcBef>
                    <a:spcPct val="20000"/>
                  </a:spcBef>
                </a:pPr>
                <a:r>
                  <a:rPr lang="ja-JP" altLang="en-US" sz="4000" dirty="0" smtClean="0">
                    <a:solidFill>
                      <a:prstClr val="black"/>
                    </a:solidFill>
                  </a:rPr>
                  <a:t>　　</a:t>
                </a:r>
                <a:r>
                  <a:rPr lang="en-US" altLang="ja-JP" sz="4000" dirty="0" smtClean="0">
                    <a:solidFill>
                      <a:prstClr val="black"/>
                    </a:solidFill>
                  </a:rPr>
                  <a:t>x</a:t>
                </a:r>
                <a:r>
                  <a:rPr lang="ja-JP" altLang="en-US" sz="4000" dirty="0" smtClean="0">
                    <a:solidFill>
                      <a:prstClr val="black"/>
                    </a:solidFill>
                  </a:rPr>
                  <a:t>＝－</a:t>
                </a:r>
                <a:r>
                  <a:rPr lang="en-US" altLang="ja-JP" sz="4000" dirty="0" smtClean="0">
                    <a:solidFill>
                      <a:prstClr val="black"/>
                    </a:solidFill>
                  </a:rPr>
                  <a:t>3</a:t>
                </a:r>
                <a:r>
                  <a:rPr lang="en-US" altLang="ja-JP" sz="4000" dirty="0">
                    <a:solidFill>
                      <a:prstClr val="black"/>
                    </a:solidFill>
                  </a:rPr>
                  <a:t>±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ja-JP" sz="40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altLang="ja-JP" sz="4000" i="1">
                            <a:latin typeface="Cambria Math"/>
                          </a:rPr>
                          <m:t>10</m:t>
                        </m:r>
                      </m:e>
                    </m:rad>
                  </m:oMath>
                </a14:m>
                <a:endParaRPr lang="en-US" altLang="ja-JP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" name="正方形/長方形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8223" y="1890873"/>
                <a:ext cx="4323990" cy="2324482"/>
              </a:xfrm>
              <a:prstGeom prst="rect">
                <a:avLst/>
              </a:prstGeom>
              <a:blipFill>
                <a:blip r:embed="rId2"/>
                <a:stretch>
                  <a:fillRect l="-5078" t="-6299" b="-1049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8548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27892" y="2831502"/>
            <a:ext cx="4332594" cy="383174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4000" dirty="0" smtClean="0"/>
              <a:t>　</a:t>
            </a:r>
            <a:r>
              <a:rPr lang="en-US" altLang="ja-JP" sz="4000" dirty="0" smtClean="0"/>
              <a:t>x</a:t>
            </a:r>
            <a:r>
              <a:rPr lang="en-US" altLang="ja-JP" sz="4000" baseline="30000" dirty="0" smtClean="0"/>
              <a:t>2</a:t>
            </a:r>
            <a:r>
              <a:rPr lang="ja-JP" altLang="en-US" sz="4000" dirty="0" smtClean="0"/>
              <a:t>＋</a:t>
            </a:r>
            <a:r>
              <a:rPr lang="en-US" altLang="ja-JP" sz="4000" dirty="0" smtClean="0"/>
              <a:t>4x</a:t>
            </a:r>
            <a:r>
              <a:rPr lang="ja-JP" altLang="en-US" sz="4000" dirty="0" smtClean="0"/>
              <a:t>－</a:t>
            </a:r>
            <a:r>
              <a:rPr lang="en-US" altLang="ja-JP" sz="4000" dirty="0" smtClean="0"/>
              <a:t>1</a:t>
            </a:r>
            <a:r>
              <a:rPr lang="ja-JP" altLang="en-US" sz="4000" dirty="0" smtClean="0"/>
              <a:t>＝</a:t>
            </a:r>
            <a:r>
              <a:rPr lang="en-US" altLang="ja-JP" sz="4000" dirty="0" smtClean="0"/>
              <a:t>0</a:t>
            </a:r>
          </a:p>
          <a:p>
            <a:pPr marL="0" indent="0">
              <a:buNone/>
            </a:pPr>
            <a:r>
              <a:rPr lang="ja-JP" altLang="en-US" sz="4000" dirty="0" smtClean="0"/>
              <a:t>　　　</a:t>
            </a:r>
            <a:r>
              <a:rPr lang="en-US" altLang="ja-JP" sz="4000" dirty="0" smtClean="0"/>
              <a:t>x</a:t>
            </a:r>
            <a:r>
              <a:rPr lang="en-US" altLang="ja-JP" sz="4000" baseline="30000" dirty="0" smtClean="0"/>
              <a:t>2</a:t>
            </a:r>
            <a:r>
              <a:rPr lang="ja-JP" altLang="en-US" sz="4000" dirty="0" smtClean="0"/>
              <a:t>＋</a:t>
            </a:r>
            <a:r>
              <a:rPr lang="en-US" altLang="ja-JP" sz="4000" dirty="0" smtClean="0"/>
              <a:t>4x</a:t>
            </a:r>
            <a:r>
              <a:rPr lang="ja-JP" altLang="en-US" sz="4000" dirty="0" smtClean="0"/>
              <a:t>＝</a:t>
            </a:r>
            <a:r>
              <a:rPr lang="en-US" altLang="ja-JP" sz="4000" dirty="0" smtClean="0"/>
              <a:t>1</a:t>
            </a:r>
            <a:endParaRPr lang="en-US" altLang="ja-JP" sz="4000" dirty="0"/>
          </a:p>
          <a:p>
            <a:pPr marL="0" indent="0">
              <a:buNone/>
            </a:pPr>
            <a:r>
              <a:rPr lang="en-US" altLang="ja-JP" sz="4000" dirty="0" smtClean="0"/>
              <a:t>x</a:t>
            </a:r>
            <a:r>
              <a:rPr lang="en-US" altLang="ja-JP" sz="4000" baseline="30000" dirty="0" smtClean="0"/>
              <a:t>2</a:t>
            </a:r>
            <a:r>
              <a:rPr lang="ja-JP" altLang="en-US" sz="4000" dirty="0" smtClean="0"/>
              <a:t>＋</a:t>
            </a:r>
            <a:r>
              <a:rPr lang="en-US" altLang="ja-JP" sz="4000" dirty="0" smtClean="0"/>
              <a:t>4x</a:t>
            </a:r>
            <a:r>
              <a:rPr lang="ja-JP" altLang="en-US" sz="4000" dirty="0" smtClean="0">
                <a:solidFill>
                  <a:srgbClr val="FF0000"/>
                </a:solidFill>
              </a:rPr>
              <a:t>＋</a:t>
            </a:r>
            <a:r>
              <a:rPr lang="en-US" altLang="ja-JP" sz="4000" dirty="0" smtClean="0">
                <a:solidFill>
                  <a:srgbClr val="FF0000"/>
                </a:solidFill>
              </a:rPr>
              <a:t>2</a:t>
            </a:r>
            <a:r>
              <a:rPr lang="en-US" altLang="ja-JP" sz="4000" baseline="30000" dirty="0" smtClean="0">
                <a:solidFill>
                  <a:srgbClr val="FF0000"/>
                </a:solidFill>
              </a:rPr>
              <a:t>2</a:t>
            </a:r>
            <a:r>
              <a:rPr lang="ja-JP" altLang="en-US" sz="4000" dirty="0" smtClean="0"/>
              <a:t>＝</a:t>
            </a:r>
            <a:r>
              <a:rPr lang="en-US" altLang="ja-JP" sz="4000" dirty="0" smtClean="0"/>
              <a:t>1</a:t>
            </a:r>
            <a:r>
              <a:rPr lang="ja-JP" altLang="en-US" sz="4000" dirty="0" smtClean="0">
                <a:solidFill>
                  <a:srgbClr val="FF0000"/>
                </a:solidFill>
              </a:rPr>
              <a:t>＋</a:t>
            </a:r>
            <a:r>
              <a:rPr lang="en-US" altLang="ja-JP" sz="4000" dirty="0" smtClean="0">
                <a:solidFill>
                  <a:srgbClr val="FF0000"/>
                </a:solidFill>
              </a:rPr>
              <a:t>2</a:t>
            </a:r>
            <a:r>
              <a:rPr lang="en-US" altLang="ja-JP" sz="4000" baseline="30000" dirty="0" smtClean="0">
                <a:solidFill>
                  <a:srgbClr val="FF0000"/>
                </a:solidFill>
              </a:rPr>
              <a:t>2</a:t>
            </a:r>
            <a:endParaRPr lang="en-US" altLang="ja-JP" sz="4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4000" dirty="0"/>
              <a:t>　</a:t>
            </a:r>
            <a:endParaRPr lang="en-US" altLang="ja-JP" sz="6000" dirty="0"/>
          </a:p>
          <a:p>
            <a:pPr marL="0" indent="0">
              <a:buNone/>
            </a:pPr>
            <a:r>
              <a:rPr lang="ja-JP" altLang="en-US" sz="4000" dirty="0" smtClean="0"/>
              <a:t>　　　</a:t>
            </a:r>
            <a:endParaRPr lang="en-US" altLang="ja-JP" sz="4000" dirty="0"/>
          </a:p>
          <a:p>
            <a:pPr marL="0" indent="0">
              <a:buNone/>
            </a:pPr>
            <a:endParaRPr lang="en-US" altLang="ja-JP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正方形/長方形 5"/>
              <p:cNvSpPr/>
              <p:nvPr/>
            </p:nvSpPr>
            <p:spPr>
              <a:xfrm>
                <a:off x="163845" y="5143814"/>
                <a:ext cx="8712968" cy="15595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2800" dirty="0" smtClean="0"/>
                  <a:t>問６　次の方程式を解きなさい。</a:t>
                </a:r>
                <a:endParaRPr lang="en-US" altLang="ja-JP" sz="2800" dirty="0" smtClean="0"/>
              </a:p>
              <a:p>
                <a:r>
                  <a:rPr lang="en-US" altLang="ja-JP" sz="3200" dirty="0" smtClean="0"/>
                  <a:t>(1)</a:t>
                </a:r>
                <a:r>
                  <a:rPr lang="ja-JP" altLang="en-US" sz="3200" dirty="0" smtClean="0"/>
                  <a:t>　　</a:t>
                </a:r>
                <a:r>
                  <a:rPr lang="en-US" altLang="ja-JP" sz="3200" dirty="0"/>
                  <a:t>x</a:t>
                </a:r>
                <a:r>
                  <a:rPr lang="en-US" altLang="ja-JP" sz="3200" baseline="30000" dirty="0"/>
                  <a:t>2</a:t>
                </a:r>
                <a:r>
                  <a:rPr lang="ja-JP" altLang="en-US" sz="3200" dirty="0" smtClean="0"/>
                  <a:t>＋</a:t>
                </a:r>
                <a:r>
                  <a:rPr lang="en-US" altLang="ja-JP" sz="3200" dirty="0" smtClean="0"/>
                  <a:t>2x</a:t>
                </a:r>
                <a:r>
                  <a:rPr lang="ja-JP" altLang="en-US" sz="3200" dirty="0" smtClean="0"/>
                  <a:t>＝</a:t>
                </a:r>
                <a:r>
                  <a:rPr lang="en-US" altLang="ja-JP" sz="3200" dirty="0" smtClean="0"/>
                  <a:t>4</a:t>
                </a:r>
                <a:r>
                  <a:rPr lang="ja-JP" altLang="en-US" sz="3200" dirty="0" smtClean="0"/>
                  <a:t>　　　　　　</a:t>
                </a:r>
                <a:r>
                  <a:rPr lang="en-US" altLang="ja-JP" sz="3200" dirty="0" smtClean="0"/>
                  <a:t>(2)</a:t>
                </a:r>
                <a:r>
                  <a:rPr lang="ja-JP" altLang="en-US" sz="3200" dirty="0" smtClean="0"/>
                  <a:t>　　</a:t>
                </a:r>
                <a:r>
                  <a:rPr lang="en-US" altLang="ja-JP" sz="3200" dirty="0" smtClean="0"/>
                  <a:t>x</a:t>
                </a:r>
                <a:r>
                  <a:rPr lang="en-US" altLang="ja-JP" sz="3200" baseline="30000" dirty="0" smtClean="0"/>
                  <a:t>2</a:t>
                </a:r>
                <a:r>
                  <a:rPr lang="ja-JP" altLang="en-US" sz="3200" dirty="0" smtClean="0"/>
                  <a:t>－</a:t>
                </a:r>
                <a:r>
                  <a:rPr lang="en-US" altLang="ja-JP" sz="3200" dirty="0" smtClean="0"/>
                  <a:t>10x</a:t>
                </a:r>
                <a:r>
                  <a:rPr lang="ja-JP" altLang="en-US" sz="3200" dirty="0" smtClean="0"/>
                  <a:t>－</a:t>
                </a:r>
                <a:r>
                  <a:rPr lang="en-US" altLang="ja-JP" sz="3200" dirty="0" smtClean="0"/>
                  <a:t>16</a:t>
                </a:r>
                <a:r>
                  <a:rPr lang="ja-JP" altLang="en-US" sz="3200" dirty="0" smtClean="0"/>
                  <a:t>＝</a:t>
                </a:r>
                <a:r>
                  <a:rPr lang="en-US" altLang="ja-JP" sz="3200" dirty="0" smtClean="0"/>
                  <a:t>0</a:t>
                </a:r>
                <a:endParaRPr lang="en-US" altLang="ja-JP" sz="3200" dirty="0"/>
              </a:p>
              <a:p>
                <a:r>
                  <a:rPr lang="ja-JP" altLang="en-US" sz="3200" dirty="0"/>
                  <a:t>　</a:t>
                </a:r>
                <a:r>
                  <a:rPr lang="ja-JP" altLang="en-US" sz="3200" dirty="0" smtClean="0"/>
                  <a:t>　　　</a:t>
                </a:r>
                <a:r>
                  <a:rPr lang="ja-JP" altLang="en-US" sz="3200" dirty="0" smtClean="0">
                    <a:solidFill>
                      <a:srgbClr val="FF0000"/>
                    </a:solidFill>
                  </a:rPr>
                  <a:t>　ｘ＝</a:t>
                </a:r>
                <a:r>
                  <a:rPr lang="en-US" altLang="ja-JP" sz="3200" dirty="0">
                    <a:solidFill>
                      <a:srgbClr val="FF0000"/>
                    </a:solidFill>
                  </a:rPr>
                  <a:t> </a:t>
                </a:r>
                <a:r>
                  <a:rPr lang="ja-JP" altLang="en-US" sz="3200" dirty="0" smtClean="0">
                    <a:solidFill>
                      <a:srgbClr val="FF0000"/>
                    </a:solidFill>
                  </a:rPr>
                  <a:t>－</a:t>
                </a:r>
                <a:r>
                  <a:rPr lang="en-US" altLang="ja-JP" sz="3200" dirty="0" smtClean="0">
                    <a:solidFill>
                      <a:srgbClr val="FF0000"/>
                    </a:solidFill>
                  </a:rPr>
                  <a:t>1</a:t>
                </a:r>
                <a:r>
                  <a:rPr lang="en-US" altLang="ja-JP" sz="3200" dirty="0">
                    <a:solidFill>
                      <a:srgbClr val="FF0000"/>
                    </a:solidFill>
                  </a:rPr>
                  <a:t>±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ja-JP" sz="32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altLang="ja-JP" sz="32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5</m:t>
                        </m:r>
                      </m:e>
                    </m:rad>
                  </m:oMath>
                </a14:m>
                <a:r>
                  <a:rPr lang="ja-JP" altLang="en-US" sz="3200" dirty="0" smtClean="0">
                    <a:solidFill>
                      <a:srgbClr val="FF0000"/>
                    </a:solidFill>
                  </a:rPr>
                  <a:t>　　　　　　　    ｘ</a:t>
                </a:r>
                <a:r>
                  <a:rPr lang="ja-JP" altLang="en-US" sz="3200" dirty="0">
                    <a:solidFill>
                      <a:srgbClr val="FF0000"/>
                    </a:solidFill>
                  </a:rPr>
                  <a:t>＝</a:t>
                </a:r>
                <a:r>
                  <a:rPr lang="en-US" altLang="ja-JP" sz="3200" dirty="0">
                    <a:solidFill>
                      <a:srgbClr val="FF0000"/>
                    </a:solidFill>
                  </a:rPr>
                  <a:t> </a:t>
                </a:r>
                <a:r>
                  <a:rPr lang="en-US" altLang="ja-JP" sz="3200" dirty="0" smtClean="0">
                    <a:solidFill>
                      <a:srgbClr val="FF0000"/>
                    </a:solidFill>
                  </a:rPr>
                  <a:t>5±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ja-JP" sz="32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altLang="ja-JP" sz="32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41</m:t>
                        </m:r>
                      </m:e>
                    </m:rad>
                  </m:oMath>
                </a14:m>
                <a:endParaRPr lang="en-US" altLang="ja-JP" sz="3200" dirty="0"/>
              </a:p>
            </p:txBody>
          </p:sp>
        </mc:Choice>
        <mc:Fallback xmlns="">
          <p:sp>
            <p:nvSpPr>
              <p:cNvPr id="6" name="正方形/長方形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845" y="5143814"/>
                <a:ext cx="8712968" cy="1559529"/>
              </a:xfrm>
              <a:prstGeom prst="rect">
                <a:avLst/>
              </a:prstGeom>
              <a:blipFill>
                <a:blip r:embed="rId2"/>
                <a:stretch>
                  <a:fillRect l="-1819" t="-5859" b="-1210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正方形/長方形 6"/>
          <p:cNvSpPr/>
          <p:nvPr/>
        </p:nvSpPr>
        <p:spPr>
          <a:xfrm>
            <a:off x="125937" y="71473"/>
            <a:ext cx="8869098" cy="646331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3600" dirty="0" err="1"/>
              <a:t>ｘ</a:t>
            </a:r>
            <a:r>
              <a:rPr lang="en-US" altLang="ja-JP" sz="3600" baseline="30000" dirty="0"/>
              <a:t>2</a:t>
            </a:r>
            <a:r>
              <a:rPr lang="ja-JP" altLang="en-US" sz="3600" dirty="0"/>
              <a:t>＋</a:t>
            </a:r>
            <a:r>
              <a:rPr lang="en-US" altLang="ja-JP" sz="3600" dirty="0"/>
              <a:t>p</a:t>
            </a:r>
            <a:r>
              <a:rPr lang="ja-JP" altLang="en-US" sz="3600" dirty="0"/>
              <a:t>ｘ＋</a:t>
            </a:r>
            <a:r>
              <a:rPr lang="en-US" altLang="ja-JP" sz="3600" dirty="0"/>
              <a:t>q</a:t>
            </a:r>
            <a:r>
              <a:rPr lang="ja-JP" altLang="en-US" sz="3600" dirty="0"/>
              <a:t>＝</a:t>
            </a:r>
            <a:r>
              <a:rPr lang="en-US" altLang="ja-JP" sz="3600" dirty="0" smtClean="0"/>
              <a:t>0</a:t>
            </a:r>
            <a:r>
              <a:rPr lang="ja-JP" altLang="en-US" sz="3600" dirty="0" smtClean="0"/>
              <a:t>は</a:t>
            </a:r>
            <a:r>
              <a:rPr lang="en-US" altLang="ja-JP" sz="3600" dirty="0" smtClean="0">
                <a:solidFill>
                  <a:srgbClr val="FF0000"/>
                </a:solidFill>
              </a:rPr>
              <a:t>(</a:t>
            </a:r>
            <a:r>
              <a:rPr lang="ja-JP" altLang="en-US" sz="3600" dirty="0">
                <a:solidFill>
                  <a:srgbClr val="FF0000"/>
                </a:solidFill>
              </a:rPr>
              <a:t>ｘ＋</a:t>
            </a:r>
            <a:r>
              <a:rPr lang="en-US" altLang="ja-JP" sz="3600" dirty="0">
                <a:solidFill>
                  <a:srgbClr val="FF0000"/>
                </a:solidFill>
              </a:rPr>
              <a:t>m)</a:t>
            </a:r>
            <a:r>
              <a:rPr lang="en-US" altLang="ja-JP" sz="3600" baseline="30000" dirty="0">
                <a:solidFill>
                  <a:srgbClr val="FF0000"/>
                </a:solidFill>
              </a:rPr>
              <a:t>2</a:t>
            </a:r>
            <a:r>
              <a:rPr lang="ja-JP" altLang="en-US" sz="3600" dirty="0" smtClean="0">
                <a:solidFill>
                  <a:srgbClr val="FF0000"/>
                </a:solidFill>
              </a:rPr>
              <a:t>＝</a:t>
            </a:r>
            <a:r>
              <a:rPr lang="en-US" altLang="ja-JP" sz="3600" dirty="0" smtClean="0">
                <a:solidFill>
                  <a:srgbClr val="FF0000"/>
                </a:solidFill>
              </a:rPr>
              <a:t>n</a:t>
            </a:r>
            <a:r>
              <a:rPr lang="ja-JP" altLang="en-US" sz="3600" dirty="0" smtClean="0"/>
              <a:t>の形に変形する。</a:t>
            </a:r>
            <a:endParaRPr lang="ja-JP" altLang="en-US" sz="3600" baseline="30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正方形/長方形 3"/>
              <p:cNvSpPr/>
              <p:nvPr/>
            </p:nvSpPr>
            <p:spPr>
              <a:xfrm>
                <a:off x="4560486" y="2804207"/>
                <a:ext cx="4323990" cy="23244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altLang="ja-JP" sz="4000" dirty="0" smtClean="0"/>
                  <a:t>(</a:t>
                </a:r>
                <a:r>
                  <a:rPr lang="ja-JP" altLang="en-US" sz="4000" dirty="0"/>
                  <a:t>ｘ</a:t>
                </a:r>
                <a:r>
                  <a:rPr lang="ja-JP" altLang="en-US" sz="4000" dirty="0" smtClean="0"/>
                  <a:t>＋</a:t>
                </a:r>
                <a:r>
                  <a:rPr lang="en-US" altLang="ja-JP" sz="4000" dirty="0" smtClean="0"/>
                  <a:t>2)</a:t>
                </a:r>
                <a:r>
                  <a:rPr lang="en-US" altLang="ja-JP" sz="4000" baseline="30000" dirty="0" smtClean="0"/>
                  <a:t>2 </a:t>
                </a:r>
                <a:r>
                  <a:rPr lang="ja-JP" altLang="en-US" sz="4000" dirty="0" smtClean="0"/>
                  <a:t>＝</a:t>
                </a:r>
                <a:r>
                  <a:rPr lang="en-US" altLang="ja-JP" sz="4000" dirty="0" smtClean="0"/>
                  <a:t>5</a:t>
                </a:r>
                <a:endParaRPr lang="en-US" altLang="ja-JP" sz="4000" dirty="0">
                  <a:solidFill>
                    <a:prstClr val="black"/>
                  </a:solidFill>
                </a:endParaRPr>
              </a:p>
              <a:p>
                <a:pPr lvl="0">
                  <a:spcBef>
                    <a:spcPct val="20000"/>
                  </a:spcBef>
                </a:pPr>
                <a:r>
                  <a:rPr lang="ja-JP" altLang="en-US" sz="4000" dirty="0" smtClean="0">
                    <a:solidFill>
                      <a:prstClr val="black"/>
                    </a:solidFill>
                  </a:rPr>
                  <a:t>　　</a:t>
                </a:r>
                <a:r>
                  <a:rPr lang="en-US" altLang="ja-JP" sz="4000" dirty="0" smtClean="0">
                    <a:solidFill>
                      <a:prstClr val="black"/>
                    </a:solidFill>
                  </a:rPr>
                  <a:t>x</a:t>
                </a:r>
                <a:r>
                  <a:rPr lang="ja-JP" altLang="en-US" sz="4000" dirty="0" smtClean="0">
                    <a:solidFill>
                      <a:prstClr val="black"/>
                    </a:solidFill>
                  </a:rPr>
                  <a:t>＋</a:t>
                </a:r>
                <a:r>
                  <a:rPr lang="en-US" altLang="ja-JP" sz="4000" dirty="0" smtClean="0">
                    <a:solidFill>
                      <a:prstClr val="black"/>
                    </a:solidFill>
                  </a:rPr>
                  <a:t>2</a:t>
                </a:r>
                <a:r>
                  <a:rPr lang="ja-JP" altLang="en-US" sz="4000" dirty="0" smtClean="0">
                    <a:solidFill>
                      <a:prstClr val="black"/>
                    </a:solidFill>
                  </a:rPr>
                  <a:t>＝</a:t>
                </a:r>
                <a:r>
                  <a:rPr lang="en-US" altLang="ja-JP" sz="4000" dirty="0" smtClean="0">
                    <a:solidFill>
                      <a:prstClr val="black"/>
                    </a:solidFill>
                  </a:rPr>
                  <a:t>±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ja-JP" sz="40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altLang="ja-JP" sz="4000" b="0" i="1" smtClean="0">
                            <a:latin typeface="Cambria Math"/>
                          </a:rPr>
                          <m:t>5</m:t>
                        </m:r>
                      </m:e>
                    </m:rad>
                  </m:oMath>
                </a14:m>
                <a:endParaRPr lang="en-US" altLang="ja-JP" sz="4000" dirty="0" smtClean="0">
                  <a:solidFill>
                    <a:prstClr val="black"/>
                  </a:solidFill>
                </a:endParaRPr>
              </a:p>
              <a:p>
                <a:pPr>
                  <a:spcBef>
                    <a:spcPct val="20000"/>
                  </a:spcBef>
                </a:pPr>
                <a:r>
                  <a:rPr lang="ja-JP" altLang="en-US" sz="4000" dirty="0" smtClean="0">
                    <a:solidFill>
                      <a:prstClr val="black"/>
                    </a:solidFill>
                  </a:rPr>
                  <a:t>　　</a:t>
                </a:r>
                <a:r>
                  <a:rPr lang="en-US" altLang="ja-JP" sz="4000" dirty="0" smtClean="0">
                    <a:solidFill>
                      <a:prstClr val="black"/>
                    </a:solidFill>
                  </a:rPr>
                  <a:t>x</a:t>
                </a:r>
                <a:r>
                  <a:rPr lang="ja-JP" altLang="en-US" sz="4000" dirty="0" smtClean="0">
                    <a:solidFill>
                      <a:prstClr val="black"/>
                    </a:solidFill>
                  </a:rPr>
                  <a:t>＝－</a:t>
                </a:r>
                <a:r>
                  <a:rPr lang="en-US" altLang="ja-JP" sz="4000" dirty="0" smtClean="0">
                    <a:solidFill>
                      <a:prstClr val="black"/>
                    </a:solidFill>
                  </a:rPr>
                  <a:t>2</a:t>
                </a:r>
                <a:r>
                  <a:rPr lang="en-US" altLang="ja-JP" sz="4000" dirty="0">
                    <a:solidFill>
                      <a:prstClr val="black"/>
                    </a:solidFill>
                  </a:rPr>
                  <a:t>±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ja-JP" sz="40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altLang="ja-JP" sz="4000" b="0" i="1" smtClean="0">
                            <a:latin typeface="Cambria Math"/>
                          </a:rPr>
                          <m:t>5</m:t>
                        </m:r>
                      </m:e>
                    </m:rad>
                  </m:oMath>
                </a14:m>
                <a:endParaRPr lang="en-US" altLang="ja-JP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" name="正方形/長方形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0486" y="2804207"/>
                <a:ext cx="4323990" cy="2324482"/>
              </a:xfrm>
              <a:prstGeom prst="rect">
                <a:avLst/>
              </a:prstGeom>
              <a:blipFill rotWithShape="1">
                <a:blip r:embed="rId3"/>
                <a:stretch>
                  <a:fillRect l="-4937" t="-6299" b="-1128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タイトル 1"/>
          <p:cNvSpPr txBox="1">
            <a:spLocks/>
          </p:cNvSpPr>
          <p:nvPr/>
        </p:nvSpPr>
        <p:spPr>
          <a:xfrm>
            <a:off x="407650" y="1388609"/>
            <a:ext cx="6065614" cy="135902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 smtClean="0"/>
              <a:t>ａ</a:t>
            </a:r>
            <a:r>
              <a:rPr lang="en-US" altLang="ja-JP" baseline="30000" dirty="0" smtClean="0"/>
              <a:t>2</a:t>
            </a:r>
            <a:r>
              <a:rPr lang="ja-JP" altLang="en-US" dirty="0" smtClean="0"/>
              <a:t>＋</a:t>
            </a:r>
            <a:r>
              <a:rPr lang="en-US" altLang="ja-JP" dirty="0" smtClean="0"/>
              <a:t>2</a:t>
            </a:r>
            <a:r>
              <a:rPr lang="ja-JP" altLang="en-US" dirty="0" smtClean="0"/>
              <a:t>ａｂ＋</a:t>
            </a:r>
            <a:r>
              <a:rPr lang="ja-JP" altLang="en-US" dirty="0" err="1" smtClean="0"/>
              <a:t>ｂ</a:t>
            </a:r>
            <a:r>
              <a:rPr lang="en-US" altLang="ja-JP" baseline="30000" dirty="0" smtClean="0"/>
              <a:t>2</a:t>
            </a:r>
            <a:r>
              <a:rPr lang="ja-JP" altLang="en-US" dirty="0"/>
              <a:t>＝ </a:t>
            </a:r>
            <a:r>
              <a:rPr lang="en-US" altLang="ja-JP" dirty="0" smtClean="0"/>
              <a:t>(</a:t>
            </a:r>
            <a:r>
              <a:rPr lang="ja-JP" altLang="en-US" dirty="0"/>
              <a:t>ａ＋</a:t>
            </a:r>
            <a:r>
              <a:rPr lang="ja-JP" altLang="en-US" dirty="0" err="1"/>
              <a:t>ｂ</a:t>
            </a:r>
            <a:r>
              <a:rPr lang="en-US" altLang="ja-JP" dirty="0"/>
              <a:t>)</a:t>
            </a:r>
            <a:r>
              <a:rPr lang="en-US" altLang="ja-JP" baseline="30000" dirty="0"/>
              <a:t> 2 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r>
              <a:rPr lang="ja-JP" altLang="en-US" dirty="0"/>
              <a:t>ａ</a:t>
            </a:r>
            <a:r>
              <a:rPr lang="en-US" altLang="ja-JP" baseline="30000" dirty="0"/>
              <a:t>2</a:t>
            </a:r>
            <a:r>
              <a:rPr lang="ja-JP" altLang="en-US" dirty="0"/>
              <a:t>－</a:t>
            </a:r>
            <a:r>
              <a:rPr lang="en-US" altLang="ja-JP" dirty="0"/>
              <a:t>2</a:t>
            </a:r>
            <a:r>
              <a:rPr lang="ja-JP" altLang="en-US" dirty="0"/>
              <a:t>ａｂ＋</a:t>
            </a:r>
            <a:r>
              <a:rPr lang="ja-JP" altLang="en-US" dirty="0" err="1"/>
              <a:t>ｂ</a:t>
            </a:r>
            <a:r>
              <a:rPr lang="en-US" altLang="ja-JP" baseline="30000" dirty="0" smtClean="0"/>
              <a:t>2</a:t>
            </a:r>
            <a:r>
              <a:rPr lang="ja-JP" altLang="en-US" dirty="0"/>
              <a:t>＝ </a:t>
            </a:r>
            <a:r>
              <a:rPr lang="en-US" altLang="ja-JP" dirty="0" smtClean="0"/>
              <a:t>(</a:t>
            </a:r>
            <a:r>
              <a:rPr lang="ja-JP" altLang="en-US" dirty="0" smtClean="0"/>
              <a:t>ａ</a:t>
            </a:r>
            <a:r>
              <a:rPr lang="en-US" altLang="ja-JP" dirty="0" smtClean="0"/>
              <a:t>―</a:t>
            </a:r>
            <a:r>
              <a:rPr lang="ja-JP" altLang="en-US" dirty="0" err="1" smtClean="0"/>
              <a:t>ｂ</a:t>
            </a:r>
            <a:r>
              <a:rPr lang="en-US" altLang="ja-JP" dirty="0" smtClean="0"/>
              <a:t>)</a:t>
            </a:r>
            <a:r>
              <a:rPr lang="en-US" altLang="ja-JP" baseline="30000" dirty="0" smtClean="0"/>
              <a:t> 2</a:t>
            </a:r>
            <a:endParaRPr lang="en-US" altLang="ja-JP" dirty="0" smtClean="0">
              <a:solidFill>
                <a:srgbClr val="FF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85538" y="859949"/>
            <a:ext cx="2236510" cy="58477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平方の公式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793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  <p:bldP spid="4" grpId="0" build="p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1667</TotalTime>
  <Words>505</Words>
  <Application>Microsoft Office PowerPoint</Application>
  <PresentationFormat>画面に合わせる (4:3)</PresentationFormat>
  <Paragraphs>118</Paragraphs>
  <Slides>8</Slides>
  <Notes>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Office ​​テーマ</vt:lpstr>
      <vt:lpstr>二次方程式の解き方</vt:lpstr>
      <vt:lpstr>PowerPoint プレゼンテーション</vt:lpstr>
      <vt:lpstr>ａｘ2＝bの解き方</vt:lpstr>
      <vt:lpstr>ａｘ2－b＝０の解き方</vt:lpstr>
      <vt:lpstr>(ｘ＋m)2＝nの解き方</vt:lpstr>
      <vt:lpstr>(ｘ＋m)2＝nの解き方</vt:lpstr>
      <vt:lpstr>ｘ2＋pｘ＋q＝0の解き方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二次方程式</dc:title>
  <dc:creator>teacher</dc:creator>
  <cp:lastModifiedBy>iwachu-20</cp:lastModifiedBy>
  <cp:revision>75</cp:revision>
  <cp:lastPrinted>2013-06-18T03:11:16Z</cp:lastPrinted>
  <dcterms:created xsi:type="dcterms:W3CDTF">2013-06-14T01:19:50Z</dcterms:created>
  <dcterms:modified xsi:type="dcterms:W3CDTF">2016-07-20T00:06:42Z</dcterms:modified>
</cp:coreProperties>
</file>