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7B922-8119-4600-BEA8-4D6ECBB8FBEC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58BFB-9CD6-44B9-9E98-0795547D6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79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25BF-1864-4E9D-BD5E-7D6A9BB7927C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D559D-5428-42FF-BB67-5FD9EF222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86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559D-5428-42FF-BB67-5FD9EF222E9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36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7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43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92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49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71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7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9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48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1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24C2-C096-4EDC-81D8-4B151D262E6A}" type="datetimeFigureOut">
              <a:rPr kumimoji="1" lang="ja-JP" altLang="en-US" smtClean="0"/>
              <a:t>2016/9/15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82620-AE34-4898-A9C8-070E21E42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91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.jp/url?sa=i&amp;rct=j&amp;q=%E8%8A%B1%E5%A3%87&amp;source=images&amp;cd=&amp;cad=rja&amp;docid=jbhn2J4B7KCZwM&amp;tbnid=oKSIgKSbqNslZM:&amp;ved=0CAUQjRw&amp;url=http://www.sapporo-park.or.jp/odori/volunteer/%E6%98%A5%E8%8A%B1%E5%A3%87/&amp;ei=sTAkUtzYE4zNkQXDj4GABQ&amp;bvm=bv.51495398,d.dGI&amp;psig=AFQjCNEdWWClD2evYO8ZK8HrqGKX0qMs0A&amp;ust=13781898457025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.jp/url?sa=i&amp;rct=j&amp;q=%E8%8A%B1%E5%A3%87&amp;source=images&amp;cd=&amp;cad=rja&amp;docid=LBrFux6Qgid0FM&amp;tbnid=roCR4VY97lWGCM:&amp;ved=0CAUQjRw&amp;url=http://tokuhain.arukikata.co.jp/moscow/2009/06/post_39.html&amp;ei=7zAkUqyKHcWKkAW6i4GICg&amp;bvm=bv.51495398,d.dGI&amp;psig=AFQjCNEdWWClD2evYO8ZK8HrqGKX0qMs0A&amp;ust=13781898457025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.jp/url?sa=i&amp;rct=j&amp;q=%E8%8A%B1%E5%A3%87&amp;source=images&amp;cd=&amp;cad=rja&amp;docid=jbhn2J4B7KCZwM&amp;tbnid=oKSIgKSbqNslZM:&amp;ved=0CAUQjRw&amp;url=http://www.sapporo-park.or.jp/odori/volunteer/%E6%98%A5%E8%8A%B1%E5%A3%87/&amp;ei=sTAkUtzYE4zNkQXDj4GABQ&amp;bvm=bv.51495398,d.dGI&amp;psig=AFQjCNEdWWClD2evYO8ZK8HrqGKX0qMs0A&amp;ust=13781898457025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.jp/url?sa=i&amp;rct=j&amp;q=%E8%8A%B1%E5%A3%87&amp;source=images&amp;cd=&amp;cad=rja&amp;docid=LBrFux6Qgid0FM&amp;tbnid=roCR4VY97lWGCM:&amp;ved=0CAUQjRw&amp;url=http://tokuhain.arukikata.co.jp/moscow/2009/06/post_39.html&amp;ei=7zAkUqyKHcWKkAW6i4GICg&amp;bvm=bv.51495398,d.dGI&amp;psig=AFQjCNEdWWClD2evYO8ZK8HrqGKX0qMs0A&amp;ust=137818984570252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008112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２次</a:t>
            </a:r>
            <a:r>
              <a:rPr kumimoji="1" lang="ja-JP" altLang="en-US" sz="6000" dirty="0" smtClean="0"/>
              <a:t>方程式の利用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525658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学習の流れ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２次方程式の計算の復習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↓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本時のねらい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「２次</a:t>
            </a:r>
            <a:r>
              <a:rPr kumimoji="1" lang="ja-JP" altLang="en-US" dirty="0" smtClean="0">
                <a:solidFill>
                  <a:schemeClr val="tx1"/>
                </a:solidFill>
              </a:rPr>
              <a:t>方程式を利用して、いろいろな問題を解決しましょう。」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↓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課題の</a:t>
            </a:r>
            <a:r>
              <a:rPr lang="ja-JP" altLang="en-US" dirty="0" smtClean="0">
                <a:solidFill>
                  <a:schemeClr val="tx1"/>
                </a:solidFill>
              </a:rPr>
              <a:t>提示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図形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での活用場面１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数での</a:t>
            </a:r>
            <a:r>
              <a:rPr lang="ja-JP" altLang="en-US">
                <a:solidFill>
                  <a:schemeClr val="tx1"/>
                </a:solidFill>
              </a:rPr>
              <a:t>活用</a:t>
            </a:r>
            <a:r>
              <a:rPr lang="ja-JP" altLang="en-US" smtClean="0">
                <a:solidFill>
                  <a:schemeClr val="tx1"/>
                </a:solidFill>
              </a:rPr>
              <a:t>場面　</a:t>
            </a:r>
            <a:r>
              <a:rPr kumimoji="1" lang="ja-JP" altLang="en-US" smtClean="0">
                <a:solidFill>
                  <a:schemeClr val="tx1"/>
                </a:solidFill>
              </a:rPr>
              <a:t>図形</a:t>
            </a:r>
            <a:r>
              <a:rPr kumimoji="1" lang="ja-JP" altLang="en-US" dirty="0">
                <a:solidFill>
                  <a:schemeClr val="tx1"/>
                </a:solidFill>
              </a:rPr>
              <a:t>での活用</a:t>
            </a:r>
            <a:r>
              <a:rPr kumimoji="1" lang="ja-JP" altLang="en-US" dirty="0" smtClean="0">
                <a:solidFill>
                  <a:schemeClr val="tx1"/>
                </a:solidFill>
              </a:rPr>
              <a:t>場面２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119" y="151803"/>
            <a:ext cx="8229600" cy="474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解　答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5146906" y="4345927"/>
            <a:ext cx="3388143" cy="1736648"/>
            <a:chOff x="5360321" y="4612904"/>
            <a:chExt cx="3388143" cy="1736648"/>
          </a:xfrm>
        </p:grpSpPr>
        <p:sp>
          <p:nvSpPr>
            <p:cNvPr id="9" name="正方形/長方形 8"/>
            <p:cNvSpPr/>
            <p:nvPr/>
          </p:nvSpPr>
          <p:spPr>
            <a:xfrm>
              <a:off x="5364088" y="5301208"/>
              <a:ext cx="2664296" cy="1048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084168" y="4612904"/>
              <a:ext cx="2664296" cy="1048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H="1">
              <a:off x="5364088" y="4612904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5360321" y="5661248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8028384" y="4612904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8028384" y="5661248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6080402" y="4612904"/>
              <a:ext cx="26680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748464" y="4612904"/>
              <a:ext cx="0" cy="1048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084168" y="4612904"/>
              <a:ext cx="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1032638" y="3064335"/>
            <a:ext cx="4347105" cy="3251276"/>
            <a:chOff x="285372" y="2645564"/>
            <a:chExt cx="5444139" cy="4019568"/>
          </a:xfrm>
        </p:grpSpPr>
        <p:sp>
          <p:nvSpPr>
            <p:cNvPr id="4" name="正方形/長方形 3"/>
            <p:cNvSpPr/>
            <p:nvPr/>
          </p:nvSpPr>
          <p:spPr>
            <a:xfrm>
              <a:off x="285375" y="3136740"/>
              <a:ext cx="4752528" cy="352839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85375" y="3136029"/>
              <a:ext cx="1046266" cy="101305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85372" y="5661248"/>
              <a:ext cx="1046269" cy="100388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995936" y="5661248"/>
              <a:ext cx="1041966" cy="100388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995936" y="3136028"/>
              <a:ext cx="1041967" cy="101305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103097" y="2645564"/>
              <a:ext cx="788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/>
                <a:t>３㎝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940512" y="3417178"/>
              <a:ext cx="788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/>
                <a:t>３㎝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331641" y="4149082"/>
              <a:ext cx="2664295" cy="151127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4675" y="774084"/>
            <a:ext cx="8964488" cy="2534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初めの厚紙の縦の長さを（　　　　）</a:t>
            </a:r>
            <a:r>
              <a:rPr kumimoji="1" lang="en-US" altLang="ja-JP" dirty="0" smtClean="0"/>
              <a:t>㎝</a:t>
            </a:r>
            <a:r>
              <a:rPr kumimoji="1" lang="ja-JP" altLang="en-US" dirty="0" smtClean="0"/>
              <a:t>とすると、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横の長さ</a:t>
            </a:r>
            <a:r>
              <a:rPr lang="ja-JP" altLang="en-US" dirty="0" smtClean="0"/>
              <a:t>は（　　　　）㎝、</a:t>
            </a:r>
            <a:r>
              <a:rPr kumimoji="1" lang="ja-JP" altLang="en-US" dirty="0" smtClean="0"/>
              <a:t>直方体の高さは（　　　　）</a:t>
            </a:r>
            <a:r>
              <a:rPr kumimoji="1" lang="en-US" altLang="ja-JP" dirty="0" smtClean="0"/>
              <a:t>㎝</a:t>
            </a:r>
            <a:r>
              <a:rPr kumimoji="1" lang="ja-JP" altLang="en-US" dirty="0" err="1" smtClean="0"/>
              <a:t>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縦は　（　　　　）㎝、横は　（　　　　）㎝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容積</a:t>
            </a:r>
            <a:r>
              <a:rPr lang="ja-JP" altLang="en-US" dirty="0" smtClean="0"/>
              <a:t>は　（　　　　）</a:t>
            </a:r>
            <a:r>
              <a:rPr lang="en-US" altLang="ja-JP" dirty="0" smtClean="0"/>
              <a:t>㎝</a:t>
            </a:r>
            <a:r>
              <a:rPr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-117412" y="4747940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（　　）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08337" y="6282633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（　　　）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395783" y="460944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（　）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001578" y="5609523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（　　　）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903196" y="6082578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（　　　）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kumimoji="1" lang="ja-JP" altLang="en-US" dirty="0" smtClean="0"/>
              <a:t>方程式の計算の復習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0667" y="694899"/>
            <a:ext cx="4896544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次の方程式を解きなさい。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43788" y="1299563"/>
            <a:ext cx="4800946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spcBef>
                <a:spcPct val="20000"/>
              </a:spcBef>
              <a:buAutoNum type="arabicParenBoth"/>
            </a:pPr>
            <a:r>
              <a:rPr lang="en-US" altLang="ja-JP" sz="3600" dirty="0" smtClean="0">
                <a:solidFill>
                  <a:prstClr val="black"/>
                </a:solidFill>
              </a:rPr>
              <a:t>2x</a:t>
            </a:r>
            <a:r>
              <a:rPr lang="en-US" altLang="ja-JP" sz="3600" baseline="30000" dirty="0" smtClean="0">
                <a:solidFill>
                  <a:prstClr val="black"/>
                </a:solidFill>
              </a:rPr>
              <a:t>2</a:t>
            </a:r>
            <a:r>
              <a:rPr lang="ja-JP" altLang="en-US" sz="3600" dirty="0" smtClean="0">
                <a:solidFill>
                  <a:prstClr val="black"/>
                </a:solidFill>
              </a:rPr>
              <a:t>－</a:t>
            </a:r>
            <a:r>
              <a:rPr lang="en-US" altLang="ja-JP" sz="3600" dirty="0" smtClean="0">
                <a:solidFill>
                  <a:prstClr val="black"/>
                </a:solidFill>
              </a:rPr>
              <a:t>36</a:t>
            </a:r>
            <a:r>
              <a:rPr lang="ja-JP" altLang="en-US" sz="3600" dirty="0" smtClean="0">
                <a:solidFill>
                  <a:prstClr val="black"/>
                </a:solidFill>
              </a:rPr>
              <a:t>＝</a:t>
            </a:r>
            <a:r>
              <a:rPr lang="en-US" altLang="ja-JP" sz="3600" dirty="0" smtClean="0">
                <a:solidFill>
                  <a:prstClr val="black"/>
                </a:solidFill>
              </a:rPr>
              <a:t>0  </a:t>
            </a:r>
          </a:p>
          <a:p>
            <a:pPr marL="742950" lvl="0" indent="-742950">
              <a:spcBef>
                <a:spcPct val="20000"/>
              </a:spcBef>
              <a:buAutoNum type="arabicParenBoth"/>
            </a:pPr>
            <a:r>
              <a:rPr lang="en-US" altLang="ja-JP" sz="3600" dirty="0"/>
              <a:t>(x</a:t>
            </a:r>
            <a:r>
              <a:rPr lang="ja-JP" altLang="en-US" sz="3600" dirty="0"/>
              <a:t>－</a:t>
            </a:r>
            <a:r>
              <a:rPr lang="en-US" altLang="ja-JP" sz="3600" dirty="0"/>
              <a:t>2)</a:t>
            </a:r>
            <a:r>
              <a:rPr lang="en-US" altLang="ja-JP" sz="3600" baseline="30000" dirty="0"/>
              <a:t>2</a:t>
            </a:r>
            <a:r>
              <a:rPr lang="ja-JP" altLang="en-US" sz="3600" dirty="0"/>
              <a:t>＝</a:t>
            </a:r>
            <a:r>
              <a:rPr lang="en-US" altLang="ja-JP" sz="3600" dirty="0" smtClean="0"/>
              <a:t>9</a:t>
            </a:r>
          </a:p>
          <a:p>
            <a:pPr marL="742950" indent="-742950">
              <a:spcBef>
                <a:spcPct val="20000"/>
              </a:spcBef>
              <a:buFontTx/>
              <a:buAutoNum type="arabicParenBoth"/>
            </a:pPr>
            <a:r>
              <a:rPr lang="ja-JP" altLang="en-US" sz="3600" dirty="0" smtClean="0"/>
              <a:t>３ｘ</a:t>
            </a:r>
            <a:r>
              <a:rPr lang="en-US" altLang="ja-JP" sz="3600" baseline="30000" dirty="0"/>
              <a:t>2</a:t>
            </a:r>
            <a:r>
              <a:rPr lang="ja-JP" altLang="en-US" sz="3600" dirty="0"/>
              <a:t>＋５ｘ＋１＝</a:t>
            </a:r>
            <a:r>
              <a:rPr lang="en-US" altLang="ja-JP" sz="3600" dirty="0"/>
              <a:t>0</a:t>
            </a:r>
          </a:p>
          <a:p>
            <a:pPr marL="742950" indent="-742950">
              <a:spcBef>
                <a:spcPct val="20000"/>
              </a:spcBef>
              <a:buFontTx/>
              <a:buAutoNum type="arabicParenBoth"/>
            </a:pPr>
            <a:r>
              <a:rPr lang="en-US" altLang="ja-JP" sz="3600" dirty="0" smtClean="0"/>
              <a:t>x</a:t>
            </a:r>
            <a:r>
              <a:rPr lang="en-US" altLang="ja-JP" sz="3600" baseline="30000" dirty="0" smtClean="0"/>
              <a:t>2</a:t>
            </a:r>
            <a:r>
              <a:rPr lang="ja-JP" altLang="en-US" sz="3600" dirty="0" smtClean="0"/>
              <a:t>＋６</a:t>
            </a:r>
            <a:r>
              <a:rPr lang="en-US" altLang="ja-JP" sz="3600" dirty="0" smtClean="0"/>
              <a:t>x</a:t>
            </a:r>
            <a:r>
              <a:rPr lang="ja-JP" altLang="en-US" sz="3600" dirty="0" smtClean="0"/>
              <a:t>－１＝</a:t>
            </a:r>
            <a:r>
              <a:rPr lang="en-US" altLang="ja-JP" sz="3600" dirty="0"/>
              <a:t>0</a:t>
            </a:r>
          </a:p>
          <a:p>
            <a:pPr marL="742950" indent="-742950">
              <a:spcBef>
                <a:spcPct val="20000"/>
              </a:spcBef>
              <a:buFontTx/>
              <a:buAutoNum type="arabicParenBoth"/>
            </a:pPr>
            <a:r>
              <a:rPr lang="ja-JP" altLang="en-US" sz="3600" dirty="0"/>
              <a:t>（ｘ＋３）（ｘ－５）＝０</a:t>
            </a:r>
            <a:endParaRPr lang="en-US" altLang="ja-JP" sz="3600" dirty="0"/>
          </a:p>
          <a:p>
            <a:pPr marL="742950" indent="-742950">
              <a:spcBef>
                <a:spcPct val="20000"/>
              </a:spcBef>
              <a:buFontTx/>
              <a:buAutoNum type="arabicParenBoth"/>
            </a:pPr>
            <a:r>
              <a:rPr lang="ja-JP" altLang="en-US" sz="3600" dirty="0" err="1"/>
              <a:t>ｘ</a:t>
            </a:r>
            <a:r>
              <a:rPr lang="en-US" altLang="ja-JP" sz="3600" baseline="30000" dirty="0"/>
              <a:t>2</a:t>
            </a:r>
            <a:r>
              <a:rPr lang="ja-JP" altLang="en-US" sz="3600" dirty="0"/>
              <a:t>－８ｘ＋７＝</a:t>
            </a:r>
            <a:r>
              <a:rPr lang="en-US" altLang="ja-JP" sz="3600" dirty="0"/>
              <a:t>0</a:t>
            </a:r>
          </a:p>
          <a:p>
            <a:pPr marL="742950" indent="-742950">
              <a:spcBef>
                <a:spcPct val="20000"/>
              </a:spcBef>
              <a:buFontTx/>
              <a:buAutoNum type="arabicParenBoth"/>
            </a:pPr>
            <a:r>
              <a:rPr lang="ja-JP" altLang="en-US" sz="3600" dirty="0" err="1"/>
              <a:t>ｘ</a:t>
            </a:r>
            <a:r>
              <a:rPr lang="en-US" altLang="ja-JP" sz="3600" baseline="30000" dirty="0"/>
              <a:t>2</a:t>
            </a:r>
            <a:r>
              <a:rPr lang="ja-JP" altLang="en-US" sz="3600" dirty="0"/>
              <a:t>－８ｘ＝０</a:t>
            </a:r>
            <a:endParaRPr lang="en-US" altLang="ja-JP" sz="3600" dirty="0"/>
          </a:p>
          <a:p>
            <a:pPr marL="742950" indent="-742950">
              <a:spcBef>
                <a:spcPct val="20000"/>
              </a:spcBef>
              <a:buFontTx/>
              <a:buAutoNum type="arabicParenBoth"/>
            </a:pPr>
            <a:r>
              <a:rPr lang="ja-JP" altLang="en-US" sz="3600" dirty="0" err="1"/>
              <a:t>ｘ</a:t>
            </a:r>
            <a:r>
              <a:rPr lang="en-US" altLang="ja-JP" sz="3600" baseline="30000" dirty="0"/>
              <a:t>2</a:t>
            </a:r>
            <a:r>
              <a:rPr lang="ja-JP" altLang="en-US" sz="3600" dirty="0"/>
              <a:t>－４９＝</a:t>
            </a:r>
            <a:r>
              <a:rPr lang="en-US" altLang="ja-JP" sz="3600" dirty="0" smtClean="0"/>
              <a:t>0</a:t>
            </a:r>
            <a:r>
              <a:rPr lang="ja-JP" altLang="en-US" sz="3600" dirty="0"/>
              <a:t>　　　</a:t>
            </a:r>
            <a:r>
              <a:rPr lang="en-US" altLang="ja-JP" sz="3600" dirty="0" smtClean="0">
                <a:solidFill>
                  <a:prstClr val="black"/>
                </a:solidFill>
              </a:rPr>
              <a:t> </a:t>
            </a:r>
            <a:r>
              <a:rPr lang="ja-JP" altLang="en-US" sz="3600" dirty="0" smtClean="0">
                <a:solidFill>
                  <a:prstClr val="black"/>
                </a:solidFill>
              </a:rPr>
              <a:t>　</a:t>
            </a:r>
            <a:r>
              <a:rPr lang="ja-JP" altLang="en-US" sz="3600" dirty="0">
                <a:solidFill>
                  <a:prstClr val="black"/>
                </a:solidFill>
              </a:rPr>
              <a:t>　　</a:t>
            </a:r>
            <a:endParaRPr lang="en-US" altLang="ja-JP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866586" y="1299563"/>
                <a:ext cx="2013885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solidFill>
                      <a:srgbClr val="FF0000"/>
                    </a:solidFill>
                  </a:rPr>
                  <a:t>ｘ＝</a:t>
                </a:r>
                <a:r>
                  <a:rPr lang="en-US" altLang="ja-JP" sz="3200" dirty="0">
                    <a:solidFill>
                      <a:srgbClr val="FF0000"/>
                    </a:solidFill>
                  </a:rPr>
                  <a:t>±3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86" y="1299563"/>
                <a:ext cx="2013885" cy="632802"/>
              </a:xfrm>
              <a:prstGeom prst="rect">
                <a:avLst/>
              </a:prstGeom>
              <a:blipFill rotWithShape="1">
                <a:blip r:embed="rId2"/>
                <a:stretch>
                  <a:fillRect l="-7553" t="-10577" b="-317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4819099" y="1970082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ｘ＝</a:t>
            </a:r>
            <a:r>
              <a:rPr lang="en-US" altLang="ja-JP" sz="3200" dirty="0">
                <a:solidFill>
                  <a:srgbClr val="FF0000"/>
                </a:solidFill>
              </a:rPr>
              <a:t>5</a:t>
            </a:r>
            <a:r>
              <a:rPr lang="ja-JP" altLang="en-US" sz="3200" dirty="0" err="1">
                <a:solidFill>
                  <a:srgbClr val="FF0000"/>
                </a:solidFill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</a:rPr>
              <a:t>－</a:t>
            </a:r>
            <a:r>
              <a:rPr lang="en-US" altLang="ja-JP" sz="3200" dirty="0">
                <a:solidFill>
                  <a:srgbClr val="FF0000"/>
                </a:solidFill>
              </a:rPr>
              <a:t>1</a:t>
            </a:r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866586" y="3279088"/>
                <a:ext cx="2526846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ja-JP" sz="3200" dirty="0" smtClean="0">
                    <a:solidFill>
                      <a:srgbClr val="FF0000"/>
                    </a:solidFill>
                  </a:rPr>
                  <a:t>x</a:t>
                </a:r>
                <a:r>
                  <a:rPr lang="ja-JP" altLang="en-US" sz="3200" dirty="0">
                    <a:solidFill>
                      <a:srgbClr val="FF0000"/>
                    </a:solidFill>
                  </a:rPr>
                  <a:t>＝－</a:t>
                </a:r>
                <a:r>
                  <a:rPr lang="en-US" altLang="ja-JP" sz="3200" dirty="0">
                    <a:solidFill>
                      <a:srgbClr val="FF0000"/>
                    </a:solidFill>
                  </a:rPr>
                  <a:t>3±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endParaRPr lang="en-US" altLang="ja-JP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86" y="3279088"/>
                <a:ext cx="2526846" cy="631198"/>
              </a:xfrm>
              <a:prstGeom prst="rect">
                <a:avLst/>
              </a:prstGeom>
              <a:blipFill rotWithShape="1">
                <a:blip r:embed="rId3"/>
                <a:stretch>
                  <a:fillRect l="-6024" t="-11650" b="-320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849862" y="2420888"/>
                <a:ext cx="2293320" cy="857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 smtClean="0">
                    <a:solidFill>
                      <a:srgbClr val="FF0000"/>
                    </a:solidFill>
                  </a:rPr>
                  <a:t>ｘ</a:t>
                </a:r>
                <a14:m>
                  <m:oMath xmlns:m="http://schemas.openxmlformats.org/officeDocument/2006/math">
                    <m:r>
                      <a:rPr lang="ja-JP" altLang="en-US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－５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ja-JP" alt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１３</m:t>
                            </m:r>
                          </m:e>
                        </m:rad>
                      </m:num>
                      <m:den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６</m:t>
                        </m:r>
                      </m:den>
                    </m:f>
                  </m:oMath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62" y="2420888"/>
                <a:ext cx="2293320" cy="857542"/>
              </a:xfrm>
              <a:prstGeom prst="rect">
                <a:avLst/>
              </a:prstGeom>
              <a:blipFill rotWithShape="1">
                <a:blip r:embed="rId4"/>
                <a:stretch>
                  <a:fillRect l="-5585" b="-4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4940908" y="3942112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ｘ＝－３，５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70439" y="4645897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ｘ</a:t>
            </a:r>
            <a:r>
              <a:rPr lang="ja-JP" altLang="en-US" sz="3200" dirty="0" smtClean="0">
                <a:solidFill>
                  <a:srgbClr val="FF0000"/>
                </a:solidFill>
              </a:rPr>
              <a:t>＝７，１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70439" y="5230672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ｘ</a:t>
            </a:r>
            <a:r>
              <a:rPr lang="ja-JP" altLang="en-US" sz="3200" dirty="0" smtClean="0">
                <a:solidFill>
                  <a:srgbClr val="FF0000"/>
                </a:solidFill>
              </a:rPr>
              <a:t>＝０，８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970439" y="5949280"/>
            <a:ext cx="1499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ｘ</a:t>
            </a:r>
            <a:r>
              <a:rPr lang="ja-JP" altLang="en-US" sz="3200" dirty="0" smtClean="0">
                <a:solidFill>
                  <a:srgbClr val="FF0000"/>
                </a:solidFill>
              </a:rPr>
              <a:t>＝</a:t>
            </a:r>
            <a:r>
              <a:rPr lang="en-US" altLang="ja-JP" sz="3200" dirty="0" smtClean="0">
                <a:solidFill>
                  <a:srgbClr val="FF0000"/>
                </a:solidFill>
              </a:rPr>
              <a:t>±</a:t>
            </a:r>
            <a:r>
              <a:rPr lang="ja-JP" altLang="en-US" sz="3200" dirty="0" smtClean="0">
                <a:solidFill>
                  <a:srgbClr val="FF0000"/>
                </a:solidFill>
              </a:rPr>
              <a:t>７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272" y="116632"/>
            <a:ext cx="82296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問　題（図形での活用）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0457" y="6021288"/>
            <a:ext cx="8784976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花壇の面積を</a:t>
            </a:r>
            <a:r>
              <a:rPr kumimoji="1" lang="en-US" altLang="ja-JP" sz="2800" dirty="0" smtClean="0"/>
              <a:t>360m</a:t>
            </a:r>
            <a:r>
              <a:rPr kumimoji="1" lang="en-US" altLang="ja-JP" sz="2800" baseline="30000" dirty="0" smtClean="0"/>
              <a:t>2</a:t>
            </a:r>
            <a:r>
              <a:rPr kumimoji="1" lang="ja-JP" altLang="en-US" sz="2800" dirty="0" smtClean="0"/>
              <a:t>にするとき、道幅の長さを求めなさい。</a:t>
            </a:r>
            <a:endParaRPr kumimoji="1" lang="ja-JP" altLang="en-US" sz="28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34868" y="1206234"/>
            <a:ext cx="7416824" cy="4543558"/>
            <a:chOff x="3231751" y="1072079"/>
            <a:chExt cx="5508612" cy="3693243"/>
          </a:xfrm>
        </p:grpSpPr>
        <p:sp>
          <p:nvSpPr>
            <p:cNvPr id="6" name="円/楕円 5"/>
            <p:cNvSpPr/>
            <p:nvPr/>
          </p:nvSpPr>
          <p:spPr>
            <a:xfrm>
              <a:off x="3231751" y="1380946"/>
              <a:ext cx="504056" cy="33843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3483779" y="1072079"/>
              <a:ext cx="5256584" cy="614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483779" y="1379454"/>
              <a:ext cx="5256584" cy="33843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4102229" y="883068"/>
            <a:ext cx="10214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25m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29834" y="3344836"/>
            <a:ext cx="10214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16m</a:t>
            </a:r>
            <a:endParaRPr kumimoji="1" lang="ja-JP" altLang="en-US" sz="36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991599" y="1529400"/>
            <a:ext cx="7252808" cy="4347872"/>
            <a:chOff x="991599" y="1529400"/>
            <a:chExt cx="7252808" cy="4347872"/>
          </a:xfrm>
        </p:grpSpPr>
        <p:sp>
          <p:nvSpPr>
            <p:cNvPr id="10" name="正方形/長方形 9"/>
            <p:cNvSpPr/>
            <p:nvPr/>
          </p:nvSpPr>
          <p:spPr>
            <a:xfrm>
              <a:off x="5220072" y="1529400"/>
              <a:ext cx="720080" cy="4347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rot="5400000">
              <a:off x="4257963" y="436972"/>
              <a:ext cx="720080" cy="7252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http://www.sapporo-park.or.jp/odori/images/DSCF41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4207" r="14427" b="20229"/>
          <a:stretch/>
        </p:blipFill>
        <p:spPr bwMode="auto">
          <a:xfrm>
            <a:off x="1074200" y="1586214"/>
            <a:ext cx="4145872" cy="20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kuhain.arukikata.co.jp/moscow/images/IMG_53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7" t="38107" r="9523" b="26509"/>
          <a:stretch/>
        </p:blipFill>
        <p:spPr bwMode="auto">
          <a:xfrm>
            <a:off x="5940152" y="4423417"/>
            <a:ext cx="2211540" cy="13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1213"/>
          <a:stretch/>
        </p:blipFill>
        <p:spPr bwMode="auto">
          <a:xfrm>
            <a:off x="5940152" y="1586215"/>
            <a:ext cx="2211540" cy="21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54046" r="14464" b="10206"/>
          <a:stretch/>
        </p:blipFill>
        <p:spPr bwMode="auto">
          <a:xfrm>
            <a:off x="1074200" y="4423417"/>
            <a:ext cx="4145872" cy="13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612945" y="3784483"/>
            <a:ext cx="2047287" cy="50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800" dirty="0" smtClean="0"/>
              <a:t>同じ幅の道</a:t>
            </a:r>
            <a:endParaRPr lang="ja-JP" altLang="en-US" sz="2800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220072" y="1700808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028384" y="367875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4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解　答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0376" y="587394"/>
            <a:ext cx="10214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25m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9312" y="2725757"/>
            <a:ext cx="10214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16m</a:t>
            </a:r>
            <a:endParaRPr kumimoji="1" lang="ja-JP" altLang="en-US" sz="36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147136" y="1206234"/>
            <a:ext cx="5097271" cy="3446902"/>
            <a:chOff x="734868" y="1206234"/>
            <a:chExt cx="7509539" cy="467103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34868" y="1206234"/>
              <a:ext cx="7416824" cy="4543558"/>
              <a:chOff x="3231751" y="1072079"/>
              <a:chExt cx="5508612" cy="3693243"/>
            </a:xfrm>
          </p:grpSpPr>
          <p:sp>
            <p:nvSpPr>
              <p:cNvPr id="6" name="円/楕円 5"/>
              <p:cNvSpPr/>
              <p:nvPr/>
            </p:nvSpPr>
            <p:spPr>
              <a:xfrm>
                <a:off x="3231751" y="1380946"/>
                <a:ext cx="504056" cy="33843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3483779" y="1072079"/>
                <a:ext cx="5256584" cy="6147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3483779" y="1379454"/>
                <a:ext cx="5256584" cy="33843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991599" y="1529400"/>
              <a:ext cx="7252808" cy="4347872"/>
              <a:chOff x="991599" y="1529400"/>
              <a:chExt cx="7252808" cy="4347872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5220072" y="1529400"/>
                <a:ext cx="720080" cy="4347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 rot="5400000">
                <a:off x="4257963" y="436972"/>
                <a:ext cx="720080" cy="7252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26" name="Picture 2" descr="http://www.sapporo-park.or.jp/odori/images/DSCF4131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24207" r="14427" b="20229"/>
            <a:stretch/>
          </p:blipFill>
          <p:spPr bwMode="auto">
            <a:xfrm>
              <a:off x="1074200" y="1586214"/>
              <a:ext cx="4145872" cy="2079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tokuhain.arukikata.co.jp/moscow/images/IMG_5344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67" t="38107" r="9523" b="26509"/>
            <a:stretch/>
          </p:blipFill>
          <p:spPr bwMode="auto">
            <a:xfrm>
              <a:off x="5940152" y="4423417"/>
              <a:ext cx="2211540" cy="132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06" b="1213"/>
            <a:stretch/>
          </p:blipFill>
          <p:spPr bwMode="auto">
            <a:xfrm>
              <a:off x="5940152" y="1586215"/>
              <a:ext cx="2211540" cy="211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" t="54046" r="14464" b="10206"/>
            <a:stretch/>
          </p:blipFill>
          <p:spPr bwMode="auto">
            <a:xfrm>
              <a:off x="1074200" y="4423417"/>
              <a:ext cx="4145872" cy="132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07504" y="920362"/>
            <a:ext cx="2664296" cy="983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道幅の長さを</a:t>
            </a:r>
            <a:r>
              <a:rPr lang="en-US" altLang="ja-JP" dirty="0" smtClean="0"/>
              <a:t>xm</a:t>
            </a:r>
            <a:r>
              <a:rPr lang="ja-JP" altLang="en-US" dirty="0" smtClean="0"/>
              <a:t>とすると・・・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8250156" y="3048922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xm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145846" y="4557711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xm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145846" y="4533942"/>
            <a:ext cx="556441" cy="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8181474" y="3048923"/>
            <a:ext cx="1" cy="52321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解　答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10619" y="804736"/>
            <a:ext cx="17908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25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m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4604" y="2584426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16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－ｘ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m</a:t>
            </a:r>
            <a:endParaRPr kumimoji="1" lang="ja-JP" altLang="en-US" sz="32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180745" y="1325471"/>
            <a:ext cx="5097271" cy="3446902"/>
            <a:chOff x="734868" y="1206234"/>
            <a:chExt cx="7509539" cy="467103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34868" y="1206234"/>
              <a:ext cx="6696744" cy="3784473"/>
              <a:chOff x="3231751" y="1072079"/>
              <a:chExt cx="4973795" cy="3076219"/>
            </a:xfrm>
          </p:grpSpPr>
          <p:sp>
            <p:nvSpPr>
              <p:cNvPr id="6" name="円/楕円 5"/>
              <p:cNvSpPr/>
              <p:nvPr/>
            </p:nvSpPr>
            <p:spPr>
              <a:xfrm>
                <a:off x="3231751" y="1380946"/>
                <a:ext cx="504055" cy="27673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3483779" y="1072079"/>
                <a:ext cx="4721767" cy="6147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991599" y="1529400"/>
              <a:ext cx="7252808" cy="4347872"/>
              <a:chOff x="991599" y="1529400"/>
              <a:chExt cx="7252808" cy="4347872"/>
            </a:xfrm>
          </p:grpSpPr>
          <p:sp>
            <p:nvSpPr>
              <p:cNvPr id="10" name="正方形/長方形 9"/>
              <p:cNvSpPr/>
              <p:nvPr/>
            </p:nvSpPr>
            <p:spPr>
              <a:xfrm>
                <a:off x="5220072" y="1529400"/>
                <a:ext cx="720080" cy="4347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 rot="5400000">
                <a:off x="4257963" y="436972"/>
                <a:ext cx="720080" cy="7252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26" name="Picture 2" descr="http://www.sapporo-park.or.jp/odori/images/DSCF4131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24207" r="14427" b="20229"/>
            <a:stretch/>
          </p:blipFill>
          <p:spPr bwMode="auto">
            <a:xfrm>
              <a:off x="1074199" y="1586214"/>
              <a:ext cx="4145872" cy="2079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tokuhain.arukikata.co.jp/moscow/images/IMG_5344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67" t="38107" r="9523" b="26509"/>
            <a:stretch/>
          </p:blipFill>
          <p:spPr bwMode="auto">
            <a:xfrm>
              <a:off x="5220073" y="3684750"/>
              <a:ext cx="2211540" cy="132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06" b="1213"/>
            <a:stretch/>
          </p:blipFill>
          <p:spPr bwMode="auto">
            <a:xfrm>
              <a:off x="5220073" y="1567628"/>
              <a:ext cx="2211540" cy="211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" t="54046" r="14464" b="10206"/>
            <a:stretch/>
          </p:blipFill>
          <p:spPr bwMode="auto">
            <a:xfrm>
              <a:off x="1074201" y="3666167"/>
              <a:ext cx="4145872" cy="132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07504" y="920362"/>
            <a:ext cx="2664296" cy="983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道幅の長さを</a:t>
            </a:r>
            <a:r>
              <a:rPr lang="en-US" altLang="ja-JP" dirty="0" smtClean="0"/>
              <a:t>xm</a:t>
            </a:r>
            <a:r>
              <a:rPr lang="ja-JP" altLang="en-US" dirty="0" smtClean="0"/>
              <a:t>とすると・・・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47266" y="2551320"/>
            <a:ext cx="12779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360m</a:t>
            </a:r>
            <a:r>
              <a:rPr kumimoji="1" lang="en-US" altLang="ja-JP" sz="3200" baseline="30000" dirty="0" smtClean="0"/>
              <a:t>2</a:t>
            </a:r>
            <a:endParaRPr kumimoji="1" lang="ja-JP" altLang="en-US" sz="3200" baseline="300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58001" y="3933056"/>
            <a:ext cx="4102341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/>
              <a:t>(</a:t>
            </a:r>
            <a:r>
              <a:rPr lang="ja-JP" altLang="en-US" dirty="0" smtClean="0"/>
              <a:t>式</a:t>
            </a:r>
            <a:r>
              <a:rPr lang="en-US" altLang="ja-JP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ja-JP" dirty="0" smtClean="0"/>
              <a:t>(25</a:t>
            </a:r>
            <a:r>
              <a:rPr lang="ja-JP" altLang="en-US" dirty="0" smtClean="0"/>
              <a:t>－</a:t>
            </a:r>
            <a:r>
              <a:rPr lang="en-US" altLang="ja-JP" dirty="0" smtClean="0"/>
              <a:t>x)(16</a:t>
            </a:r>
            <a:r>
              <a:rPr lang="ja-JP" altLang="en-US" dirty="0" smtClean="0"/>
              <a:t>－</a:t>
            </a:r>
            <a:r>
              <a:rPr lang="en-US" altLang="ja-JP" dirty="0" smtClean="0"/>
              <a:t>x)</a:t>
            </a:r>
            <a:r>
              <a:rPr lang="ja-JP" altLang="en-US" dirty="0" smtClean="0"/>
              <a:t>＝</a:t>
            </a:r>
            <a:r>
              <a:rPr lang="en-US" altLang="ja-JP" dirty="0" smtClean="0"/>
              <a:t>360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　 </a:t>
            </a:r>
            <a:r>
              <a:rPr lang="en-US" altLang="ja-JP" dirty="0" smtClean="0"/>
              <a:t>x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－</a:t>
            </a:r>
            <a:r>
              <a:rPr lang="en-US" altLang="ja-JP" dirty="0" smtClean="0"/>
              <a:t>41x</a:t>
            </a:r>
            <a:r>
              <a:rPr lang="ja-JP" altLang="en-US" dirty="0" smtClean="0"/>
              <a:t>＋</a:t>
            </a:r>
            <a:r>
              <a:rPr lang="en-US" altLang="ja-JP" dirty="0" smtClean="0"/>
              <a:t>40</a:t>
            </a:r>
            <a:r>
              <a:rPr lang="ja-JP" altLang="en-US" dirty="0" smtClean="0"/>
              <a:t>＝</a:t>
            </a:r>
            <a:r>
              <a:rPr lang="en-US" altLang="ja-JP" dirty="0" smtClean="0"/>
              <a:t>0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(x</a:t>
            </a:r>
            <a:r>
              <a:rPr lang="ja-JP" altLang="en-US" dirty="0" smtClean="0"/>
              <a:t>－</a:t>
            </a:r>
            <a:r>
              <a:rPr lang="en-US" altLang="ja-JP" dirty="0" smtClean="0"/>
              <a:t>40)(x</a:t>
            </a:r>
            <a:r>
              <a:rPr lang="ja-JP" altLang="en-US" dirty="0" smtClean="0"/>
              <a:t>－</a:t>
            </a:r>
            <a:r>
              <a:rPr lang="en-US" altLang="ja-JP" dirty="0" smtClean="0"/>
              <a:t>1)</a:t>
            </a:r>
            <a:r>
              <a:rPr lang="ja-JP" altLang="en-US" dirty="0" smtClean="0"/>
              <a:t>＝</a:t>
            </a:r>
            <a:r>
              <a:rPr lang="en-US" altLang="ja-JP" dirty="0" smtClean="0"/>
              <a:t>0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  </a:t>
            </a:r>
            <a:r>
              <a:rPr lang="en-US" altLang="ja-JP" dirty="0" smtClean="0"/>
              <a:t>x</a:t>
            </a:r>
            <a:r>
              <a:rPr lang="ja-JP" altLang="en-US" dirty="0" smtClean="0"/>
              <a:t>＝</a:t>
            </a:r>
            <a:r>
              <a:rPr lang="en-US" altLang="ja-JP" dirty="0" smtClean="0"/>
              <a:t>40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</a:t>
            </a:r>
            <a:endParaRPr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440033" y="4540042"/>
            <a:ext cx="4102341" cy="198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x</a:t>
            </a:r>
            <a:r>
              <a:rPr lang="ja-JP" altLang="en-US" dirty="0" smtClean="0">
                <a:solidFill>
                  <a:srgbClr val="FF0000"/>
                </a:solidFill>
              </a:rPr>
              <a:t>＝</a:t>
            </a:r>
            <a:r>
              <a:rPr lang="en-US" altLang="ja-JP" dirty="0" smtClean="0">
                <a:solidFill>
                  <a:srgbClr val="FF0000"/>
                </a:solidFill>
              </a:rPr>
              <a:t>40</a:t>
            </a:r>
            <a:r>
              <a:rPr lang="ja-JP" altLang="en-US" sz="2800" dirty="0" smtClean="0">
                <a:solidFill>
                  <a:srgbClr val="FF0000"/>
                </a:solidFill>
              </a:rPr>
              <a:t>は、道幅が畑の縦、横の長さより大きくなり問題に合わない。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800" dirty="0" smtClean="0"/>
              <a:t>よって　</a:t>
            </a:r>
            <a:r>
              <a:rPr lang="en-US" altLang="ja-JP" u="sng" dirty="0" smtClean="0"/>
              <a:t>1m</a:t>
            </a:r>
            <a:endParaRPr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7187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9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問　題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数での活用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877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連続した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整数があります。それぞれを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乗した数の和が２６５になるとき、これら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整数を求めなさい。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 smtClean="0"/>
              <a:t>解　答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連続した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整数を　ｘ、ｘ＋１　とすると、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それぞれの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乗の和は　</a:t>
            </a:r>
            <a:r>
              <a:rPr lang="en-US" altLang="ja-JP" dirty="0" smtClean="0"/>
              <a:t>x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＋</a:t>
            </a:r>
            <a:r>
              <a:rPr lang="en-US" altLang="ja-JP" dirty="0" smtClean="0"/>
              <a:t>(x</a:t>
            </a:r>
            <a:r>
              <a:rPr lang="ja-JP" altLang="en-US" dirty="0" smtClean="0"/>
              <a:t>＋</a:t>
            </a:r>
            <a:r>
              <a:rPr lang="en-US" altLang="ja-JP" dirty="0" smtClean="0"/>
              <a:t>1)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＝</a:t>
            </a:r>
            <a:r>
              <a:rPr lang="en-US" altLang="ja-JP" dirty="0" smtClean="0"/>
              <a:t>265</a:t>
            </a:r>
          </a:p>
          <a:p>
            <a:pPr marL="0" indent="0">
              <a:buNone/>
            </a:pPr>
            <a:r>
              <a:rPr kumimoji="1" lang="ja-JP" altLang="en-US" dirty="0"/>
              <a:t>整理する</a:t>
            </a:r>
            <a:r>
              <a:rPr kumimoji="1" lang="ja-JP" altLang="en-US" dirty="0" smtClean="0"/>
              <a:t>と　</a:t>
            </a:r>
            <a:r>
              <a:rPr kumimoji="1" lang="en-US" altLang="ja-JP" dirty="0" smtClean="0"/>
              <a:t>2x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2x</a:t>
            </a:r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265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x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＋</a:t>
            </a:r>
            <a:r>
              <a:rPr lang="en-US" altLang="ja-JP" dirty="0" smtClean="0"/>
              <a:t>x</a:t>
            </a:r>
            <a:r>
              <a:rPr lang="ja-JP" altLang="en-US" dirty="0"/>
              <a:t>－</a:t>
            </a:r>
            <a:r>
              <a:rPr lang="en-US" altLang="ja-JP" dirty="0" smtClean="0"/>
              <a:t>132</a:t>
            </a:r>
            <a:r>
              <a:rPr lang="ja-JP" altLang="en-US" dirty="0" smtClean="0"/>
              <a:t>＝</a:t>
            </a:r>
            <a:r>
              <a:rPr lang="en-US" altLang="ja-JP" dirty="0" smtClean="0"/>
              <a:t>0</a:t>
            </a:r>
          </a:p>
          <a:p>
            <a:pPr marL="0" indent="0">
              <a:buNone/>
            </a:pPr>
            <a:r>
              <a:rPr kumimoji="1" lang="ja-JP" altLang="en-US" sz="2800" dirty="0" smtClean="0"/>
              <a:t>左辺を因数分解すると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(x</a:t>
            </a:r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12)(x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11)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0</a:t>
            </a:r>
          </a:p>
          <a:p>
            <a:pPr marL="0" indent="0">
              <a:buNone/>
            </a:pPr>
            <a:r>
              <a:rPr lang="en-US" altLang="ja-JP" dirty="0" smtClean="0"/>
              <a:t>x</a:t>
            </a:r>
            <a:r>
              <a:rPr lang="ja-JP" altLang="en-US" dirty="0" smtClean="0"/>
              <a:t>＝</a:t>
            </a:r>
            <a:r>
              <a:rPr lang="en-US" altLang="ja-JP" dirty="0" smtClean="0"/>
              <a:t>11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－</a:t>
            </a:r>
            <a:r>
              <a:rPr lang="en-US" altLang="ja-JP" dirty="0" smtClean="0"/>
              <a:t>12</a:t>
            </a:r>
          </a:p>
          <a:p>
            <a:pPr marL="0" indent="0">
              <a:buNone/>
            </a:pPr>
            <a:r>
              <a:rPr lang="ja-JP" altLang="en-US" dirty="0"/>
              <a:t>これらの解</a:t>
            </a:r>
            <a:r>
              <a:rPr lang="ja-JP" altLang="en-US" dirty="0" smtClean="0"/>
              <a:t>は問題にあっている。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よって</a:t>
            </a:r>
            <a:r>
              <a:rPr lang="ja-JP" altLang="en-US" dirty="0" smtClean="0"/>
              <a:t>、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整数は　</a:t>
            </a:r>
            <a:r>
              <a:rPr lang="en-US" altLang="ja-JP" u="sng" dirty="0" smtClean="0"/>
              <a:t>11</a:t>
            </a:r>
            <a:r>
              <a:rPr lang="ja-JP" altLang="en-US" u="sng" dirty="0" err="1" smtClean="0"/>
              <a:t>，</a:t>
            </a:r>
            <a:r>
              <a:rPr lang="en-US" altLang="ja-JP" u="sng" dirty="0" smtClean="0"/>
              <a:t>12</a:t>
            </a:r>
            <a:r>
              <a:rPr lang="ja-JP" altLang="en-US" u="sng" dirty="0" smtClean="0"/>
              <a:t>　と　</a:t>
            </a:r>
            <a:r>
              <a:rPr lang="en-US" altLang="ja-JP" u="sng" dirty="0" smtClean="0"/>
              <a:t>―12</a:t>
            </a:r>
            <a:r>
              <a:rPr lang="ja-JP" altLang="en-US" u="sng" dirty="0" err="1" smtClean="0"/>
              <a:t>，</a:t>
            </a:r>
            <a:r>
              <a:rPr lang="ja-JP" altLang="en-US" u="sng" dirty="0" smtClean="0"/>
              <a:t>－</a:t>
            </a:r>
            <a:r>
              <a:rPr lang="en-US" altLang="ja-JP" u="sng" dirty="0" smtClean="0"/>
              <a:t>11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61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88437"/>
            <a:ext cx="8229600" cy="5315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問　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図形での活用２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725" y="678681"/>
            <a:ext cx="878952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横が縦より２㎝長い長方形の厚紙があります。</a:t>
            </a:r>
            <a:r>
              <a:rPr lang="ja-JP" altLang="en-US" dirty="0" smtClean="0"/>
              <a:t>この</a:t>
            </a:r>
            <a:r>
              <a:rPr lang="ja-JP" altLang="en-US" dirty="0"/>
              <a:t>４すみから１辺が３㎝の正方形を</a:t>
            </a:r>
            <a:r>
              <a:rPr lang="ja-JP" altLang="en-US" dirty="0" smtClean="0"/>
              <a:t>切り取り</a:t>
            </a:r>
            <a:r>
              <a:rPr kumimoji="1" lang="ja-JP" altLang="en-US" dirty="0" smtClean="0"/>
              <a:t>ふた</a:t>
            </a:r>
            <a:r>
              <a:rPr kumimoji="1" lang="ja-JP" altLang="en-US" dirty="0"/>
              <a:t>のない直方体の容器をつくる</a:t>
            </a:r>
            <a:r>
              <a:rPr kumimoji="1" lang="ja-JP" altLang="en-US" dirty="0" smtClean="0"/>
              <a:t>と、その容積が９３㎝</a:t>
            </a:r>
            <a:r>
              <a:rPr kumimoji="1" lang="en-US" altLang="ja-JP" baseline="30000" dirty="0" smtClean="0"/>
              <a:t>3</a:t>
            </a:r>
            <a:r>
              <a:rPr kumimoji="1" lang="ja-JP" altLang="en-US" dirty="0" smtClean="0"/>
              <a:t>になった。</a:t>
            </a:r>
            <a:r>
              <a:rPr lang="ja-JP" altLang="en-US" dirty="0"/>
              <a:t>初めの厚紙の縦と横の長さを求めなさい。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63963" y="3202541"/>
            <a:ext cx="4752528" cy="3528392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3963" y="3201830"/>
            <a:ext cx="1046266" cy="10130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3960" y="5727049"/>
            <a:ext cx="1046269" cy="100388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074524" y="5727049"/>
            <a:ext cx="1041966" cy="100388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74524" y="3201829"/>
            <a:ext cx="1041967" cy="101305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5628855" y="4098413"/>
            <a:ext cx="3388143" cy="1736648"/>
            <a:chOff x="5360321" y="4612904"/>
            <a:chExt cx="3388143" cy="1736648"/>
          </a:xfrm>
        </p:grpSpPr>
        <p:sp>
          <p:nvSpPr>
            <p:cNvPr id="9" name="正方形/長方形 8"/>
            <p:cNvSpPr/>
            <p:nvPr/>
          </p:nvSpPr>
          <p:spPr>
            <a:xfrm>
              <a:off x="5364088" y="5301208"/>
              <a:ext cx="2664296" cy="1048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084168" y="4612904"/>
              <a:ext cx="2664296" cy="1048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H="1">
              <a:off x="5364088" y="4612904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5360321" y="5661248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8028384" y="4612904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8028384" y="5661248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6080402" y="4612904"/>
              <a:ext cx="26680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748464" y="4612904"/>
              <a:ext cx="0" cy="1048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084168" y="4612904"/>
              <a:ext cx="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/>
          <p:cNvSpPr/>
          <p:nvPr/>
        </p:nvSpPr>
        <p:spPr>
          <a:xfrm>
            <a:off x="4201007" y="2807359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３㎝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019100" y="3482979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３㎝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410229" y="4214883"/>
            <a:ext cx="2664295" cy="151127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5413599" y="5522425"/>
            <a:ext cx="3634021" cy="1108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46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26" grpId="0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119" y="151803"/>
            <a:ext cx="8229600" cy="474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解　答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5220185" y="4509120"/>
            <a:ext cx="3388143" cy="1736648"/>
            <a:chOff x="5360321" y="4612904"/>
            <a:chExt cx="3388143" cy="1736648"/>
          </a:xfrm>
        </p:grpSpPr>
        <p:sp>
          <p:nvSpPr>
            <p:cNvPr id="9" name="正方形/長方形 8"/>
            <p:cNvSpPr/>
            <p:nvPr/>
          </p:nvSpPr>
          <p:spPr>
            <a:xfrm>
              <a:off x="5364088" y="5301208"/>
              <a:ext cx="2664296" cy="1048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084168" y="4612904"/>
              <a:ext cx="2664296" cy="1048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H="1">
              <a:off x="5364088" y="4612904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5360321" y="5661248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8028384" y="4612904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8028384" y="5661248"/>
              <a:ext cx="72008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6080402" y="4612904"/>
              <a:ext cx="26680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748464" y="4612904"/>
              <a:ext cx="0" cy="1048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084168" y="4612904"/>
              <a:ext cx="0" cy="688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873080" y="3237301"/>
            <a:ext cx="4347105" cy="3251276"/>
            <a:chOff x="285372" y="2645564"/>
            <a:chExt cx="5444139" cy="4019568"/>
          </a:xfrm>
        </p:grpSpPr>
        <p:sp>
          <p:nvSpPr>
            <p:cNvPr id="4" name="正方形/長方形 3"/>
            <p:cNvSpPr/>
            <p:nvPr/>
          </p:nvSpPr>
          <p:spPr>
            <a:xfrm>
              <a:off x="285375" y="3136740"/>
              <a:ext cx="4752528" cy="352839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85375" y="3136029"/>
              <a:ext cx="1046266" cy="101305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85372" y="5661248"/>
              <a:ext cx="1046269" cy="100388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995936" y="5661248"/>
              <a:ext cx="1041966" cy="100388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995936" y="3136028"/>
              <a:ext cx="1041967" cy="101305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103097" y="2645564"/>
              <a:ext cx="788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/>
                <a:t>３㎝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940512" y="3417178"/>
              <a:ext cx="788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/>
                <a:t>３㎝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331641" y="4149082"/>
              <a:ext cx="2664295" cy="1511279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30413" y="626816"/>
            <a:ext cx="8513149" cy="2534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初めの厚紙の縦の長さを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㎝</a:t>
            </a:r>
            <a:r>
              <a:rPr kumimoji="1" lang="ja-JP" altLang="en-US" dirty="0" smtClean="0"/>
              <a:t>とすると、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横の長さ</a:t>
            </a:r>
            <a:r>
              <a:rPr lang="ja-JP" altLang="en-US" dirty="0" smtClean="0"/>
              <a:t>は　</a:t>
            </a:r>
            <a:r>
              <a:rPr lang="en-US" altLang="ja-JP" dirty="0" smtClean="0">
                <a:solidFill>
                  <a:srgbClr val="FF0000"/>
                </a:solidFill>
              </a:rPr>
              <a:t>x+2</a:t>
            </a:r>
            <a:r>
              <a:rPr lang="ja-JP" altLang="en-US" dirty="0" smtClean="0"/>
              <a:t>　㎝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直方体の高さは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3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㎝</a:t>
            </a:r>
            <a:r>
              <a:rPr kumimoji="1" lang="ja-JP" altLang="en-US" dirty="0" err="1" smtClean="0"/>
              <a:t>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縦は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dirty="0" smtClean="0">
                <a:solidFill>
                  <a:srgbClr val="FF0000"/>
                </a:solidFill>
              </a:rPr>
              <a:t>6</a:t>
            </a:r>
            <a:r>
              <a:rPr kumimoji="1" lang="ja-JP" altLang="en-US" dirty="0" smtClean="0"/>
              <a:t>　㎝、横は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r>
              <a:rPr kumimoji="1" lang="ja-JP" altLang="en-US" dirty="0" smtClean="0"/>
              <a:t>　㎝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容積</a:t>
            </a:r>
            <a:r>
              <a:rPr lang="ja-JP" altLang="en-US" dirty="0" smtClean="0"/>
              <a:t>は　</a:t>
            </a:r>
            <a:r>
              <a:rPr lang="en-US" altLang="ja-JP" dirty="0" smtClean="0">
                <a:solidFill>
                  <a:srgbClr val="FF0000"/>
                </a:solidFill>
              </a:rPr>
              <a:t>93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/>
              <a:t>㎝</a:t>
            </a:r>
            <a:r>
              <a:rPr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88038" y="4657348"/>
            <a:ext cx="38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x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425368" y="6317259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rgbClr val="FF0000"/>
                </a:solidFill>
              </a:rPr>
              <a:t>x+2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633779" y="47804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240920" y="5721596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</a:rPr>
              <a:t>－</a:t>
            </a:r>
            <a:r>
              <a:rPr lang="en-US" altLang="ja-JP" sz="2800" dirty="0" smtClean="0">
                <a:solidFill>
                  <a:srgbClr val="FF0000"/>
                </a:solidFill>
              </a:rPr>
              <a:t>6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241793" y="6226967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</a:rPr>
              <a:t>－</a:t>
            </a:r>
            <a:r>
              <a:rPr lang="en-US" altLang="ja-JP" sz="2800" dirty="0" smtClean="0">
                <a:solidFill>
                  <a:srgbClr val="FF0000"/>
                </a:solidFill>
              </a:rPr>
              <a:t>4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8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934" y="79947"/>
            <a:ext cx="8229600" cy="6324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解　答</a:t>
            </a:r>
            <a:endParaRPr kumimoji="1" lang="ja-JP" altLang="en-US" dirty="0"/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23129" y="836712"/>
            <a:ext cx="4375708" cy="4073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/>
              <a:t>（式）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en-US" altLang="ja-JP" sz="4000" dirty="0" smtClean="0"/>
              <a:t>3(x</a:t>
            </a:r>
            <a:r>
              <a:rPr lang="ja-JP" altLang="en-US" sz="4000" dirty="0" smtClean="0"/>
              <a:t>－</a:t>
            </a:r>
            <a:r>
              <a:rPr lang="en-US" altLang="ja-JP" sz="4000" dirty="0" smtClean="0"/>
              <a:t>6)(x</a:t>
            </a:r>
            <a:r>
              <a:rPr lang="ja-JP" altLang="en-US" sz="4000" dirty="0" smtClean="0"/>
              <a:t>－</a:t>
            </a:r>
            <a:r>
              <a:rPr lang="en-US" altLang="ja-JP" sz="4000" dirty="0" smtClean="0"/>
              <a:t>4)</a:t>
            </a:r>
            <a:r>
              <a:rPr lang="ja-JP" altLang="en-US" sz="4000" dirty="0" smtClean="0"/>
              <a:t>＝</a:t>
            </a:r>
            <a:r>
              <a:rPr lang="en-US" altLang="ja-JP" sz="4000" dirty="0" smtClean="0"/>
              <a:t>93</a:t>
            </a:r>
          </a:p>
          <a:p>
            <a:pPr marL="0" indent="0">
              <a:buNone/>
            </a:pPr>
            <a:r>
              <a:rPr lang="ja-JP" altLang="en-US" sz="4000" dirty="0" smtClean="0"/>
              <a:t>　</a:t>
            </a:r>
            <a:r>
              <a:rPr lang="en-US" altLang="ja-JP" sz="4000" dirty="0" smtClean="0"/>
              <a:t>(x</a:t>
            </a:r>
            <a:r>
              <a:rPr lang="ja-JP" altLang="en-US" sz="4000" dirty="0"/>
              <a:t>－</a:t>
            </a:r>
            <a:r>
              <a:rPr lang="en-US" altLang="ja-JP" sz="4000" dirty="0"/>
              <a:t>6)(x</a:t>
            </a:r>
            <a:r>
              <a:rPr lang="ja-JP" altLang="en-US" sz="4000" dirty="0"/>
              <a:t>－</a:t>
            </a:r>
            <a:r>
              <a:rPr lang="en-US" altLang="ja-JP" sz="4000" dirty="0"/>
              <a:t>4)</a:t>
            </a:r>
            <a:r>
              <a:rPr lang="ja-JP" altLang="en-US" sz="4000" dirty="0" smtClean="0"/>
              <a:t>＝</a:t>
            </a:r>
            <a:r>
              <a:rPr lang="en-US" altLang="ja-JP" sz="4000" dirty="0" smtClean="0"/>
              <a:t>31</a:t>
            </a:r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en-US" altLang="ja-JP" sz="4000" dirty="0" smtClean="0"/>
              <a:t>x</a:t>
            </a:r>
            <a:r>
              <a:rPr lang="en-US" altLang="ja-JP" sz="4000" baseline="30000" dirty="0" smtClean="0"/>
              <a:t>2</a:t>
            </a:r>
            <a:r>
              <a:rPr lang="ja-JP" altLang="en-US" sz="4000" dirty="0" smtClean="0"/>
              <a:t>－</a:t>
            </a:r>
            <a:r>
              <a:rPr lang="en-US" altLang="ja-JP" sz="4000" dirty="0" smtClean="0"/>
              <a:t>10x</a:t>
            </a:r>
            <a:r>
              <a:rPr lang="ja-JP" altLang="en-US" sz="4000" dirty="0" smtClean="0"/>
              <a:t>＋</a:t>
            </a:r>
            <a:r>
              <a:rPr lang="en-US" altLang="ja-JP" sz="4000" dirty="0" smtClean="0"/>
              <a:t>24</a:t>
            </a:r>
            <a:r>
              <a:rPr lang="ja-JP" altLang="en-US" sz="4000" dirty="0" smtClean="0"/>
              <a:t>＝</a:t>
            </a:r>
            <a:r>
              <a:rPr lang="en-US" altLang="ja-JP" sz="4000" dirty="0" smtClean="0"/>
              <a:t>31</a:t>
            </a:r>
            <a:endParaRPr lang="ja-JP" altLang="en-US" sz="4000" dirty="0"/>
          </a:p>
          <a:p>
            <a:pPr marL="0" indent="0">
              <a:buNone/>
            </a:pPr>
            <a:r>
              <a:rPr lang="ja-JP" altLang="en-US" sz="4000" dirty="0" smtClean="0"/>
              <a:t>　　</a:t>
            </a:r>
            <a:r>
              <a:rPr lang="en-US" altLang="ja-JP" sz="4000" dirty="0" smtClean="0"/>
              <a:t>x</a:t>
            </a:r>
            <a:r>
              <a:rPr lang="en-US" altLang="ja-JP" sz="4000" baseline="30000" dirty="0" smtClean="0"/>
              <a:t>2</a:t>
            </a:r>
            <a:r>
              <a:rPr lang="ja-JP" altLang="en-US" sz="4000" dirty="0"/>
              <a:t>－</a:t>
            </a:r>
            <a:r>
              <a:rPr lang="en-US" altLang="ja-JP" sz="4000" dirty="0" smtClean="0"/>
              <a:t>10x―7</a:t>
            </a:r>
            <a:r>
              <a:rPr lang="ja-JP" altLang="en-US" sz="4000" dirty="0" smtClean="0"/>
              <a:t>＝</a:t>
            </a:r>
            <a:r>
              <a:rPr lang="en-US" altLang="ja-JP" sz="4000" dirty="0" smtClean="0"/>
              <a:t>0</a:t>
            </a:r>
            <a:endParaRPr lang="ja-JP" altLang="en-US" sz="4000" dirty="0"/>
          </a:p>
          <a:p>
            <a:pPr marL="0" indent="0">
              <a:buFont typeface="Arial" pitchFamily="34" charset="0"/>
              <a:buNone/>
            </a:pPr>
            <a:endParaRPr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コンテンツ プレースホルダー 2"/>
              <p:cNvSpPr txBox="1">
                <a:spLocks/>
              </p:cNvSpPr>
              <p:nvPr/>
            </p:nvSpPr>
            <p:spPr>
              <a:xfrm>
                <a:off x="4398837" y="1340768"/>
                <a:ext cx="4711449" cy="5103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3600" dirty="0" smtClean="0"/>
                  <a:t>x</a:t>
                </a:r>
                <a:r>
                  <a:rPr lang="ja-JP" altLang="en-US" sz="3600" dirty="0" smtClean="0"/>
                  <a:t>＝</a:t>
                </a:r>
                <a:r>
                  <a:rPr lang="en-US" altLang="ja-JP" sz="3600" dirty="0" smtClean="0"/>
                  <a:t>5±4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6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x</a:t>
                </a:r>
                <a:r>
                  <a:rPr lang="ja-JP" altLang="en-US" sz="36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sz="3600" dirty="0" smtClean="0">
                    <a:solidFill>
                      <a:srgbClr val="FF0000"/>
                    </a:solidFill>
                  </a:rPr>
                  <a:t>－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sz="3600" dirty="0" err="1" smtClean="0">
                    <a:solidFill>
                      <a:srgbClr val="FF0000"/>
                    </a:solidFill>
                  </a:rPr>
                  <a:t>は負の</a:t>
                </a:r>
                <a:r>
                  <a:rPr lang="ja-JP" altLang="en-US" sz="3600" dirty="0" smtClean="0">
                    <a:solidFill>
                      <a:srgbClr val="FF0000"/>
                    </a:solidFill>
                  </a:rPr>
                  <a:t>数になり、問題にあわない。</a:t>
                </a:r>
                <a:endParaRPr lang="en-US" altLang="ja-JP" sz="3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3600" dirty="0"/>
                  <a:t>x</a:t>
                </a:r>
                <a:r>
                  <a:rPr lang="ja-JP" altLang="en-US" sz="3600" dirty="0"/>
                  <a:t>＝</a:t>
                </a:r>
                <a:r>
                  <a:rPr lang="en-US" altLang="ja-JP" sz="3600" dirty="0" smtClean="0"/>
                  <a:t>5</a:t>
                </a:r>
                <a:r>
                  <a:rPr lang="ja-JP" altLang="en-US" sz="3600" dirty="0" smtClean="0"/>
                  <a:t>＋</a:t>
                </a:r>
                <a:r>
                  <a:rPr lang="en-US" altLang="ja-JP" sz="3600" dirty="0" smtClean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sz="3600" dirty="0" smtClean="0"/>
                  <a:t>のとき、横の長さは</a:t>
                </a:r>
                <a:r>
                  <a:rPr lang="en-US" altLang="ja-JP" sz="3600" dirty="0" smtClean="0"/>
                  <a:t>7</a:t>
                </a:r>
                <a:r>
                  <a:rPr lang="ja-JP" altLang="en-US" sz="3600" dirty="0" smtClean="0"/>
                  <a:t>＋</a:t>
                </a:r>
                <a:r>
                  <a:rPr lang="en-US" altLang="ja-JP" sz="3600" dirty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sz="3600" dirty="0" smtClean="0"/>
                  <a:t>となり、問題に合う。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ja-JP" altLang="en-US" sz="3600" dirty="0" smtClean="0"/>
                  <a:t>よって、</a:t>
                </a:r>
                <a:r>
                  <a:rPr lang="ja-JP" altLang="en-US" sz="3600" u="sng" dirty="0" smtClean="0"/>
                  <a:t>縦</a:t>
                </a:r>
                <a:r>
                  <a:rPr lang="en-US" altLang="ja-JP" sz="3600" u="sng" dirty="0"/>
                  <a:t>5</a:t>
                </a:r>
                <a:r>
                  <a:rPr lang="ja-JP" altLang="en-US" sz="3600" u="sng" dirty="0"/>
                  <a:t>＋</a:t>
                </a:r>
                <a:r>
                  <a:rPr lang="en-US" altLang="ja-JP" sz="3600" u="sng" dirty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600" i="1" u="sng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600" i="1" u="sng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sz="3600" u="sng" dirty="0" smtClean="0"/>
                  <a:t>　㎝</a:t>
                </a:r>
                <a:endParaRPr lang="en-US" altLang="ja-JP" sz="3600" u="sng" dirty="0" smtClean="0"/>
              </a:p>
              <a:p>
                <a:pPr marL="0" indent="0">
                  <a:buNone/>
                </a:pPr>
                <a:r>
                  <a:rPr lang="ja-JP" altLang="en-US" sz="3600" dirty="0"/>
                  <a:t>　</a:t>
                </a:r>
                <a:r>
                  <a:rPr lang="ja-JP" altLang="en-US" sz="3600" dirty="0" smtClean="0"/>
                  <a:t>　　　　</a:t>
                </a:r>
                <a:r>
                  <a:rPr lang="ja-JP" altLang="en-US" sz="3600" u="sng" dirty="0" smtClean="0"/>
                  <a:t>横</a:t>
                </a:r>
                <a:r>
                  <a:rPr lang="en-US" altLang="ja-JP" sz="3600" u="sng" dirty="0"/>
                  <a:t>7</a:t>
                </a:r>
                <a:r>
                  <a:rPr lang="ja-JP" altLang="en-US" sz="3600" u="sng" dirty="0"/>
                  <a:t>＋</a:t>
                </a:r>
                <a:r>
                  <a:rPr lang="en-US" altLang="ja-JP" sz="3600" u="sng" dirty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600" i="1" u="sng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3600" i="1" u="sng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sz="3600" u="sng" dirty="0" smtClean="0"/>
                  <a:t>　㎝</a:t>
                </a:r>
                <a:endParaRPr lang="en-US" altLang="ja-JP" sz="3600" u="sng" dirty="0" smtClean="0"/>
              </a:p>
              <a:p>
                <a:pPr marL="0" indent="0">
                  <a:buNone/>
                </a:pPr>
                <a:endParaRPr lang="ja-JP" altLang="en-US" sz="3600" dirty="0"/>
              </a:p>
            </p:txBody>
          </p:sp>
        </mc:Choice>
        <mc:Fallback xmlns="">
          <p:sp>
            <p:nvSpPr>
              <p:cNvPr id="3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37" y="1340768"/>
                <a:ext cx="4711449" cy="5103401"/>
              </a:xfrm>
              <a:prstGeom prst="rect">
                <a:avLst/>
              </a:prstGeom>
              <a:blipFill>
                <a:blip r:embed="rId2"/>
                <a:stretch>
                  <a:fillRect l="-4016" t="-1553" r="-10492" b="-82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5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429</Words>
  <Application>Microsoft Office PowerPoint</Application>
  <PresentationFormat>画面に合わせる (4:3)</PresentationFormat>
  <Paragraphs>102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２次方程式の利用</vt:lpstr>
      <vt:lpstr>方程式の計算の復習</vt:lpstr>
      <vt:lpstr>問　題（図形での活用）</vt:lpstr>
      <vt:lpstr>解　答</vt:lpstr>
      <vt:lpstr>解　答</vt:lpstr>
      <vt:lpstr>問　題　(数での活用)</vt:lpstr>
      <vt:lpstr>問　題(図形での活用２)</vt:lpstr>
      <vt:lpstr>解　答</vt:lpstr>
      <vt:lpstr>解　答</vt:lpstr>
      <vt:lpstr>解　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２次方程式の利用</dc:title>
  <dc:creator>teacher</dc:creator>
  <cp:lastModifiedBy>iwachu-20</cp:lastModifiedBy>
  <cp:revision>37</cp:revision>
  <dcterms:created xsi:type="dcterms:W3CDTF">2013-09-02T06:15:40Z</dcterms:created>
  <dcterms:modified xsi:type="dcterms:W3CDTF">2016-09-14T23:14:56Z</dcterms:modified>
</cp:coreProperties>
</file>