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7" r:id="rId4"/>
    <p:sldId id="268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B922-8119-4600-BEA8-4D6ECBB8FBEC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8BFB-9CD6-44B9-9E98-0795547D6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908C-3107-4E57-9307-475FABF926BF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B7ED7-BB3E-44D2-9D3F-ED44CB55BC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22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B7ED7-BB3E-44D2-9D3F-ED44CB55BC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78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7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17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49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71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1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24C2-C096-4EDC-81D8-4B151D262E6A}" type="datetimeFigureOut">
              <a:rPr kumimoji="1" lang="ja-JP" altLang="en-US" smtClean="0"/>
              <a:t>2016/9/23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ja-JP" altLang="en-US" dirty="0"/>
              <a:t>２次</a:t>
            </a:r>
            <a:r>
              <a:rPr kumimoji="1" lang="ja-JP" altLang="en-US" dirty="0" smtClean="0"/>
              <a:t>方程式の利用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560840" cy="504056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学習の流れ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本時</a:t>
            </a:r>
            <a:r>
              <a:rPr lang="ja-JP" altLang="en-US" dirty="0" smtClean="0">
                <a:solidFill>
                  <a:schemeClr val="tx1"/>
                </a:solidFill>
              </a:rPr>
              <a:t>のねらい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4400" dirty="0" smtClean="0">
                <a:solidFill>
                  <a:schemeClr val="tx1"/>
                </a:solidFill>
              </a:rPr>
              <a:t>「２次</a:t>
            </a:r>
            <a:r>
              <a:rPr kumimoji="1" lang="ja-JP" altLang="en-US" sz="4400" dirty="0" smtClean="0">
                <a:solidFill>
                  <a:schemeClr val="tx1"/>
                </a:solidFill>
              </a:rPr>
              <a:t>方程式を利用して、いろいろな問題を解決しましょう。」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↓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課題の提示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図形</a:t>
            </a:r>
            <a:r>
              <a:rPr kumimoji="1" lang="ja-JP" altLang="en-US" dirty="0">
                <a:solidFill>
                  <a:schemeClr val="tx1"/>
                </a:solidFill>
              </a:rPr>
              <a:t>での活用</a:t>
            </a:r>
            <a:r>
              <a:rPr kumimoji="1" lang="ja-JP" altLang="en-US" dirty="0" smtClean="0">
                <a:solidFill>
                  <a:schemeClr val="tx1"/>
                </a:solidFill>
              </a:rPr>
              <a:t>場面３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角三角形 20"/>
          <p:cNvSpPr/>
          <p:nvPr/>
        </p:nvSpPr>
        <p:spPr>
          <a:xfrm>
            <a:off x="1011806" y="2926559"/>
            <a:ext cx="701615" cy="3168348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角三角形 19"/>
          <p:cNvSpPr/>
          <p:nvPr/>
        </p:nvSpPr>
        <p:spPr>
          <a:xfrm>
            <a:off x="1011807" y="3228422"/>
            <a:ext cx="1403229" cy="2866486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角三角形 18"/>
          <p:cNvSpPr/>
          <p:nvPr/>
        </p:nvSpPr>
        <p:spPr>
          <a:xfrm>
            <a:off x="1019305" y="3646639"/>
            <a:ext cx="2050711" cy="2448269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角三角形 17"/>
          <p:cNvSpPr/>
          <p:nvPr/>
        </p:nvSpPr>
        <p:spPr>
          <a:xfrm>
            <a:off x="1021439" y="3997863"/>
            <a:ext cx="2787194" cy="2097046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6354" y="116632"/>
            <a:ext cx="8229600" cy="4766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　題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011807" y="2638527"/>
            <a:ext cx="6768752" cy="3456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128" y="2253806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4899" y="5878887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B</a:t>
            </a:r>
            <a:endParaRPr kumimoji="1" lang="ja-JP" altLang="en-US" sz="4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59929" y="2014865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20㎝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3592" y="5987287"/>
            <a:ext cx="91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r>
              <a:rPr kumimoji="1" lang="ja-JP" altLang="en-US" sz="3600" dirty="0" smtClean="0"/>
              <a:t>→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1544" y="2638527"/>
            <a:ext cx="603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  <a:p>
            <a:r>
              <a:rPr lang="ja-JP" altLang="en-US" sz="3600" dirty="0" smtClean="0"/>
              <a:t>↓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54910" y="2326285"/>
            <a:ext cx="5325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D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780559" y="5710190"/>
            <a:ext cx="486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C</a:t>
            </a:r>
            <a:endParaRPr kumimoji="1" lang="ja-JP" altLang="en-US" sz="4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09476" y="3934090"/>
            <a:ext cx="12682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10</a:t>
            </a:r>
            <a:r>
              <a:rPr kumimoji="1" lang="en-US" altLang="ja-JP" sz="4400" dirty="0" smtClean="0"/>
              <a:t>㎝</a:t>
            </a:r>
            <a:endParaRPr kumimoji="1" lang="ja-JP" altLang="en-US" sz="4400" dirty="0"/>
          </a:p>
        </p:txBody>
      </p:sp>
      <p:sp>
        <p:nvSpPr>
          <p:cNvPr id="5" name="直角三角形 4"/>
          <p:cNvSpPr/>
          <p:nvPr/>
        </p:nvSpPr>
        <p:spPr>
          <a:xfrm>
            <a:off x="1011807" y="4382582"/>
            <a:ext cx="3456622" cy="1712328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/>
          <p:cNvSpPr/>
          <p:nvPr/>
        </p:nvSpPr>
        <p:spPr>
          <a:xfrm>
            <a:off x="1011807" y="4767303"/>
            <a:ext cx="4116418" cy="1327606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角三角形 14"/>
          <p:cNvSpPr/>
          <p:nvPr/>
        </p:nvSpPr>
        <p:spPr>
          <a:xfrm>
            <a:off x="1011807" y="5086799"/>
            <a:ext cx="4752528" cy="1008110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直角三角形 15"/>
          <p:cNvSpPr/>
          <p:nvPr/>
        </p:nvSpPr>
        <p:spPr>
          <a:xfrm>
            <a:off x="1011807" y="5431105"/>
            <a:ext cx="5400600" cy="663803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角三角形 16"/>
          <p:cNvSpPr/>
          <p:nvPr/>
        </p:nvSpPr>
        <p:spPr>
          <a:xfrm>
            <a:off x="1019305" y="5763006"/>
            <a:ext cx="6257198" cy="331905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19387" y="60124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1544" y="2905256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44903" y="60124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4835" y="3163449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11909" y="6001995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5426" y="3610924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35505" y="60039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4171" y="391328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29104" y="6001997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2955" y="4380365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16510" y="60039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5426" y="4822401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64582" y="6001996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2955" y="5086799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821170" y="6001997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4835" y="540463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07085" y="5987287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8355" y="5727797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40" name="コンテンツ プレースホルダー 39"/>
          <p:cNvSpPr>
            <a:spLocks noGrp="1"/>
          </p:cNvSpPr>
          <p:nvPr>
            <p:ph idx="1"/>
          </p:nvPr>
        </p:nvSpPr>
        <p:spPr>
          <a:xfrm>
            <a:off x="107504" y="640963"/>
            <a:ext cx="8870268" cy="1612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点</a:t>
            </a:r>
            <a:r>
              <a:rPr lang="en-US" altLang="ja-JP" dirty="0" smtClean="0"/>
              <a:t>P</a:t>
            </a:r>
            <a:r>
              <a:rPr lang="ja-JP" altLang="en-US" dirty="0" smtClean="0"/>
              <a:t>は辺</a:t>
            </a:r>
            <a:r>
              <a:rPr lang="en-US" altLang="ja-JP" dirty="0" smtClean="0"/>
              <a:t>AB</a:t>
            </a:r>
            <a:r>
              <a:rPr lang="ja-JP" altLang="en-US" dirty="0"/>
              <a:t>上</a:t>
            </a:r>
            <a:r>
              <a:rPr lang="ja-JP" altLang="en-US" dirty="0" smtClean="0"/>
              <a:t>を毎秒</a:t>
            </a:r>
            <a:r>
              <a:rPr lang="en-US" altLang="ja-JP" dirty="0" smtClean="0"/>
              <a:t>1㎝</a:t>
            </a:r>
            <a:r>
              <a:rPr lang="ja-JP" altLang="en-US" dirty="0" smtClean="0"/>
              <a:t>の速さで</a:t>
            </a:r>
            <a:r>
              <a:rPr lang="en-US" altLang="ja-JP" dirty="0" smtClean="0"/>
              <a:t>A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B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動き、点</a:t>
            </a:r>
            <a:r>
              <a:rPr lang="en-US" altLang="ja-JP" dirty="0" smtClean="0"/>
              <a:t>Q</a:t>
            </a:r>
            <a:r>
              <a:rPr lang="ja-JP" altLang="en-US" dirty="0" smtClean="0"/>
              <a:t>は、辺</a:t>
            </a:r>
            <a:r>
              <a:rPr lang="en-US" altLang="ja-JP" dirty="0" smtClean="0"/>
              <a:t>BC</a:t>
            </a:r>
            <a:r>
              <a:rPr lang="ja-JP" altLang="en-US" dirty="0" smtClean="0"/>
              <a:t>上を毎秒</a:t>
            </a:r>
            <a:r>
              <a:rPr lang="en-US" altLang="ja-JP" dirty="0" smtClean="0"/>
              <a:t>2㎝</a:t>
            </a:r>
            <a:r>
              <a:rPr lang="ja-JP" altLang="en-US" dirty="0" smtClean="0"/>
              <a:t>の速さで</a:t>
            </a:r>
            <a:r>
              <a:rPr lang="en-US" altLang="ja-JP" dirty="0" smtClean="0"/>
              <a:t>B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C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動きます。△</a:t>
            </a:r>
            <a:r>
              <a:rPr lang="en-US" altLang="ja-JP" dirty="0" smtClean="0"/>
              <a:t>PBQ</a:t>
            </a:r>
            <a:r>
              <a:rPr lang="ja-JP" altLang="en-US" dirty="0" smtClean="0"/>
              <a:t>の面積が</a:t>
            </a:r>
            <a:r>
              <a:rPr lang="en-US" altLang="ja-JP" dirty="0" smtClean="0"/>
              <a:t>24㎝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になるのは何秒後か。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735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0" grpId="0" animBg="1"/>
      <p:bldP spid="20" grpId="1" animBg="1"/>
      <p:bldP spid="19" grpId="0" animBg="1"/>
      <p:bldP spid="19" grpId="1" animBg="1"/>
      <p:bldP spid="18" grpId="0" animBg="1"/>
      <p:bldP spid="18" grpId="1" animBg="1"/>
      <p:bldP spid="9" grpId="0"/>
      <p:bldP spid="9" grpId="1"/>
      <p:bldP spid="10" grpId="0"/>
      <p:bldP spid="10" grpId="1"/>
      <p:bldP spid="5" grpId="0" animBg="1"/>
      <p:bldP spid="5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円/楕円 43"/>
          <p:cNvSpPr/>
          <p:nvPr/>
        </p:nvSpPr>
        <p:spPr>
          <a:xfrm>
            <a:off x="1103504" y="6169340"/>
            <a:ext cx="3429655" cy="44822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885050" y="4716844"/>
            <a:ext cx="436908" cy="168394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885050" y="2958596"/>
            <a:ext cx="436908" cy="17440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6354" y="116632"/>
            <a:ext cx="8229600" cy="4766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考え方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076538" y="2958597"/>
            <a:ext cx="6768752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859" y="2573876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9630" y="6198957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B</a:t>
            </a:r>
            <a:endParaRPr kumimoji="1" lang="ja-JP" altLang="en-US" sz="4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24660" y="2334935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20㎝</a:t>
            </a:r>
            <a:endParaRPr kumimoji="1" lang="ja-JP" altLang="en-US" sz="4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19641" y="2646355"/>
            <a:ext cx="5325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D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45290" y="6030260"/>
            <a:ext cx="486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C</a:t>
            </a:r>
            <a:endParaRPr kumimoji="1" lang="ja-JP" altLang="en-US" sz="4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74207" y="4254160"/>
            <a:ext cx="12682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10</a:t>
            </a:r>
            <a:r>
              <a:rPr kumimoji="1" lang="en-US" altLang="ja-JP" sz="4400" dirty="0" smtClean="0"/>
              <a:t>㎝</a:t>
            </a:r>
            <a:endParaRPr kumimoji="1" lang="ja-JP" altLang="en-US" sz="4400" dirty="0"/>
          </a:p>
        </p:txBody>
      </p:sp>
      <p:sp>
        <p:nvSpPr>
          <p:cNvPr id="5" name="直角三角形 4"/>
          <p:cNvSpPr/>
          <p:nvPr/>
        </p:nvSpPr>
        <p:spPr>
          <a:xfrm>
            <a:off x="1076538" y="4702652"/>
            <a:ext cx="3456622" cy="1712328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00236" y="632402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98902" y="423335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40" name="コンテンツ プレースホルダー 39"/>
          <p:cNvSpPr>
            <a:spLocks noGrp="1"/>
          </p:cNvSpPr>
          <p:nvPr>
            <p:ph idx="1"/>
          </p:nvPr>
        </p:nvSpPr>
        <p:spPr>
          <a:xfrm>
            <a:off x="172235" y="620687"/>
            <a:ext cx="8870268" cy="19531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err="1" smtClean="0"/>
              <a:t>ｘ</a:t>
            </a:r>
            <a:r>
              <a:rPr lang="ja-JP" altLang="en-US" dirty="0"/>
              <a:t>秒後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PB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BQ</a:t>
            </a:r>
            <a:r>
              <a:rPr lang="ja-JP" altLang="en-US" dirty="0" smtClean="0"/>
              <a:t>の長さを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を使って表すと、</a:t>
            </a:r>
            <a:r>
              <a:rPr lang="ja-JP" altLang="en-US" dirty="0"/>
              <a:t>ｘ</a:t>
            </a:r>
            <a:r>
              <a:rPr lang="ja-JP" altLang="en-US" dirty="0" smtClean="0"/>
              <a:t>秒後の</a:t>
            </a:r>
            <a:r>
              <a:rPr lang="en-US" altLang="ja-JP" dirty="0" smtClean="0"/>
              <a:t>AP</a:t>
            </a:r>
            <a:r>
              <a:rPr lang="ja-JP" altLang="en-US" dirty="0" smtClean="0"/>
              <a:t>の長さは</a:t>
            </a:r>
            <a:r>
              <a:rPr lang="en-US" altLang="ja-JP" dirty="0" smtClean="0">
                <a:solidFill>
                  <a:srgbClr val="FF0000"/>
                </a:solidFill>
              </a:rPr>
              <a:t>x㎝</a:t>
            </a:r>
            <a:r>
              <a:rPr lang="ja-JP" altLang="en-US" dirty="0" smtClean="0"/>
              <a:t>なので、</a:t>
            </a:r>
            <a:r>
              <a:rPr lang="en-US" altLang="ja-JP" dirty="0" smtClean="0"/>
              <a:t>PB</a:t>
            </a:r>
            <a:r>
              <a:rPr lang="ja-JP" altLang="en-US" dirty="0" smtClean="0"/>
              <a:t>の長さは</a:t>
            </a:r>
            <a:r>
              <a:rPr lang="en-US" altLang="ja-JP" dirty="0" smtClean="0">
                <a:solidFill>
                  <a:srgbClr val="FF0000"/>
                </a:solidFill>
              </a:rPr>
              <a:t>10</a:t>
            </a:r>
            <a:r>
              <a:rPr lang="ja-JP" altLang="en-US" dirty="0" smtClean="0">
                <a:solidFill>
                  <a:srgbClr val="FF0000"/>
                </a:solidFill>
              </a:rPr>
              <a:t>－</a:t>
            </a:r>
            <a:r>
              <a:rPr lang="en-US" altLang="ja-JP" dirty="0" smtClean="0">
                <a:solidFill>
                  <a:srgbClr val="FF0000"/>
                </a:solidFill>
              </a:rPr>
              <a:t>x</a:t>
            </a:r>
            <a:r>
              <a:rPr lang="ja-JP" altLang="en-US" dirty="0" smtClean="0">
                <a:solidFill>
                  <a:srgbClr val="FF0000"/>
                </a:solidFill>
              </a:rPr>
              <a:t>㎝</a:t>
            </a:r>
            <a:r>
              <a:rPr lang="ja-JP" altLang="en-US" dirty="0" smtClean="0"/>
              <a:t>、</a:t>
            </a:r>
            <a:r>
              <a:rPr lang="en-US" altLang="ja-JP" dirty="0" smtClean="0"/>
              <a:t>BQ</a:t>
            </a:r>
            <a:r>
              <a:rPr lang="ja-JP" altLang="en-US" dirty="0" smtClean="0"/>
              <a:t>の長さは</a:t>
            </a:r>
            <a:r>
              <a:rPr lang="en-US" altLang="ja-JP" dirty="0" smtClean="0">
                <a:solidFill>
                  <a:srgbClr val="FF0000"/>
                </a:solidFill>
              </a:rPr>
              <a:t>2x</a:t>
            </a:r>
            <a:r>
              <a:rPr lang="ja-JP" altLang="en-US" dirty="0" smtClean="0">
                <a:solidFill>
                  <a:srgbClr val="FF0000"/>
                </a:solidFill>
              </a:rPr>
              <a:t>㎝</a:t>
            </a:r>
            <a:r>
              <a:rPr lang="ja-JP" altLang="en-US" dirty="0" smtClean="0"/>
              <a:t>になる。よって△</a:t>
            </a:r>
            <a:r>
              <a:rPr lang="en-US" altLang="ja-JP" dirty="0" smtClean="0"/>
              <a:t>PBQ</a:t>
            </a:r>
            <a:r>
              <a:rPr lang="ja-JP" altLang="en-US" dirty="0" smtClean="0"/>
              <a:t>の面積を式であらわすと</a:t>
            </a:r>
            <a:r>
              <a:rPr lang="en-US" altLang="ja-JP" dirty="0" smtClean="0">
                <a:solidFill>
                  <a:srgbClr val="FF0000"/>
                </a:solidFill>
              </a:rPr>
              <a:t>2x(10</a:t>
            </a:r>
            <a:r>
              <a:rPr lang="ja-JP" altLang="en-US" dirty="0" smtClean="0">
                <a:solidFill>
                  <a:srgbClr val="FF0000"/>
                </a:solidFill>
              </a:rPr>
              <a:t>－</a:t>
            </a:r>
            <a:r>
              <a:rPr lang="en-US" altLang="ja-JP" dirty="0" smtClean="0">
                <a:solidFill>
                  <a:srgbClr val="FF0000"/>
                </a:solidFill>
              </a:rPr>
              <a:t>x)÷2</a:t>
            </a:r>
            <a:r>
              <a:rPr lang="ja-JP" altLang="en-US" dirty="0" smtClean="0"/>
              <a:t>となり、これが</a:t>
            </a:r>
            <a:r>
              <a:rPr lang="en-US" altLang="ja-JP" dirty="0" smtClean="0">
                <a:solidFill>
                  <a:srgbClr val="FF0000"/>
                </a:solidFill>
              </a:rPr>
              <a:t>24㎝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dirty="0" smtClean="0"/>
              <a:t>に等しい。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638176" y="3607502"/>
            <a:ext cx="34496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ｘ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8691" y="5327982"/>
            <a:ext cx="96372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10</a:t>
            </a:r>
            <a:r>
              <a:rPr lang="ja-JP" altLang="en-US" sz="2400" dirty="0" smtClean="0">
                <a:solidFill>
                  <a:srgbClr val="FF0000"/>
                </a:solidFill>
              </a:rPr>
              <a:t>－ｘ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482637" y="6427523"/>
            <a:ext cx="554960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２ｘ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575016" y="5707675"/>
            <a:ext cx="90762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24㎝</a:t>
            </a:r>
            <a:r>
              <a:rPr lang="en-US" altLang="ja-JP" sz="2400" baseline="30000" dirty="0" smtClean="0">
                <a:solidFill>
                  <a:srgbClr val="FF0000"/>
                </a:solidFill>
              </a:rPr>
              <a:t>2</a:t>
            </a:r>
            <a:endParaRPr lang="ja-JP" alt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235671" y="1173212"/>
            <a:ext cx="569178" cy="3539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6225601" y="1154592"/>
            <a:ext cx="1368152" cy="3539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367736" y="1616087"/>
            <a:ext cx="803556" cy="3539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392611" y="2060848"/>
            <a:ext cx="2231055" cy="3635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コンテンツ プレースホルダー 39"/>
              <p:cNvSpPr txBox="1">
                <a:spLocks/>
              </p:cNvSpPr>
              <p:nvPr/>
            </p:nvSpPr>
            <p:spPr>
              <a:xfrm>
                <a:off x="2235671" y="3410920"/>
                <a:ext cx="5112568" cy="12758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altLang="ja-JP" dirty="0" smtClean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式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)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  <m:r>
                          <a:rPr lang="ja-JP" altLang="en-US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ja-JP" altLang="en-US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（１０－</m:t>
                        </m:r>
                        <m:r>
                          <a:rPr lang="ja-JP" altLang="en-US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ja-JP" altLang="en-US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）</m:t>
                        </m:r>
                      </m:num>
                      <m:den>
                        <m:r>
                          <a:rPr lang="ja-JP" altLang="en-US" sz="4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sz="4000" i="1" smtClean="0">
                        <a:solidFill>
                          <a:srgbClr val="FF0000"/>
                        </a:solidFill>
                        <a:latin typeface="Cambria Math"/>
                      </a:rPr>
                      <m:t>＝</m:t>
                    </m:r>
                    <m:r>
                      <a:rPr lang="ja-JP" altLang="en-US" sz="4000" i="1">
                        <a:solidFill>
                          <a:srgbClr val="FF0000"/>
                        </a:solidFill>
                        <a:latin typeface="Cambria Math"/>
                      </a:rPr>
                      <m:t>２４</m:t>
                    </m:r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　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コンテンツ プレースホルダー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671" y="3410920"/>
                <a:ext cx="5112568" cy="1275869"/>
              </a:xfrm>
              <a:prstGeom prst="rect">
                <a:avLst/>
              </a:prstGeom>
              <a:blipFill rotWithShape="1">
                <a:blip r:embed="rId3"/>
                <a:stretch>
                  <a:fillRect l="-310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2" grpId="0" animBg="1"/>
      <p:bldP spid="3" grpId="0" animBg="1"/>
      <p:bldP spid="41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角三角形 20"/>
          <p:cNvSpPr/>
          <p:nvPr/>
        </p:nvSpPr>
        <p:spPr>
          <a:xfrm>
            <a:off x="1011806" y="2926559"/>
            <a:ext cx="701615" cy="3168348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角三角形 19"/>
          <p:cNvSpPr/>
          <p:nvPr/>
        </p:nvSpPr>
        <p:spPr>
          <a:xfrm>
            <a:off x="1011807" y="3228422"/>
            <a:ext cx="1403229" cy="2866486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直角三角形 18"/>
          <p:cNvSpPr/>
          <p:nvPr/>
        </p:nvSpPr>
        <p:spPr>
          <a:xfrm>
            <a:off x="1019305" y="3646639"/>
            <a:ext cx="2050711" cy="2448269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直角三角形 17"/>
          <p:cNvSpPr/>
          <p:nvPr/>
        </p:nvSpPr>
        <p:spPr>
          <a:xfrm>
            <a:off x="1021439" y="3997863"/>
            <a:ext cx="2787194" cy="2097046"/>
          </a:xfrm>
          <a:prstGeom prst="rtTriangl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6354" y="116632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解　答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011807" y="2638527"/>
            <a:ext cx="6768752" cy="3456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128" y="2253806"/>
            <a:ext cx="5116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4899" y="5878887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B</a:t>
            </a:r>
            <a:endParaRPr kumimoji="1" lang="ja-JP" altLang="en-US" sz="4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59929" y="2014865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20㎝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3592" y="5987287"/>
            <a:ext cx="91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r>
              <a:rPr kumimoji="1" lang="ja-JP" altLang="en-US" sz="3600" dirty="0" smtClean="0"/>
              <a:t>→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1544" y="2638527"/>
            <a:ext cx="603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  <a:p>
            <a:r>
              <a:rPr lang="ja-JP" altLang="en-US" sz="3600" dirty="0" smtClean="0"/>
              <a:t>↓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54910" y="2326285"/>
            <a:ext cx="5325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D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780559" y="5710190"/>
            <a:ext cx="486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C</a:t>
            </a:r>
            <a:endParaRPr kumimoji="1" lang="ja-JP" altLang="en-US" sz="4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09476" y="3934090"/>
            <a:ext cx="12682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10</a:t>
            </a:r>
            <a:r>
              <a:rPr kumimoji="1" lang="en-US" altLang="ja-JP" sz="4400" dirty="0" smtClean="0"/>
              <a:t>㎝</a:t>
            </a:r>
            <a:endParaRPr kumimoji="1" lang="ja-JP" altLang="en-US" sz="4400" dirty="0"/>
          </a:p>
        </p:txBody>
      </p:sp>
      <p:sp>
        <p:nvSpPr>
          <p:cNvPr id="5" name="直角三角形 4"/>
          <p:cNvSpPr/>
          <p:nvPr/>
        </p:nvSpPr>
        <p:spPr>
          <a:xfrm>
            <a:off x="1011807" y="4382582"/>
            <a:ext cx="3456622" cy="1712328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/>
          <p:cNvSpPr/>
          <p:nvPr/>
        </p:nvSpPr>
        <p:spPr>
          <a:xfrm>
            <a:off x="1011807" y="4767303"/>
            <a:ext cx="4116418" cy="1327606"/>
          </a:xfrm>
          <a:prstGeom prst="rtTriangl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角三角形 14"/>
          <p:cNvSpPr/>
          <p:nvPr/>
        </p:nvSpPr>
        <p:spPr>
          <a:xfrm>
            <a:off x="1011807" y="5086799"/>
            <a:ext cx="4752528" cy="1008110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直角三角形 15"/>
          <p:cNvSpPr/>
          <p:nvPr/>
        </p:nvSpPr>
        <p:spPr>
          <a:xfrm>
            <a:off x="1011807" y="5431105"/>
            <a:ext cx="5400600" cy="663803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角三角形 16"/>
          <p:cNvSpPr/>
          <p:nvPr/>
        </p:nvSpPr>
        <p:spPr>
          <a:xfrm>
            <a:off x="1019305" y="5763006"/>
            <a:ext cx="6257198" cy="331905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19387" y="60124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1544" y="2905256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44903" y="60124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4835" y="3163449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11909" y="6001995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5426" y="3610924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35505" y="60039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4171" y="391328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29104" y="6001997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2955" y="4380365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16510" y="6003951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5426" y="4822401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64582" y="6001996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2955" y="5086799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821170" y="6001997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4835" y="540463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07085" y="5987287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Q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8355" y="5727797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</a:p>
        </p:txBody>
      </p:sp>
      <p:sp>
        <p:nvSpPr>
          <p:cNvPr id="40" name="コンテンツ プレースホルダー 39"/>
          <p:cNvSpPr>
            <a:spLocks noGrp="1"/>
          </p:cNvSpPr>
          <p:nvPr>
            <p:ph idx="1"/>
          </p:nvPr>
        </p:nvSpPr>
        <p:spPr>
          <a:xfrm>
            <a:off x="107504" y="548680"/>
            <a:ext cx="8870268" cy="18201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ｘ＝４，６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ここで、０</a:t>
            </a:r>
            <a:r>
              <a:rPr lang="ja-JP" altLang="en-US" dirty="0"/>
              <a:t>≦ｘ≦ </a:t>
            </a:r>
            <a:r>
              <a:rPr lang="en-US" altLang="ja-JP" dirty="0" smtClean="0"/>
              <a:t>10</a:t>
            </a:r>
            <a:r>
              <a:rPr lang="ja-JP" altLang="en-US" dirty="0" smtClean="0"/>
              <a:t>なので、ｘ＝４、ｘ＝６ともに問題にあっている。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よって、</a:t>
            </a:r>
            <a:r>
              <a:rPr lang="en-US" altLang="ja-JP" dirty="0"/>
              <a:t>4</a:t>
            </a:r>
            <a:r>
              <a:rPr lang="ja-JP" altLang="en-US" dirty="0" smtClean="0"/>
              <a:t>秒後と</a:t>
            </a:r>
            <a:r>
              <a:rPr lang="en-US" altLang="ja-JP" dirty="0" smtClean="0"/>
              <a:t>6</a:t>
            </a:r>
            <a:r>
              <a:rPr lang="ja-JP" altLang="en-US" dirty="0" smtClean="0"/>
              <a:t>秒後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20504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0" grpId="0" animBg="1"/>
      <p:bldP spid="20" grpId="1" animBg="1"/>
      <p:bldP spid="19" grpId="0" animBg="1"/>
      <p:bldP spid="19" grpId="1" animBg="1"/>
      <p:bldP spid="18" grpId="0" animBg="1"/>
      <p:bldP spid="18" grpId="1" animBg="1"/>
      <p:bldP spid="9" grpId="0"/>
      <p:bldP spid="9" grpId="1"/>
      <p:bldP spid="10" grpId="0"/>
      <p:bldP spid="10" grpId="1"/>
      <p:bldP spid="5" grpId="0" animBg="1"/>
      <p:bldP spid="5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9" grpId="0"/>
      <p:bldP spid="40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247</Words>
  <Application>Microsoft Office PowerPoint</Application>
  <PresentationFormat>画面に合わせる (4:3)</PresentationFormat>
  <Paragraphs>83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Cambria Math</vt:lpstr>
      <vt:lpstr>Office ​​テーマ</vt:lpstr>
      <vt:lpstr>２次方程式の利用</vt:lpstr>
      <vt:lpstr>問　題</vt:lpstr>
      <vt:lpstr>考え方</vt:lpstr>
      <vt:lpstr>解　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２次方程式の利用</dc:title>
  <dc:creator>teacher</dc:creator>
  <cp:lastModifiedBy>teacher</cp:lastModifiedBy>
  <cp:revision>52</cp:revision>
  <dcterms:created xsi:type="dcterms:W3CDTF">2013-09-02T06:15:40Z</dcterms:created>
  <dcterms:modified xsi:type="dcterms:W3CDTF">2016-09-22T23:18:49Z</dcterms:modified>
</cp:coreProperties>
</file>