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72" r:id="rId4"/>
    <p:sldId id="276" r:id="rId5"/>
    <p:sldId id="273" r:id="rId6"/>
    <p:sldId id="274" r:id="rId7"/>
    <p:sldId id="275" r:id="rId8"/>
    <p:sldId id="270" r:id="rId9"/>
    <p:sldId id="271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25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7B922-8119-4600-BEA8-4D6ECBB8FBEC}" type="datetimeFigureOut">
              <a:rPr kumimoji="1" lang="ja-JP" altLang="en-US" smtClean="0"/>
              <a:t>2016/9/27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58BFB-9CD6-44B9-9E98-0795547D6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793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F908C-3107-4E57-9307-475FABF926BF}" type="datetimeFigureOut">
              <a:rPr kumimoji="1" lang="ja-JP" altLang="en-US" smtClean="0"/>
              <a:t>2016/9/27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B7ED7-BB3E-44D2-9D3F-ED44CB55BC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22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B7ED7-BB3E-44D2-9D3F-ED44CB55BC9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306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B7ED7-BB3E-44D2-9D3F-ED44CB55BC9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995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56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07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17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43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92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49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71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7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91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8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1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C24C2-C096-4EDC-81D8-4B151D262E6A}" type="datetimeFigureOut">
              <a:rPr kumimoji="1" lang="ja-JP" altLang="en-US" smtClean="0"/>
              <a:t>2016/9/27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1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1152128"/>
          </a:xfrm>
        </p:spPr>
        <p:txBody>
          <a:bodyPr/>
          <a:lstStyle/>
          <a:p>
            <a:r>
              <a:rPr lang="ja-JP" altLang="en-US" dirty="0"/>
              <a:t>２次</a:t>
            </a:r>
            <a:r>
              <a:rPr kumimoji="1" lang="ja-JP" altLang="en-US" dirty="0" smtClean="0"/>
              <a:t>方程式の利用３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7560840" cy="5066908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学習の流れ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本時のねらい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4800" dirty="0" smtClean="0">
                <a:solidFill>
                  <a:schemeClr val="tx1"/>
                </a:solidFill>
              </a:rPr>
              <a:t>「２次</a:t>
            </a:r>
            <a:r>
              <a:rPr kumimoji="1" lang="ja-JP" altLang="en-US" sz="4800" dirty="0" smtClean="0">
                <a:solidFill>
                  <a:schemeClr val="tx1"/>
                </a:solidFill>
              </a:rPr>
              <a:t>方程式を利用して、いろいろな問題を解決しましょう。」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↓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課題の提示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カレンダー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図形</a:t>
            </a:r>
            <a:r>
              <a:rPr kumimoji="1" lang="ja-JP" altLang="en-US" dirty="0">
                <a:solidFill>
                  <a:schemeClr val="tx1"/>
                </a:solidFill>
              </a:rPr>
              <a:t>での活用</a:t>
            </a:r>
            <a:r>
              <a:rPr kumimoji="1" lang="ja-JP" altLang="en-US" dirty="0" smtClean="0">
                <a:solidFill>
                  <a:schemeClr val="tx1"/>
                </a:solidFill>
              </a:rPr>
              <a:t>場面４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35896" y="6263660"/>
            <a:ext cx="5224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明治図書　数学教育</a:t>
            </a:r>
            <a:r>
              <a:rPr kumimoji="1" lang="en-US" altLang="ja-JP" sz="2000" dirty="0" smtClean="0"/>
              <a:t>2013</a:t>
            </a:r>
            <a:r>
              <a:rPr kumimoji="1" lang="ja-JP" altLang="en-US" sz="2000" dirty="0" smtClean="0"/>
              <a:t>年</a:t>
            </a:r>
            <a:r>
              <a:rPr kumimoji="1" lang="en-US" altLang="ja-JP" sz="2000" dirty="0" smtClean="0"/>
              <a:t>8</a:t>
            </a:r>
            <a:r>
              <a:rPr kumimoji="1" lang="ja-JP" altLang="en-US" sz="2000" dirty="0" smtClean="0"/>
              <a:t>月号　</a:t>
            </a:r>
            <a:r>
              <a:rPr kumimoji="1" lang="en-US" altLang="ja-JP" sz="2000" dirty="0" smtClean="0"/>
              <a:t>P57,58</a:t>
            </a:r>
            <a:r>
              <a:rPr kumimoji="1" lang="ja-JP" altLang="en-US" sz="2000" dirty="0" smtClean="0"/>
              <a:t>参照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8791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/>
              <a:t>問　題　１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12964" y="529324"/>
            <a:ext cx="9143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下は２０１６年</a:t>
            </a:r>
            <a:r>
              <a:rPr lang="ja-JP" altLang="en-US" sz="2800" dirty="0" smtClean="0"/>
              <a:t>１</a:t>
            </a:r>
            <a:r>
              <a:rPr lang="ja-JP" altLang="en-US" sz="2800" dirty="0"/>
              <a:t>０</a:t>
            </a:r>
            <a:r>
              <a:rPr kumimoji="1" lang="ja-JP" altLang="en-US" sz="2800" dirty="0" smtClean="0"/>
              <a:t>月のカレンダーである。縦に並んでいる２つの日数の積が１２０になるところを見つけよう。</a:t>
            </a:r>
            <a:endParaRPr kumimoji="1" lang="ja-JP" altLang="en-US" sz="28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l="4065" t="16532" r="35057" b="10626"/>
          <a:stretch/>
        </p:blipFill>
        <p:spPr>
          <a:xfrm>
            <a:off x="611558" y="1412776"/>
            <a:ext cx="8094253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60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kumimoji="1" lang="ja-JP" altLang="en-US" dirty="0" smtClean="0"/>
              <a:t>ヒントカード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カレンダーの</a:t>
            </a:r>
            <a:r>
              <a:rPr lang="ja-JP" altLang="en-US" dirty="0"/>
              <a:t>縦</a:t>
            </a:r>
            <a:r>
              <a:rPr lang="ja-JP" altLang="en-US" dirty="0" smtClean="0"/>
              <a:t>の２つの数の、上の数を</a:t>
            </a:r>
            <a:r>
              <a:rPr lang="ja-JP" altLang="en-US" dirty="0" err="1" smtClean="0"/>
              <a:t>ｘ</a:t>
            </a:r>
            <a:r>
              <a:rPr lang="ja-JP" altLang="en-US" dirty="0" smtClean="0"/>
              <a:t>とすると、下の数はつねに（　　　　）と表される。この２つの積が１２０になるので、式は</a:t>
            </a:r>
            <a:endParaRPr lang="en-US" altLang="ja-JP" dirty="0" smtClean="0"/>
          </a:p>
          <a:p>
            <a:pPr marL="0" indent="0" algn="ctr">
              <a:buNone/>
            </a:pPr>
            <a:r>
              <a:rPr kumimoji="1" lang="ja-JP" altLang="en-US" dirty="0" smtClean="0"/>
              <a:t>（　　　　　　　　　　　　　　　　　　　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052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小テスト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1440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ある数　ｘ　を、２乗しなければならないところを、間違えて２倍したため、計算の結果は１２０だけ小さくなりました。この数　ｘ　を求めなさい。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1328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976664" cy="4900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3600" dirty="0" smtClean="0"/>
              <a:t>問　題　２　ヒントカード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98704" y="633663"/>
            <a:ext cx="6245295" cy="61077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600" dirty="0" smtClean="0"/>
              <a:t>ＯＡ＝（　　　）ｃｍ　　　</a:t>
            </a:r>
            <a:r>
              <a:rPr lang="ja-JP" altLang="en-US" sz="2600" dirty="0" smtClean="0"/>
              <a:t>ＯＢ＝（　　　）ｃｍ</a:t>
            </a:r>
            <a:endParaRPr lang="en-US" altLang="ja-JP" sz="2600" dirty="0" smtClean="0"/>
          </a:p>
          <a:p>
            <a:pPr marL="0" indent="0">
              <a:buNone/>
            </a:pPr>
            <a:r>
              <a:rPr lang="ja-JP" altLang="en-US" sz="2600" dirty="0" smtClean="0"/>
              <a:t>ＣはＯＢの</a:t>
            </a:r>
            <a:r>
              <a:rPr lang="ja-JP" altLang="en-US" sz="2600" dirty="0"/>
              <a:t>中点なので</a:t>
            </a:r>
            <a:r>
              <a:rPr lang="ja-JP" altLang="en-US" sz="2600" dirty="0" smtClean="0"/>
              <a:t>ＯＣ＝</a:t>
            </a:r>
            <a:r>
              <a:rPr lang="ja-JP" altLang="en-US" sz="2600" dirty="0"/>
              <a:t>（　　　）ｃｍ</a:t>
            </a:r>
            <a:endParaRPr lang="en-US" altLang="ja-JP" sz="2600" dirty="0"/>
          </a:p>
          <a:p>
            <a:pPr marL="0" indent="0">
              <a:buNone/>
            </a:pPr>
            <a:r>
              <a:rPr kumimoji="1" lang="ja-JP" altLang="en-US" sz="2600" dirty="0" smtClean="0"/>
              <a:t>点Ｐは（　　）から（　　）まで</a:t>
            </a:r>
            <a:r>
              <a:rPr lang="ja-JP" altLang="en-US" sz="2600" dirty="0" smtClean="0"/>
              <a:t>毎秒（　　）ｃｍ</a:t>
            </a:r>
            <a:endParaRPr kumimoji="1" lang="en-US" altLang="ja-JP" sz="2600" dirty="0" smtClean="0"/>
          </a:p>
          <a:p>
            <a:pPr marL="0" indent="0">
              <a:buNone/>
            </a:pPr>
            <a:r>
              <a:rPr lang="ja-JP" altLang="en-US" sz="2600" dirty="0" smtClean="0"/>
              <a:t>点Ｑは</a:t>
            </a:r>
            <a:r>
              <a:rPr lang="ja-JP" altLang="en-US" sz="2600" dirty="0"/>
              <a:t>（　　）から（　　</a:t>
            </a:r>
            <a:r>
              <a:rPr lang="ja-JP" altLang="en-US" sz="2600" dirty="0" smtClean="0"/>
              <a:t>）まで毎秒（　　）ｃｍ</a:t>
            </a:r>
            <a:endParaRPr lang="en-US" altLang="ja-JP" sz="2600" dirty="0" smtClean="0"/>
          </a:p>
          <a:p>
            <a:pPr marL="0" indent="0">
              <a:buNone/>
            </a:pPr>
            <a:r>
              <a:rPr lang="ja-JP" altLang="en-US" sz="2600" dirty="0" smtClean="0"/>
              <a:t>長方形の面積が（　　）ｃｍ</a:t>
            </a:r>
            <a:r>
              <a:rPr lang="en-US" altLang="ja-JP" sz="2600" baseline="30000" dirty="0" smtClean="0"/>
              <a:t>2</a:t>
            </a:r>
            <a:r>
              <a:rPr lang="ja-JP" altLang="en-US" sz="2600" dirty="0" smtClean="0"/>
              <a:t>になるのは何秒後か。</a:t>
            </a:r>
            <a:endParaRPr lang="en-US" altLang="ja-JP" sz="2600" dirty="0" smtClean="0"/>
          </a:p>
          <a:p>
            <a:pPr marL="0" indent="0">
              <a:buNone/>
            </a:pPr>
            <a:r>
              <a:rPr lang="ja-JP" altLang="en-US" sz="2600" dirty="0" err="1" smtClean="0"/>
              <a:t>ｘ</a:t>
            </a:r>
            <a:r>
              <a:rPr lang="ja-JP" altLang="en-US" sz="2600" dirty="0" smtClean="0"/>
              <a:t>秒後に面積が（　　）</a:t>
            </a:r>
            <a:r>
              <a:rPr lang="ja-JP" altLang="en-US" sz="2600" dirty="0"/>
              <a:t>ｃｍ</a:t>
            </a:r>
            <a:r>
              <a:rPr lang="en-US" altLang="ja-JP" sz="2600" baseline="30000" dirty="0" smtClean="0"/>
              <a:t>2</a:t>
            </a:r>
            <a:r>
              <a:rPr lang="ja-JP" altLang="en-US" sz="2600" dirty="0"/>
              <a:t>に</a:t>
            </a:r>
            <a:r>
              <a:rPr lang="ja-JP" altLang="en-US" sz="2600" dirty="0" smtClean="0"/>
              <a:t>なるとすると、</a:t>
            </a:r>
            <a:endParaRPr lang="en-US" altLang="ja-JP" sz="2600" dirty="0" smtClean="0"/>
          </a:p>
          <a:p>
            <a:pPr marL="0" indent="0">
              <a:buNone/>
            </a:pPr>
            <a:r>
              <a:rPr lang="ja-JP" altLang="en-US" sz="2600" dirty="0" smtClean="0"/>
              <a:t>ＰＡ＝（　　）ｃｍなので、ＯＰ＝（　　　）ｃｍ</a:t>
            </a:r>
            <a:endParaRPr lang="en-US" altLang="ja-JP" sz="2600" dirty="0" smtClean="0"/>
          </a:p>
          <a:p>
            <a:pPr marL="0" indent="0">
              <a:buNone/>
            </a:pPr>
            <a:r>
              <a:rPr lang="ja-JP" altLang="en-US" sz="2600" dirty="0" smtClean="0"/>
              <a:t>ＣＱ＝（　　）ｃｍなので、ＯＱ＝（　　　）ｃｍ</a:t>
            </a:r>
            <a:endParaRPr lang="en-US" altLang="ja-JP" sz="2600" dirty="0" smtClean="0"/>
          </a:p>
          <a:p>
            <a:pPr marL="0" indent="0">
              <a:buNone/>
            </a:pPr>
            <a:r>
              <a:rPr lang="ja-JP" altLang="en-US" sz="2600" dirty="0" smtClean="0"/>
              <a:t>よって、長方形の面積は</a:t>
            </a:r>
            <a:endParaRPr lang="en-US" altLang="ja-JP" sz="2600" dirty="0" smtClean="0"/>
          </a:p>
          <a:p>
            <a:pPr marL="0" indent="0">
              <a:buNone/>
            </a:pPr>
            <a:r>
              <a:rPr lang="ja-JP" altLang="en-US" sz="2600" dirty="0" smtClean="0"/>
              <a:t>（　　　　　　　　　　　　　　　）となり、これ</a:t>
            </a:r>
            <a:r>
              <a:rPr lang="ja-JP" altLang="en-US" sz="2600" dirty="0"/>
              <a:t>が</a:t>
            </a:r>
            <a:r>
              <a:rPr lang="ja-JP" altLang="en-US" sz="2600" dirty="0" smtClean="0"/>
              <a:t>　</a:t>
            </a:r>
            <a:endParaRPr lang="en-US" altLang="ja-JP" sz="2600" dirty="0" smtClean="0"/>
          </a:p>
          <a:p>
            <a:pPr marL="0" indent="0">
              <a:buNone/>
            </a:pPr>
            <a:r>
              <a:rPr lang="ja-JP" altLang="en-US" sz="2600" dirty="0"/>
              <a:t>　</a:t>
            </a:r>
            <a:r>
              <a:rPr lang="ja-JP" altLang="en-US" sz="2600" dirty="0" smtClean="0"/>
              <a:t>　　　　３６ｃｍ</a:t>
            </a:r>
            <a:r>
              <a:rPr lang="en-US" altLang="ja-JP" sz="2600" baseline="30000" dirty="0" smtClean="0"/>
              <a:t>2</a:t>
            </a:r>
            <a:r>
              <a:rPr lang="ja-JP" altLang="en-US" sz="2600" dirty="0" smtClean="0"/>
              <a:t>に等しいから</a:t>
            </a:r>
            <a:endParaRPr lang="en-US" altLang="ja-JP" sz="2600" dirty="0" smtClean="0"/>
          </a:p>
          <a:p>
            <a:pPr marL="0" indent="0">
              <a:buNone/>
            </a:pPr>
            <a:r>
              <a:rPr lang="ja-JP" altLang="en-US" sz="2600" dirty="0"/>
              <a:t>　</a:t>
            </a:r>
            <a:r>
              <a:rPr lang="ja-JP" altLang="en-US" sz="2600" dirty="0" smtClean="0"/>
              <a:t>　　　　式（　　　　　　　　　　　　　　　　　　　）</a:t>
            </a:r>
            <a:endParaRPr lang="en-US" altLang="ja-JP" sz="2600" dirty="0" smtClean="0"/>
          </a:p>
          <a:p>
            <a:pPr marL="0" indent="0">
              <a:buNone/>
            </a:pPr>
            <a:endParaRPr lang="en-US" altLang="ja-JP" sz="2600" dirty="0" smtClean="0"/>
          </a:p>
          <a:p>
            <a:pPr marL="0" indent="0">
              <a:buNone/>
            </a:pPr>
            <a:endParaRPr lang="en-US" altLang="ja-JP" sz="2600" dirty="0" smtClean="0"/>
          </a:p>
          <a:p>
            <a:pPr marL="0" indent="0">
              <a:buNone/>
            </a:pPr>
            <a:endParaRPr lang="en-US" altLang="ja-JP" sz="2600" dirty="0"/>
          </a:p>
          <a:p>
            <a:pPr marL="0" indent="0">
              <a:buNone/>
            </a:pPr>
            <a:endParaRPr kumimoji="1" lang="ja-JP" altLang="en-US" sz="2600" dirty="0"/>
          </a:p>
        </p:txBody>
      </p:sp>
      <p:sp>
        <p:nvSpPr>
          <p:cNvPr id="4" name="フリーフォーム 3"/>
          <p:cNvSpPr/>
          <p:nvPr/>
        </p:nvSpPr>
        <p:spPr>
          <a:xfrm>
            <a:off x="617953" y="374647"/>
            <a:ext cx="3168352" cy="5577483"/>
          </a:xfrm>
          <a:custGeom>
            <a:avLst/>
            <a:gdLst>
              <a:gd name="connsiteX0" fmla="*/ 0 w 4724400"/>
              <a:gd name="connsiteY0" fmla="*/ 0 h 4433455"/>
              <a:gd name="connsiteX1" fmla="*/ 13854 w 4724400"/>
              <a:gd name="connsiteY1" fmla="*/ 4419600 h 4433455"/>
              <a:gd name="connsiteX2" fmla="*/ 4724400 w 4724400"/>
              <a:gd name="connsiteY2" fmla="*/ 4433455 h 4433455"/>
              <a:gd name="connsiteX3" fmla="*/ 4724400 w 4724400"/>
              <a:gd name="connsiteY3" fmla="*/ 4433455 h 4433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24400" h="4433455">
                <a:moveTo>
                  <a:pt x="0" y="0"/>
                </a:moveTo>
                <a:lnTo>
                  <a:pt x="13854" y="4419600"/>
                </a:lnTo>
                <a:lnTo>
                  <a:pt x="4724400" y="4433455"/>
                </a:lnTo>
                <a:lnTo>
                  <a:pt x="4724400" y="4433455"/>
                </a:lnTo>
              </a:path>
            </a:pathLst>
          </a:cu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624285" y="2377017"/>
            <a:ext cx="1872208" cy="35612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23064" y="5963637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5070" y="2059736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Ｑ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3333" y="2932600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Ｃ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67188" y="5952130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Ｐ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2024" y="101530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9577" y="5924421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Ｏ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89291" y="5938276"/>
            <a:ext cx="510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←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 rot="5400000">
            <a:off x="186635" y="1612063"/>
            <a:ext cx="510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←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0230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4909" y="162471"/>
            <a:ext cx="8229600" cy="5620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問　題　</a:t>
            </a:r>
            <a:r>
              <a:rPr lang="ja-JP" altLang="en-US" dirty="0" smtClean="0"/>
              <a:t>３　ヒントカード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00673" y="928375"/>
            <a:ext cx="4652811" cy="3789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正方形ＡＢＣＤの１辺の長さは（　　　）ｃｍ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dirty="0" smtClean="0"/>
              <a:t>（　）＝（　）＝（　）＝（　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sz="2800" dirty="0" smtClean="0"/>
              <a:t>正方形ＥＦＧＨの面積は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（　　　）</a:t>
            </a:r>
            <a:r>
              <a:rPr lang="ja-JP" altLang="en-US" sz="2800" dirty="0"/>
              <a:t>ｃｍ</a:t>
            </a:r>
            <a:r>
              <a:rPr lang="en-US" altLang="ja-JP" sz="2800" baseline="30000" dirty="0" smtClean="0"/>
              <a:t>2</a:t>
            </a:r>
          </a:p>
          <a:p>
            <a:pPr marL="0" indent="0">
              <a:buNone/>
            </a:pPr>
            <a:r>
              <a:rPr lang="ja-JP" altLang="en-US" sz="2800" dirty="0" smtClean="0"/>
              <a:t>はＡＥ＝ｘｃｍとすると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ＢＥ＝（　　）ｃｍ</a:t>
            </a:r>
            <a:endParaRPr kumimoji="1" lang="en-US" altLang="ja-JP" sz="28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625828" y="1393209"/>
            <a:ext cx="3600400" cy="36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3798303">
            <a:off x="1094231" y="1836297"/>
            <a:ext cx="2655912" cy="270305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36004" y="946804"/>
            <a:ext cx="460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Ｈ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47784" y="3502079"/>
            <a:ext cx="461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Ｇ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61932" y="4887808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Ｆ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5444" y="2307733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77316" y="971583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Ｄ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49671" y="4769791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5444" y="4769791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5444" y="949734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14" name="正方形/長方形 13"/>
          <p:cNvSpPr/>
          <p:nvPr/>
        </p:nvSpPr>
        <p:spPr>
          <a:xfrm>
            <a:off x="136187" y="5366723"/>
            <a:ext cx="4867862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2400" dirty="0"/>
              <a:t>直角三角形の底辺と高さにあたるので大きい正方形から</a:t>
            </a:r>
            <a:r>
              <a:rPr lang="ja-JP" altLang="en-US" sz="2400" dirty="0">
                <a:solidFill>
                  <a:srgbClr val="FF0000"/>
                </a:solidFill>
              </a:rPr>
              <a:t>４つの直角三角形の面積</a:t>
            </a:r>
            <a:r>
              <a:rPr lang="ja-JP" altLang="en-US" sz="2400" dirty="0"/>
              <a:t>をひいた面積が２５０ｃｍ</a:t>
            </a:r>
            <a:r>
              <a:rPr lang="en-US" altLang="ja-JP" sz="2400" baseline="30000" dirty="0"/>
              <a:t>2</a:t>
            </a:r>
            <a:endParaRPr lang="ja-JP" altLang="en-US" sz="2400" dirty="0"/>
          </a:p>
        </p:txBody>
      </p:sp>
      <p:sp>
        <p:nvSpPr>
          <p:cNvPr id="15" name="正方形/長方形 14"/>
          <p:cNvSpPr/>
          <p:nvPr/>
        </p:nvSpPr>
        <p:spPr>
          <a:xfrm>
            <a:off x="4999710" y="4769791"/>
            <a:ext cx="4074909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（式）</a:t>
            </a:r>
            <a:endParaRPr lang="en-US" altLang="ja-JP" sz="2400" dirty="0" smtClean="0"/>
          </a:p>
          <a:p>
            <a:endParaRPr lang="en-US" altLang="ja-JP" sz="2400" dirty="0"/>
          </a:p>
          <a:p>
            <a:endParaRPr lang="en-US" altLang="ja-JP" sz="2400" dirty="0" smtClean="0"/>
          </a:p>
          <a:p>
            <a:endParaRPr lang="en-US" altLang="ja-JP" sz="2400" dirty="0"/>
          </a:p>
          <a:p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5324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問　題　４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3895659"/>
            <a:ext cx="8712968" cy="2448271"/>
          </a:xfrm>
        </p:spPr>
        <p:txBody>
          <a:bodyPr>
            <a:normAutofit/>
          </a:bodyPr>
          <a:lstStyle/>
          <a:p>
            <a:pPr marL="514350" indent="-514350">
              <a:buAutoNum type="arabicDbPlain"/>
            </a:pPr>
            <a:r>
              <a:rPr lang="ja-JP" altLang="en-US" sz="2800" dirty="0" smtClean="0"/>
              <a:t>５</a:t>
            </a:r>
            <a:r>
              <a:rPr lang="en-US" altLang="ja-JP" sz="2800" dirty="0" smtClean="0"/>
              <a:t>×</a:t>
            </a:r>
            <a:r>
              <a:rPr lang="ja-JP" altLang="en-US" sz="2800" dirty="0" smtClean="0"/>
              <a:t>５の正方形を作るには、棒は何本必要ですか。</a:t>
            </a:r>
            <a:endParaRPr lang="en-US" altLang="ja-JP" sz="2800" dirty="0" smtClean="0"/>
          </a:p>
          <a:p>
            <a:pPr marL="514350" indent="-514350">
              <a:buAutoNum type="arabicDbPlain"/>
            </a:pPr>
            <a:endParaRPr kumimoji="1" lang="en-US" altLang="ja-JP" sz="2800" dirty="0"/>
          </a:p>
          <a:p>
            <a:pPr marL="514350" indent="-514350">
              <a:buAutoNum type="arabicDbPlain"/>
            </a:pPr>
            <a:r>
              <a:rPr lang="ja-JP" altLang="en-US" sz="2800" dirty="0" smtClean="0"/>
              <a:t>２６４本の棒をすべて使って正方形が作れる場合には、どんな大きさになるでしょうか。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470756" y="2443597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692691" y="2443597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25987" y="2011549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125987" y="2443597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692691" y="2011549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491643" y="2443597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924939" y="2011549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924939" y="2443597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491643" y="2011549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725139" y="1147453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356987" y="1579501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4356987" y="2011549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6589235" y="1147453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355739" y="2443597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924939" y="1579501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491643" y="1579501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158435" y="1147453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5725139" y="2443597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6158435" y="2011549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6158435" y="2443597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5725139" y="2011549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6590483" y="1579501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6590483" y="2011549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6589235" y="2443597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6158435" y="1579501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5725139" y="1579501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020035" y="1147453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7020035" y="2443597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7020035" y="1579501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7020035" y="2011549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885379" y="179552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・・・・・・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-21107" y="2950263"/>
            <a:ext cx="14157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 smtClean="0"/>
              <a:t>１</a:t>
            </a:r>
            <a:r>
              <a:rPr kumimoji="1" lang="en-US" altLang="ja-JP" sz="2400" dirty="0" smtClean="0"/>
              <a:t>×</a:t>
            </a:r>
            <a:r>
              <a:rPr kumimoji="1" lang="ja-JP" altLang="en-US" sz="2400" dirty="0" smtClean="0"/>
              <a:t>１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 smtClean="0"/>
              <a:t>（　　　）本</a:t>
            </a:r>
            <a:endParaRPr kumimoji="1" lang="ja-JP" altLang="en-US" sz="24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416852" y="2950264"/>
            <a:ext cx="14157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 smtClean="0"/>
              <a:t>２</a:t>
            </a:r>
            <a:r>
              <a:rPr kumimoji="1" lang="en-US" altLang="ja-JP" sz="2400" dirty="0" smtClean="0"/>
              <a:t>×</a:t>
            </a:r>
            <a:r>
              <a:rPr kumimoji="1" lang="ja-JP" altLang="en-US" sz="2400" dirty="0" smtClean="0"/>
              <a:t>２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 smtClean="0"/>
              <a:t>（　　　）本</a:t>
            </a:r>
            <a:endParaRPr kumimoji="1" lang="ja-JP" altLang="en-US" sz="24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491643" y="2925875"/>
            <a:ext cx="14157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 smtClean="0"/>
              <a:t>３</a:t>
            </a:r>
            <a:r>
              <a:rPr kumimoji="1" lang="en-US" altLang="ja-JP" sz="2400" dirty="0" smtClean="0"/>
              <a:t>×</a:t>
            </a:r>
            <a:r>
              <a:rPr kumimoji="1" lang="ja-JP" altLang="en-US" sz="2400" dirty="0" smtClean="0"/>
              <a:t>３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 smtClean="0"/>
              <a:t>（　　　）本</a:t>
            </a:r>
            <a:endParaRPr kumimoji="1" lang="ja-JP" altLang="en-US" sz="2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916011" y="2942424"/>
            <a:ext cx="14157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/>
              <a:t>４</a:t>
            </a:r>
            <a:r>
              <a:rPr kumimoji="1" lang="en-US" altLang="ja-JP" sz="2400" dirty="0" smtClean="0"/>
              <a:t>×</a:t>
            </a:r>
            <a:r>
              <a:rPr kumimoji="1" lang="ja-JP" altLang="en-US" sz="2400" dirty="0" smtClean="0"/>
              <a:t>４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 smtClean="0"/>
              <a:t>（　　　）本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12144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88639"/>
            <a:ext cx="8229600" cy="57606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問　題　</a:t>
            </a:r>
            <a:r>
              <a:rPr kumimoji="1" lang="ja-JP" altLang="en-US" dirty="0" smtClean="0"/>
              <a:t>５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900002"/>
            <a:ext cx="85956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次のようにタイルを並べていくと、タイルの枚数の合計が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210</a:t>
            </a:r>
            <a:r>
              <a:rPr kumimoji="1" lang="ja-JP" altLang="en-US" sz="2800" dirty="0" smtClean="0"/>
              <a:t>枚になった。タイルは何段並んでいるのか求めよ。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755576" y="4301151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015275" y="4301151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663347" y="4301151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663347" y="3674783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024540" y="3045576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4540" y="4298312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5017383" y="3671944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3728396" y="4301151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376468" y="4301151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4376468" y="3674783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9862" y="5229200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段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00106" y="5229200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r>
              <a:rPr kumimoji="1" lang="ja-JP" altLang="en-US" sz="2800" dirty="0" smtClean="0"/>
              <a:t>段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376468" y="5229200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3</a:t>
            </a:r>
            <a:r>
              <a:rPr kumimoji="1" lang="ja-JP" altLang="en-US" sz="2800" dirty="0" smtClean="0"/>
              <a:t>段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156176" y="378904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・・・・・・・・・・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56176" y="524589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・・・・・・・・・・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251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1805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解　答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692696"/>
            <a:ext cx="634821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同じ形を上下に重ねて長方形をつくると、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縦、横のタイルの数は下のようになる。</a:t>
            </a:r>
            <a:endParaRPr lang="en-US" altLang="ja-JP" sz="2800" dirty="0" smtClean="0"/>
          </a:p>
          <a:p>
            <a:r>
              <a:rPr lang="ja-JP" altLang="en-US" sz="2800" dirty="0" smtClean="0"/>
              <a:t>よってｎ段目は、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919167" y="3702032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1979712" y="3075664"/>
            <a:ext cx="1296144" cy="1252736"/>
            <a:chOff x="2015275" y="3674783"/>
            <a:chExt cx="1296144" cy="1252736"/>
          </a:xfrm>
          <a:solidFill>
            <a:srgbClr val="FFFF00"/>
          </a:solidFill>
        </p:grpSpPr>
        <p:sp>
          <p:nvSpPr>
            <p:cNvPr id="7" name="正方形/長方形 6"/>
            <p:cNvSpPr/>
            <p:nvPr/>
          </p:nvSpPr>
          <p:spPr>
            <a:xfrm>
              <a:off x="2015275" y="4301151"/>
              <a:ext cx="648072" cy="62636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2663347" y="4301151"/>
              <a:ext cx="648072" cy="62636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663347" y="3674783"/>
              <a:ext cx="648072" cy="62636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3759027" y="2435797"/>
            <a:ext cx="1944216" cy="1881943"/>
            <a:chOff x="3728396" y="3045576"/>
            <a:chExt cx="1944216" cy="1881943"/>
          </a:xfrm>
          <a:solidFill>
            <a:srgbClr val="FFFF00"/>
          </a:solidFill>
        </p:grpSpPr>
        <p:sp>
          <p:nvSpPr>
            <p:cNvPr id="10" name="正方形/長方形 9"/>
            <p:cNvSpPr/>
            <p:nvPr/>
          </p:nvSpPr>
          <p:spPr>
            <a:xfrm>
              <a:off x="5024540" y="3045576"/>
              <a:ext cx="648072" cy="62636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5024540" y="4298312"/>
              <a:ext cx="648072" cy="62636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5024540" y="3671944"/>
              <a:ext cx="648072" cy="62636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3728396" y="4301151"/>
              <a:ext cx="648072" cy="62636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4376468" y="4301151"/>
              <a:ext cx="648072" cy="62636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4376468" y="3674783"/>
              <a:ext cx="648072" cy="62636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879962" y="4721230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段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64543" y="4721230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r>
              <a:rPr kumimoji="1" lang="ja-JP" altLang="en-US" sz="2800" dirty="0" smtClean="0"/>
              <a:t>段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428803" y="4721230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3</a:t>
            </a:r>
            <a:r>
              <a:rPr kumimoji="1" lang="ja-JP" altLang="en-US" sz="2800" dirty="0" smtClean="0"/>
              <a:t>段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60950" y="298017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・・・・・・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703243" y="473572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・・・・・・・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7092280" y="1729011"/>
            <a:ext cx="1800200" cy="2599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609101" y="4658782"/>
            <a:ext cx="766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ｎ</a:t>
            </a:r>
            <a:r>
              <a:rPr kumimoji="1" lang="ja-JP" altLang="en-US" sz="2800" dirty="0" smtClean="0"/>
              <a:t>段</a:t>
            </a:r>
            <a:endParaRPr kumimoji="1" lang="ja-JP" altLang="en-US" sz="2800" dirty="0"/>
          </a:p>
        </p:txBody>
      </p:sp>
      <p:sp>
        <p:nvSpPr>
          <p:cNvPr id="23" name="正方形/長方形 22"/>
          <p:cNvSpPr/>
          <p:nvPr/>
        </p:nvSpPr>
        <p:spPr>
          <a:xfrm>
            <a:off x="919167" y="3075664"/>
            <a:ext cx="648072" cy="6263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 rot="10800000">
            <a:off x="1979712" y="2449296"/>
            <a:ext cx="1296144" cy="1252736"/>
            <a:chOff x="2015275" y="3674783"/>
            <a:chExt cx="1296144" cy="1252736"/>
          </a:xfrm>
        </p:grpSpPr>
        <p:sp>
          <p:nvSpPr>
            <p:cNvPr id="25" name="正方形/長方形 24"/>
            <p:cNvSpPr/>
            <p:nvPr/>
          </p:nvSpPr>
          <p:spPr>
            <a:xfrm>
              <a:off x="2015275" y="4301151"/>
              <a:ext cx="648072" cy="62636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2663347" y="4301151"/>
              <a:ext cx="648072" cy="62636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2663347" y="3674783"/>
              <a:ext cx="648072" cy="62636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/>
          <p:cNvGrpSpPr/>
          <p:nvPr/>
        </p:nvGrpSpPr>
        <p:grpSpPr>
          <a:xfrm rot="10800000">
            <a:off x="3753543" y="1806590"/>
            <a:ext cx="1949700" cy="1881943"/>
            <a:chOff x="3728396" y="3045576"/>
            <a:chExt cx="1949700" cy="1881943"/>
          </a:xfrm>
        </p:grpSpPr>
        <p:sp>
          <p:nvSpPr>
            <p:cNvPr id="29" name="正方形/長方形 28"/>
            <p:cNvSpPr/>
            <p:nvPr/>
          </p:nvSpPr>
          <p:spPr>
            <a:xfrm>
              <a:off x="5024540" y="3045576"/>
              <a:ext cx="648072" cy="62636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5024540" y="4301151"/>
              <a:ext cx="653556" cy="62636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5024540" y="3671944"/>
              <a:ext cx="648072" cy="62636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3728396" y="4301151"/>
              <a:ext cx="648072" cy="62636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4376468" y="4301151"/>
              <a:ext cx="648072" cy="62636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4376468" y="3674783"/>
              <a:ext cx="648072" cy="62636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1059498" y="43296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1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250828" y="2558114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0000"/>
                </a:solidFill>
              </a:rPr>
              <a:t>n+1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386137" y="281405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</a:rPr>
              <a:t>4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612304" y="311373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3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12554" y="3491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2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547431" y="43177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3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444080" y="43177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2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808676" y="4183478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ｎ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 flipH="1">
            <a:off x="7092280" y="2119774"/>
            <a:ext cx="1800200" cy="18847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/>
              <p:cNvSpPr txBox="1"/>
              <p:nvPr/>
            </p:nvSpPr>
            <p:spPr>
              <a:xfrm>
                <a:off x="228227" y="5553205"/>
                <a:ext cx="3047629" cy="918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ｎ（ｎ＋１）</m:t>
                        </m:r>
                      </m:num>
                      <m:den>
                        <m:r>
                          <a:rPr kumimoji="1"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kumimoji="1" lang="ja-JP" altLang="en-US" sz="3200" dirty="0" smtClean="0">
                    <a:solidFill>
                      <a:srgbClr val="FF0000"/>
                    </a:solidFill>
                  </a:rPr>
                  <a:t>＝２１０</a:t>
                </a:r>
                <a:endParaRPr kumimoji="1" lang="ja-JP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テキスト ボックス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227" y="5553205"/>
                <a:ext cx="3047629" cy="918328"/>
              </a:xfrm>
              <a:prstGeom prst="rect">
                <a:avLst/>
              </a:prstGeom>
              <a:blipFill rotWithShape="1">
                <a:blip r:embed="rId3"/>
                <a:stretch>
                  <a:fillRect r="-4600" b="-59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テキスト ボックス 52"/>
          <p:cNvSpPr txBox="1"/>
          <p:nvPr/>
        </p:nvSpPr>
        <p:spPr>
          <a:xfrm>
            <a:off x="3386137" y="5244450"/>
            <a:ext cx="508184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これを解いて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ｎ＝２０、－２１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ｎは自然数なので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―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２１は問題に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合わない。よって　２０段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03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1" grpId="0" animBg="1"/>
      <p:bldP spid="23" grpId="0" animBg="1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52" grpId="0"/>
      <p:bldP spid="53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350</Words>
  <Application>Microsoft Office PowerPoint</Application>
  <PresentationFormat>画面に合わせる (4:3)</PresentationFormat>
  <Paragraphs>104</Paragraphs>
  <Slides>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Cambria Math</vt:lpstr>
      <vt:lpstr>Office ​​テーマ</vt:lpstr>
      <vt:lpstr>２次方程式の利用３</vt:lpstr>
      <vt:lpstr>問　題　１</vt:lpstr>
      <vt:lpstr>ヒントカード</vt:lpstr>
      <vt:lpstr>小テスト</vt:lpstr>
      <vt:lpstr>問　題　２　ヒントカード</vt:lpstr>
      <vt:lpstr>問　題　３　ヒントカード</vt:lpstr>
      <vt:lpstr>問　題　４　</vt:lpstr>
      <vt:lpstr>問　題　５</vt:lpstr>
      <vt:lpstr>解　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２次方程式の利用</dc:title>
  <dc:creator>teacher</dc:creator>
  <cp:lastModifiedBy>teacher</cp:lastModifiedBy>
  <cp:revision>74</cp:revision>
  <dcterms:created xsi:type="dcterms:W3CDTF">2013-09-02T06:15:40Z</dcterms:created>
  <dcterms:modified xsi:type="dcterms:W3CDTF">2016-09-27T07:51:02Z</dcterms:modified>
</cp:coreProperties>
</file>