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9" r:id="rId3"/>
    <p:sldId id="273" r:id="rId4"/>
    <p:sldId id="272" r:id="rId5"/>
    <p:sldId id="275" r:id="rId6"/>
    <p:sldId id="276" r:id="rId7"/>
    <p:sldId id="277" r:id="rId8"/>
    <p:sldId id="284" r:id="rId9"/>
    <p:sldId id="285" r:id="rId10"/>
    <p:sldId id="286" r:id="rId11"/>
    <p:sldId id="287" r:id="rId12"/>
    <p:sldId id="288" r:id="rId13"/>
    <p:sldId id="289" r:id="rId14"/>
    <p:sldId id="294" r:id="rId15"/>
    <p:sldId id="295" r:id="rId16"/>
    <p:sldId id="296" r:id="rId17"/>
    <p:sldId id="297" r:id="rId18"/>
    <p:sldId id="298" r:id="rId19"/>
    <p:sldId id="290" r:id="rId20"/>
    <p:sldId id="278" r:id="rId21"/>
    <p:sldId id="279" r:id="rId22"/>
    <p:sldId id="280" r:id="rId23"/>
    <p:sldId id="282" r:id="rId2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922-8119-4600-BEA8-4D6ECBB8FBEC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8BFB-9CD6-44B9-9E98-0795547D6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908C-3107-4E57-9307-475FABF926BF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B7ED7-BB3E-44D2-9D3F-ED44CB55B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1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24C2-C096-4EDC-81D8-4B151D262E6A}" type="datetimeFigureOut">
              <a:rPr kumimoji="1" lang="ja-JP" altLang="en-US" smtClean="0"/>
              <a:t>2016/10/3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555267"/>
            <a:ext cx="7772400" cy="1066946"/>
          </a:xfrm>
        </p:spPr>
        <p:txBody>
          <a:bodyPr>
            <a:noAutofit/>
          </a:bodyPr>
          <a:lstStyle/>
          <a:p>
            <a:r>
              <a:rPr kumimoji="1" lang="en-US" altLang="ja-JP" sz="6600" dirty="0" smtClean="0"/>
              <a:t>2</a:t>
            </a:r>
            <a:r>
              <a:rPr kumimoji="1" lang="ja-JP" altLang="en-US" sz="6600" dirty="0" smtClean="0"/>
              <a:t>乗に比例する関数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8752899" cy="331236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ja-JP" altLang="en-US" sz="4400" dirty="0" smtClean="0">
                <a:solidFill>
                  <a:schemeClr val="tx1"/>
                </a:solidFill>
              </a:rPr>
              <a:t>本時のねらい</a:t>
            </a:r>
            <a:endParaRPr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400" dirty="0" smtClean="0">
                <a:solidFill>
                  <a:schemeClr val="tx1"/>
                </a:solidFill>
              </a:rPr>
              <a:t>「事象の中から</a:t>
            </a:r>
            <a:r>
              <a:rPr lang="ja-JP" altLang="en-US" sz="4400" dirty="0" err="1" smtClean="0">
                <a:solidFill>
                  <a:schemeClr val="tx1"/>
                </a:solidFill>
              </a:rPr>
              <a:t>ｘ</a:t>
            </a:r>
            <a:r>
              <a:rPr lang="ja-JP" altLang="en-US" sz="4400" dirty="0" smtClean="0">
                <a:solidFill>
                  <a:schemeClr val="tx1"/>
                </a:solidFill>
              </a:rPr>
              <a:t>とｙの関係がｙ＝ａｘ</a:t>
            </a:r>
            <a:r>
              <a:rPr lang="ja-JP" altLang="en-US" sz="4400" baseline="30000" dirty="0" smtClean="0">
                <a:solidFill>
                  <a:schemeClr val="tx1"/>
                </a:solidFill>
              </a:rPr>
              <a:t>２</a:t>
            </a:r>
            <a:r>
              <a:rPr lang="ja-JP" altLang="en-US" sz="4400" dirty="0" smtClean="0">
                <a:solidFill>
                  <a:schemeClr val="tx1"/>
                </a:solidFill>
              </a:rPr>
              <a:t>で表されるものを見いだし、その特徴を理解する。</a:t>
            </a:r>
            <a:r>
              <a:rPr kumimoji="1" lang="ja-JP" altLang="en-US" sz="4400" dirty="0" smtClean="0">
                <a:solidFill>
                  <a:schemeClr val="tx1"/>
                </a:solidFill>
              </a:rPr>
              <a:t>」</a:t>
            </a:r>
            <a:endParaRPr kumimoji="1" lang="en-US" altLang="ja-JP" sz="44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51720" y="6131821"/>
            <a:ext cx="6740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明治図書　略案で</a:t>
            </a:r>
            <a:r>
              <a:rPr lang="ja-JP" altLang="en-US" sz="2000" dirty="0" smtClean="0"/>
              <a:t>創る中学校新数学科の授業３</a:t>
            </a:r>
            <a:r>
              <a:rPr kumimoji="1" lang="ja-JP" altLang="en-US" sz="2000" dirty="0" smtClean="0"/>
              <a:t>　</a:t>
            </a:r>
            <a:r>
              <a:rPr kumimoji="1" lang="en-US" altLang="ja-JP" sz="2000" dirty="0" smtClean="0"/>
              <a:t>P5</a:t>
            </a:r>
            <a:r>
              <a:rPr lang="en-US" altLang="ja-JP" sz="2000" dirty="0" smtClean="0"/>
              <a:t>6</a:t>
            </a:r>
            <a:r>
              <a:rPr kumimoji="1" lang="en-US" altLang="ja-JP" sz="2000" dirty="0" smtClean="0"/>
              <a:t>,57</a:t>
            </a:r>
            <a:r>
              <a:rPr kumimoji="1" lang="ja-JP" altLang="en-US" sz="2000" dirty="0" smtClean="0"/>
              <a:t>参照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87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1" y="4292764"/>
            <a:ext cx="2201006" cy="2014628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21662" y="6203459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611" y="4000377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２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593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3284984"/>
            <a:ext cx="3245123" cy="3022408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0540" y="6212721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425" y="299259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３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7030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2278139"/>
            <a:ext cx="4392489" cy="4029253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13051" y="6212721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425" y="2149401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４秒後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7463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5568" y="212395"/>
            <a:ext cx="7787208" cy="6370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この関係を表で表すと・・・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460344"/>
              </p:ext>
            </p:extLst>
          </p:nvPr>
        </p:nvGraphicFramePr>
        <p:xfrm>
          <a:off x="827587" y="1124744"/>
          <a:ext cx="6199233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1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56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時間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smtClean="0"/>
                        <a:t>秒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en-US" altLang="ja-JP" sz="3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面積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smtClean="0"/>
                        <a:t>㎝</a:t>
                      </a:r>
                      <a:r>
                        <a:rPr kumimoji="1" lang="en-US" altLang="ja-JP" sz="2800" baseline="30000" dirty="0" smtClean="0"/>
                        <a:t>2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923928" y="1772815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８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65185" y="177281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18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98949" y="1772811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32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203848" y="1772816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２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5568" y="2564263"/>
            <a:ext cx="6256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表から変化の様子を調べてみよう。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38455" y="3287285"/>
            <a:ext cx="7903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秒後の面積をｙ㎝</a:t>
            </a:r>
            <a:r>
              <a:rPr kumimoji="1" lang="en-US" altLang="ja-JP" sz="3200" baseline="30000" dirty="0" smtClean="0"/>
              <a:t>2</a:t>
            </a:r>
            <a:r>
              <a:rPr kumimoji="1" lang="ja-JP" altLang="en-US" sz="3200" dirty="0" smtClean="0"/>
              <a:t>として、</a:t>
            </a:r>
            <a:r>
              <a:rPr kumimoji="1" lang="ja-JP" altLang="en-US" sz="3200" dirty="0" err="1" smtClean="0"/>
              <a:t>ｙ</a:t>
            </a:r>
            <a:r>
              <a:rPr kumimoji="1" lang="ja-JP" altLang="en-US" sz="3200" dirty="0" smtClean="0"/>
              <a:t>をｘの式で表すと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15165" y="3861079"/>
            <a:ext cx="2164375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ｙ＝</a:t>
            </a:r>
            <a:r>
              <a:rPr kumimoji="1" lang="en-US" altLang="ja-JP" sz="5400" dirty="0" smtClean="0"/>
              <a:t>2</a:t>
            </a:r>
            <a:r>
              <a:rPr kumimoji="1" lang="ja-JP" altLang="en-US" sz="5400" dirty="0" err="1" smtClean="0"/>
              <a:t>ｘ</a:t>
            </a:r>
            <a:r>
              <a:rPr kumimoji="1" lang="en-US" altLang="ja-JP" sz="5400" baseline="30000" dirty="0" smtClean="0"/>
              <a:t>2</a:t>
            </a:r>
            <a:endParaRPr kumimoji="1" lang="ja-JP" altLang="en-US" sz="5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81888" y="4784409"/>
            <a:ext cx="4325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このように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とｙの関係が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19333" y="5369184"/>
            <a:ext cx="4320413" cy="92333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ｙ＝ａｘ</a:t>
            </a:r>
            <a:r>
              <a:rPr kumimoji="1" lang="en-US" altLang="ja-JP" sz="5400" baseline="30000" dirty="0" smtClean="0"/>
              <a:t>2</a:t>
            </a:r>
            <a:r>
              <a:rPr kumimoji="1" lang="ja-JP" altLang="en-US" sz="5400" dirty="0" smtClean="0"/>
              <a:t>　</a:t>
            </a:r>
            <a:r>
              <a:rPr kumimoji="1" lang="ja-JP" altLang="en-US" sz="3600" dirty="0" smtClean="0"/>
              <a:t>ａは定数</a:t>
            </a:r>
            <a:endParaRPr kumimoji="1" lang="ja-JP" altLang="en-US" sz="3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20094" y="6300402"/>
            <a:ext cx="5820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の形で表される関数があります。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4528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6883" y="104220"/>
            <a:ext cx="8229600" cy="5894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自由落下運動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6883" y="764704"/>
            <a:ext cx="8229600" cy="39890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ある地点から初速度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で真下に物を落とした時の</a:t>
            </a:r>
            <a:r>
              <a:rPr kumimoji="1" lang="en-US" altLang="ja-JP" dirty="0" smtClean="0"/>
              <a:t>ⅹ</a:t>
            </a:r>
            <a:r>
              <a:rPr kumimoji="1" lang="ja-JP" altLang="en-US" dirty="0" smtClean="0"/>
              <a:t>秒後の距離を</a:t>
            </a:r>
            <a:r>
              <a:rPr kumimoji="1" lang="ja-JP" altLang="en-US" dirty="0" err="1" smtClean="0"/>
              <a:t>ｙ</a:t>
            </a:r>
            <a:r>
              <a:rPr kumimoji="1" lang="en-US" altLang="ja-JP" dirty="0" smtClean="0"/>
              <a:t>m</a:t>
            </a:r>
            <a:r>
              <a:rPr kumimoji="1" lang="ja-JP" altLang="en-US" dirty="0" smtClean="0"/>
              <a:t>とすると、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　　　　　　　</a:t>
            </a:r>
            <a:r>
              <a:rPr kumimoji="1" lang="ja-JP" altLang="en-US" sz="6000" dirty="0" smtClean="0"/>
              <a:t>ｙ＝５ｘ</a:t>
            </a:r>
            <a:r>
              <a:rPr kumimoji="1" lang="ja-JP" altLang="en-US" sz="6000" baseline="30000" dirty="0" smtClean="0"/>
              <a:t>２</a:t>
            </a:r>
            <a:r>
              <a:rPr kumimoji="1" lang="ja-JP" altLang="en-US" baseline="30000" dirty="0" smtClean="0"/>
              <a:t>　　　</a:t>
            </a:r>
            <a:endParaRPr lang="en-US" altLang="ja-JP" baseline="30000" dirty="0"/>
          </a:p>
          <a:p>
            <a:pPr marL="0" indent="0">
              <a:buNone/>
            </a:pPr>
            <a:r>
              <a:rPr kumimoji="1" lang="ja-JP" altLang="en-US" baseline="30000" dirty="0" smtClean="0"/>
              <a:t>　</a:t>
            </a:r>
            <a:r>
              <a:rPr kumimoji="1" lang="ja-JP" altLang="en-US" dirty="0" smtClean="0"/>
              <a:t>で表すことができる。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問</a:t>
            </a:r>
            <a:r>
              <a:rPr lang="en-US" altLang="ja-JP" dirty="0" smtClean="0"/>
              <a:t>2</a:t>
            </a:r>
            <a:r>
              <a:rPr lang="ja-JP" altLang="en-US" dirty="0" smtClean="0"/>
              <a:t>　落下</a:t>
            </a:r>
            <a:r>
              <a:rPr lang="ja-JP" altLang="en-US" dirty="0"/>
              <a:t>し始めて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1</a:t>
            </a:r>
            <a:r>
              <a:rPr lang="ja-JP" altLang="en-US" dirty="0" smtClean="0"/>
              <a:t>秒後、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秒後までに落下する距離をそれぞれ求めなさい。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また</a:t>
            </a:r>
            <a:r>
              <a:rPr kumimoji="1" lang="ja-JP" altLang="en-US" dirty="0" smtClean="0"/>
              <a:t>、この関係を表に表すと・・・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baseline="30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5517"/>
              </p:ext>
            </p:extLst>
          </p:nvPr>
        </p:nvGraphicFramePr>
        <p:xfrm>
          <a:off x="1322716" y="5021168"/>
          <a:ext cx="6199233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1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56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80040">
                <a:tc>
                  <a:txBody>
                    <a:bodyPr/>
                    <a:lstStyle/>
                    <a:p>
                      <a:r>
                        <a:rPr kumimoji="1" lang="ja-JP" altLang="en-US" sz="2800" dirty="0" err="1" smtClean="0"/>
                        <a:t>ｘ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smtClean="0"/>
                        <a:t>秒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en-US" altLang="ja-JP" sz="3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err="1" smtClean="0"/>
                        <a:t>ｙ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err="1" smtClean="0"/>
                        <a:t>ｍ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422333" y="566125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20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63590" y="5661249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997354" y="566124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702253" y="5661253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５</a:t>
            </a:r>
          </a:p>
        </p:txBody>
      </p:sp>
      <p:sp>
        <p:nvSpPr>
          <p:cNvPr id="22" name="下カーブ矢印 21"/>
          <p:cNvSpPr/>
          <p:nvPr/>
        </p:nvSpPr>
        <p:spPr>
          <a:xfrm>
            <a:off x="3871535" y="4581128"/>
            <a:ext cx="877169" cy="430057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下カーブ矢印 22"/>
          <p:cNvSpPr/>
          <p:nvPr/>
        </p:nvSpPr>
        <p:spPr>
          <a:xfrm>
            <a:off x="3871536" y="4578883"/>
            <a:ext cx="1610182" cy="430057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上カーブ矢印 23"/>
          <p:cNvSpPr/>
          <p:nvPr/>
        </p:nvSpPr>
        <p:spPr>
          <a:xfrm>
            <a:off x="3962267" y="6307579"/>
            <a:ext cx="786437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上カーブ矢印 25"/>
          <p:cNvSpPr/>
          <p:nvPr/>
        </p:nvSpPr>
        <p:spPr>
          <a:xfrm>
            <a:off x="4029114" y="6277099"/>
            <a:ext cx="1550998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下カーブ矢印 26"/>
          <p:cNvSpPr/>
          <p:nvPr/>
        </p:nvSpPr>
        <p:spPr>
          <a:xfrm>
            <a:off x="3893944" y="4578884"/>
            <a:ext cx="2622271" cy="466510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上カーブ矢印 27"/>
          <p:cNvSpPr/>
          <p:nvPr/>
        </p:nvSpPr>
        <p:spPr>
          <a:xfrm>
            <a:off x="3962267" y="6295335"/>
            <a:ext cx="2553948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03668" y="4444690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2</a:t>
            </a:r>
            <a:r>
              <a:rPr lang="ja-JP" altLang="en-US" sz="2000" dirty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686789" y="4456234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3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582770" y="4456234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03668" y="6409492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789581" y="6409492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9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88757" y="6400432"/>
            <a:ext cx="700833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16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6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4256055"/>
              </p:ext>
            </p:extLst>
          </p:nvPr>
        </p:nvGraphicFramePr>
        <p:xfrm>
          <a:off x="1168507" y="680112"/>
          <a:ext cx="6199233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6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611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56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80040">
                <a:tc>
                  <a:txBody>
                    <a:bodyPr/>
                    <a:lstStyle/>
                    <a:p>
                      <a:r>
                        <a:rPr kumimoji="1" lang="ja-JP" altLang="en-US" sz="2800" dirty="0" err="1" smtClean="0"/>
                        <a:t>ｘ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smtClean="0"/>
                        <a:t>秒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en-US" altLang="ja-JP" sz="3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err="1" smtClean="0"/>
                        <a:t>ｙ</a:t>
                      </a:r>
                      <a:r>
                        <a:rPr kumimoji="1" lang="en-US" altLang="ja-JP" sz="2800" dirty="0" smtClean="0"/>
                        <a:t>(</a:t>
                      </a:r>
                      <a:r>
                        <a:rPr kumimoji="1" lang="ja-JP" altLang="en-US" sz="2800" dirty="0" err="1" smtClean="0"/>
                        <a:t>ｍ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…</a:t>
                      </a:r>
                      <a:endParaRPr kumimoji="1" lang="ja-JP" altLang="en-US" sz="36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268124" y="132019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>
                <a:solidFill>
                  <a:prstClr val="black"/>
                </a:solidFill>
              </a:rPr>
              <a:t>20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09381" y="132019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45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843145" y="132019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3600" dirty="0" smtClean="0">
                <a:solidFill>
                  <a:prstClr val="black"/>
                </a:solidFill>
              </a:rPr>
              <a:t>80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48044" y="1320197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５</a:t>
            </a:r>
          </a:p>
        </p:txBody>
      </p:sp>
      <p:sp>
        <p:nvSpPr>
          <p:cNvPr id="9" name="下カーブ矢印 8"/>
          <p:cNvSpPr/>
          <p:nvPr/>
        </p:nvSpPr>
        <p:spPr>
          <a:xfrm>
            <a:off x="3717326" y="240072"/>
            <a:ext cx="877169" cy="430057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下カーブ矢印 9"/>
          <p:cNvSpPr/>
          <p:nvPr/>
        </p:nvSpPr>
        <p:spPr>
          <a:xfrm>
            <a:off x="3717327" y="237827"/>
            <a:ext cx="1610182" cy="430057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上カーブ矢印 10"/>
          <p:cNvSpPr/>
          <p:nvPr/>
        </p:nvSpPr>
        <p:spPr>
          <a:xfrm>
            <a:off x="3808058" y="1966523"/>
            <a:ext cx="786437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上カーブ矢印 11"/>
          <p:cNvSpPr/>
          <p:nvPr/>
        </p:nvSpPr>
        <p:spPr>
          <a:xfrm>
            <a:off x="3874905" y="1936043"/>
            <a:ext cx="1550998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下カーブ矢印 12"/>
          <p:cNvSpPr/>
          <p:nvPr/>
        </p:nvSpPr>
        <p:spPr>
          <a:xfrm>
            <a:off x="3739735" y="237828"/>
            <a:ext cx="2622271" cy="466510"/>
          </a:xfrm>
          <a:prstGeom prst="curvedDownArrow">
            <a:avLst>
              <a:gd name="adj1" fmla="val 25000"/>
              <a:gd name="adj2" fmla="val 50000"/>
              <a:gd name="adj3" fmla="val 52183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上カーブ矢印 13"/>
          <p:cNvSpPr/>
          <p:nvPr/>
        </p:nvSpPr>
        <p:spPr>
          <a:xfrm>
            <a:off x="3808058" y="1954279"/>
            <a:ext cx="2553948" cy="365760"/>
          </a:xfrm>
          <a:prstGeom prst="curvedUpArrow">
            <a:avLst>
              <a:gd name="adj1" fmla="val 25000"/>
              <a:gd name="adj2" fmla="val 76120"/>
              <a:gd name="adj3" fmla="val 3358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49459" y="103634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2</a:t>
            </a:r>
            <a:r>
              <a:rPr lang="ja-JP" altLang="en-US" sz="2000" dirty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32580" y="115178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3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28561" y="115178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49459" y="2068436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4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635372" y="2068436"/>
            <a:ext cx="570990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</a:rPr>
              <a:t>9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34548" y="2059376"/>
            <a:ext cx="700833" cy="40011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000" dirty="0">
                <a:solidFill>
                  <a:srgbClr val="FF0000"/>
                </a:solidFill>
              </a:rPr>
              <a:t>16</a:t>
            </a:r>
            <a:r>
              <a:rPr lang="ja-JP" altLang="en-US" sz="2000" dirty="0" smtClean="0">
                <a:solidFill>
                  <a:srgbClr val="FF0000"/>
                </a:solidFill>
              </a:rPr>
              <a:t>倍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/>
              <p:cNvSpPr/>
              <p:nvPr/>
            </p:nvSpPr>
            <p:spPr>
              <a:xfrm>
                <a:off x="410888" y="2301803"/>
                <a:ext cx="8223060" cy="25331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 smtClean="0"/>
                  <a:t>ｙ＝ａｘ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では、</a:t>
                </a:r>
                <a:endParaRPr lang="en-US" altLang="ja-JP" sz="3600" dirty="0" smtClean="0"/>
              </a:p>
              <a:p>
                <a:r>
                  <a:rPr lang="ja-JP" altLang="en-US" sz="3600" dirty="0" err="1" smtClean="0"/>
                  <a:t>ｘ</a:t>
                </a:r>
                <a:r>
                  <a:rPr lang="ja-JP" altLang="en-US" sz="3600" dirty="0" smtClean="0"/>
                  <a:t>の値が</a:t>
                </a:r>
                <a:r>
                  <a:rPr lang="en-US" altLang="ja-JP" sz="3600" dirty="0" smtClean="0"/>
                  <a:t>2</a:t>
                </a:r>
                <a:r>
                  <a:rPr lang="ja-JP" altLang="en-US" sz="3600" dirty="0" smtClean="0"/>
                  <a:t>倍、</a:t>
                </a:r>
                <a:r>
                  <a:rPr lang="en-US" altLang="ja-JP" sz="3600" dirty="0" smtClean="0"/>
                  <a:t>3</a:t>
                </a:r>
                <a:r>
                  <a:rPr lang="ja-JP" altLang="en-US" sz="3600" dirty="0" smtClean="0"/>
                  <a:t>倍、</a:t>
                </a:r>
                <a:r>
                  <a:rPr lang="en-US" altLang="ja-JP" sz="3600" dirty="0" smtClean="0"/>
                  <a:t>4</a:t>
                </a:r>
                <a:r>
                  <a:rPr lang="ja-JP" altLang="en-US" sz="3600" dirty="0" smtClean="0"/>
                  <a:t>倍、・・・ｎ倍になると</a:t>
                </a:r>
                <a:endParaRPr lang="en-US" altLang="ja-JP" sz="3600" dirty="0" smtClean="0"/>
              </a:p>
              <a:p>
                <a:r>
                  <a:rPr lang="ja-JP" altLang="en-US" sz="3600" dirty="0" err="1" smtClean="0"/>
                  <a:t>ｙ</a:t>
                </a:r>
                <a:r>
                  <a:rPr lang="ja-JP" altLang="en-US" sz="3600" dirty="0" smtClean="0"/>
                  <a:t>の値は</a:t>
                </a:r>
                <a:r>
                  <a:rPr lang="en-US" altLang="ja-JP" sz="3600" dirty="0" smtClean="0"/>
                  <a:t>2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倍、</a:t>
                </a:r>
                <a:r>
                  <a:rPr lang="en-US" altLang="ja-JP" sz="3600" dirty="0" smtClean="0"/>
                  <a:t>3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倍、</a:t>
                </a:r>
                <a:r>
                  <a:rPr lang="en-US" altLang="ja-JP" sz="3600" dirty="0" smtClean="0"/>
                  <a:t>4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倍、・・ｎ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倍になる。</a:t>
                </a:r>
                <a:endParaRPr lang="en-US" altLang="ja-JP" sz="3600" dirty="0" smtClean="0"/>
              </a:p>
              <a:p>
                <a:r>
                  <a:rPr lang="ja-JP" altLang="en-US" sz="3600" dirty="0" smtClean="0"/>
                  <a:t>対応する</a:t>
                </a:r>
                <a14:m>
                  <m:oMath xmlns:m="http://schemas.openxmlformats.org/officeDocument/2006/math">
                    <m:r>
                      <a:rPr lang="ja-JP" altLang="en-US" sz="3600" i="1">
                        <a:latin typeface="Cambria Math"/>
                      </a:rPr>
                      <m:t>ｘ</m:t>
                    </m:r>
                    <m:r>
                      <a:rPr lang="en-US" altLang="ja-JP" sz="3600" i="1" baseline="30000">
                        <a:latin typeface="Cambria Math"/>
                      </a:rPr>
                      <m:t>2</m:t>
                    </m:r>
                    <m:r>
                      <a:rPr lang="ja-JP" altLang="en-US" sz="3600" b="0" i="1" smtClean="0">
                        <a:latin typeface="Cambria Math"/>
                      </a:rPr>
                      <m:t>と</m:t>
                    </m:r>
                    <m:r>
                      <a:rPr lang="ja-JP" altLang="en-US" sz="3600" b="0" i="1" smtClean="0">
                        <a:latin typeface="Cambria Math"/>
                      </a:rPr>
                      <m:t>𝑦</m:t>
                    </m:r>
                    <m:r>
                      <a:rPr lang="ja-JP" altLang="en-US" sz="3600" b="0" i="1" smtClean="0">
                        <a:latin typeface="Cambria Math"/>
                      </a:rPr>
                      <m:t>の値の商　</m:t>
                    </m:r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ja-JP" altLang="en-US" sz="3600" b="0" i="1" smtClean="0">
                            <a:latin typeface="Cambria Math"/>
                          </a:rPr>
                          <m:t>𝑥</m:t>
                        </m:r>
                        <m:r>
                          <a:rPr lang="en-US" altLang="ja-JP" sz="3600" b="0" i="1" baseline="3000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ja-JP" altLang="en-US" sz="3600" b="0" i="1" smtClean="0">
                        <a:latin typeface="Cambria Math"/>
                      </a:rPr>
                      <m:t>＝</m:t>
                    </m:r>
                    <m:r>
                      <a:rPr lang="ja-JP" altLang="en-US" sz="3600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ja-JP" altLang="en-US" sz="3600" dirty="0" smtClean="0"/>
                  <a:t>（一定）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21" name="正方形/長方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88" y="2301803"/>
                <a:ext cx="8223060" cy="2533194"/>
              </a:xfrm>
              <a:prstGeom prst="rect">
                <a:avLst/>
              </a:prstGeom>
              <a:blipFill rotWithShape="1">
                <a:blip r:embed="rId2"/>
                <a:stretch>
                  <a:fillRect l="-2224" t="-4819" r="-1112" b="-21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/>
          <p:cNvSpPr/>
          <p:nvPr/>
        </p:nvSpPr>
        <p:spPr>
          <a:xfrm>
            <a:off x="410888" y="4866740"/>
            <a:ext cx="6897416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600" dirty="0" err="1" smtClean="0"/>
              <a:t>ｘ</a:t>
            </a:r>
            <a:r>
              <a:rPr lang="ja-JP" altLang="en-US" sz="3600" dirty="0" smtClean="0"/>
              <a:t>とｙの関係が　ｙ＝ａｘ</a:t>
            </a:r>
            <a:r>
              <a:rPr lang="en-US" altLang="ja-JP" sz="3600" baseline="30000" dirty="0" smtClean="0"/>
              <a:t>2</a:t>
            </a:r>
            <a:r>
              <a:rPr lang="ja-JP" altLang="en-US" sz="3600" dirty="0"/>
              <a:t>　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ａは定数</a:t>
            </a:r>
            <a:r>
              <a:rPr lang="en-US" altLang="ja-JP" sz="3600" dirty="0" smtClean="0"/>
              <a:t>)</a:t>
            </a:r>
          </a:p>
          <a:p>
            <a:r>
              <a:rPr lang="ja-JP" altLang="en-US" sz="3600" dirty="0" err="1"/>
              <a:t>ｙ</a:t>
            </a:r>
            <a:r>
              <a:rPr lang="ja-JP" altLang="en-US" sz="3600" dirty="0" smtClean="0"/>
              <a:t>はｘの</a:t>
            </a:r>
            <a:r>
              <a:rPr lang="en-US" altLang="ja-JP" sz="3600" dirty="0" smtClean="0"/>
              <a:t>2</a:t>
            </a:r>
            <a:r>
              <a:rPr lang="ja-JP" altLang="en-US" sz="3600" dirty="0" smtClean="0"/>
              <a:t>乗に比例する。</a:t>
            </a:r>
            <a:endParaRPr lang="en-US" altLang="ja-JP" sz="3600" dirty="0" smtClean="0"/>
          </a:p>
          <a:p>
            <a:r>
              <a:rPr lang="ja-JP" altLang="en-US" sz="3600" dirty="0" smtClean="0"/>
              <a:t>ａ：比例定数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33355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build="p"/>
      <p:bldP spid="22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2833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これまで学習してきた関数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87582" y="740838"/>
                <a:ext cx="8229600" cy="3864155"/>
              </a:xfr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4000" dirty="0" smtClean="0"/>
                  <a:t>　</a:t>
                </a:r>
                <a:r>
                  <a:rPr kumimoji="1" lang="ja-JP" altLang="en-US" sz="4000" dirty="0" err="1" smtClean="0"/>
                  <a:t>ｙ</a:t>
                </a:r>
                <a:r>
                  <a:rPr kumimoji="1" lang="ja-JP" altLang="en-US" sz="4000" dirty="0" smtClean="0"/>
                  <a:t>がｘに比例　　　 　 </a:t>
                </a:r>
                <a:r>
                  <a:rPr kumimoji="1" lang="ja-JP" altLang="en-US" sz="4800" dirty="0" smtClean="0">
                    <a:solidFill>
                      <a:srgbClr val="FF0000"/>
                    </a:solidFill>
                  </a:rPr>
                  <a:t>⇔</a:t>
                </a:r>
                <a:r>
                  <a:rPr kumimoji="1" lang="ja-JP" altLang="en-US" sz="4000" dirty="0" smtClean="0">
                    <a:solidFill>
                      <a:srgbClr val="FF0000"/>
                    </a:solidFill>
                  </a:rPr>
                  <a:t>　</a:t>
                </a:r>
                <a:r>
                  <a:rPr kumimoji="1" lang="ja-JP" altLang="en-US" sz="4000" dirty="0" smtClean="0"/>
                  <a:t>ｙ＝ａｘ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　</a:t>
                </a:r>
                <a:r>
                  <a:rPr lang="ja-JP" altLang="en-US" sz="4000" dirty="0" err="1" smtClean="0"/>
                  <a:t>ｙ</a:t>
                </a:r>
                <a:r>
                  <a:rPr lang="ja-JP" altLang="en-US" sz="4000" dirty="0" smtClean="0"/>
                  <a:t>がｘに反比例         </a:t>
                </a:r>
                <a:r>
                  <a:rPr lang="ja-JP" altLang="en-US" sz="4800" dirty="0" smtClean="0">
                    <a:solidFill>
                      <a:srgbClr val="FF0000"/>
                    </a:solidFill>
                  </a:rPr>
                  <a:t>⇔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   </a:t>
                </a:r>
                <a:r>
                  <a:rPr lang="ja-JP" altLang="en-US" sz="4000" dirty="0" smtClean="0">
                    <a:solidFill>
                      <a:schemeClr val="tx1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ja-JP" altLang="en-US" sz="4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kumimoji="1" lang="ja-JP" altLang="en-US" sz="4000" dirty="0" smtClean="0"/>
                  <a:t>　</a:t>
                </a:r>
                <a:r>
                  <a:rPr kumimoji="1" lang="ja-JP" altLang="en-US" sz="4000" dirty="0" err="1" smtClean="0"/>
                  <a:t>ｙ</a:t>
                </a:r>
                <a:r>
                  <a:rPr kumimoji="1" lang="ja-JP" altLang="en-US" sz="4000" dirty="0" smtClean="0"/>
                  <a:t>がｘの一次関数　 </a:t>
                </a:r>
                <a:r>
                  <a:rPr kumimoji="1" lang="ja-JP" altLang="en-US" sz="4800" dirty="0" smtClean="0">
                    <a:solidFill>
                      <a:srgbClr val="FF0000"/>
                    </a:solidFill>
                  </a:rPr>
                  <a:t>⇔</a:t>
                </a:r>
                <a:r>
                  <a:rPr kumimoji="1" lang="ja-JP" altLang="en-US" sz="4000" dirty="0" smtClean="0">
                    <a:solidFill>
                      <a:srgbClr val="FF0000"/>
                    </a:solidFill>
                  </a:rPr>
                  <a:t>   </a:t>
                </a:r>
                <a:r>
                  <a:rPr lang="ja-JP" altLang="en-US" sz="4000" dirty="0"/>
                  <a:t>ｙ＝ａｘ＋</a:t>
                </a:r>
                <a:r>
                  <a:rPr lang="ja-JP" altLang="en-US" sz="4000" dirty="0" smtClean="0"/>
                  <a:t>ｂ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 smtClean="0"/>
                  <a:t>　</a:t>
                </a:r>
                <a:r>
                  <a:rPr lang="ja-JP" altLang="en-US" sz="4000" dirty="0" err="1" smtClean="0"/>
                  <a:t>ｙ</a:t>
                </a:r>
                <a:r>
                  <a:rPr lang="ja-JP" altLang="en-US" sz="4000" dirty="0"/>
                  <a:t>が</a:t>
                </a:r>
                <a:r>
                  <a:rPr lang="ja-JP" altLang="en-US" sz="4000" dirty="0" smtClean="0"/>
                  <a:t>ｘの</a:t>
                </a:r>
                <a:r>
                  <a:rPr lang="en-US" altLang="ja-JP" sz="4000" dirty="0" smtClean="0"/>
                  <a:t>2</a:t>
                </a:r>
                <a:r>
                  <a:rPr lang="ja-JP" altLang="en-US" sz="4000" dirty="0" smtClean="0"/>
                  <a:t>乗に比例　</a:t>
                </a:r>
                <a:r>
                  <a:rPr lang="ja-JP" altLang="en-US" sz="4800" dirty="0" smtClean="0">
                    <a:solidFill>
                      <a:srgbClr val="FF0000"/>
                    </a:solidFill>
                  </a:rPr>
                  <a:t>⇔</a:t>
                </a:r>
                <a:r>
                  <a:rPr lang="ja-JP" altLang="en-US" sz="40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4000" dirty="0" smtClean="0"/>
                  <a:t>ｙ＝ａｘ</a:t>
                </a:r>
                <a:r>
                  <a:rPr lang="en-US" altLang="ja-JP" sz="4000" baseline="30000" dirty="0" smtClean="0"/>
                  <a:t>2</a:t>
                </a:r>
                <a:endParaRPr kumimoji="1" lang="ja-JP" altLang="en-US" sz="4000" baseline="30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7582" y="740838"/>
                <a:ext cx="8229600" cy="386415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67544" y="4604993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例題１　</a:t>
            </a:r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がｘの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乗に比例し、ｘ＝２のとき、ｙ＝２８です。</a:t>
            </a:r>
            <a:endParaRPr kumimoji="1" lang="en-US" altLang="ja-JP" sz="2800" dirty="0" smtClean="0"/>
          </a:p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とｙの関係を式に表しなさい。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558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31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これまで学習してきた関数</a:t>
            </a:r>
            <a:endParaRPr kumimoji="1" lang="ja-JP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692696"/>
                <a:ext cx="8229600" cy="3457318"/>
              </a:xfr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3600" dirty="0" smtClean="0"/>
                  <a:t>　　</a:t>
                </a:r>
                <a:r>
                  <a:rPr kumimoji="1" lang="ja-JP" altLang="en-US" sz="3600" dirty="0" err="1" smtClean="0"/>
                  <a:t>ｙ</a:t>
                </a:r>
                <a:r>
                  <a:rPr kumimoji="1" lang="ja-JP" altLang="en-US" sz="3600" dirty="0" smtClean="0"/>
                  <a:t>がｘに比例　　　 　 </a:t>
                </a:r>
                <a:r>
                  <a:rPr kumimoji="1" lang="ja-JP" altLang="en-US" sz="4400" dirty="0" smtClean="0">
                    <a:solidFill>
                      <a:srgbClr val="FF0000"/>
                    </a:solidFill>
                  </a:rPr>
                  <a:t>⇔</a:t>
                </a:r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　</a:t>
                </a:r>
                <a:r>
                  <a:rPr kumimoji="1" lang="ja-JP" altLang="en-US" sz="3600" dirty="0" smtClean="0"/>
                  <a:t>ｙ＝ａｘ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　　</a:t>
                </a:r>
                <a:r>
                  <a:rPr lang="ja-JP" altLang="en-US" sz="3600" dirty="0" err="1" smtClean="0"/>
                  <a:t>ｙ</a:t>
                </a:r>
                <a:r>
                  <a:rPr lang="ja-JP" altLang="en-US" sz="3600" dirty="0" smtClean="0"/>
                  <a:t>がｘに反比例         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⇔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   </a:t>
                </a:r>
                <a:r>
                  <a:rPr lang="ja-JP" altLang="en-US" sz="3600" dirty="0" smtClean="0">
                    <a:solidFill>
                      <a:schemeClr val="tx1"/>
                    </a:solidFill>
                  </a:rPr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ja-JP" altLang="en-US" sz="4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/>
                  <a:t>　　</a:t>
                </a:r>
                <a:r>
                  <a:rPr kumimoji="1" lang="ja-JP" altLang="en-US" sz="3600" dirty="0" err="1" smtClean="0"/>
                  <a:t>ｙ</a:t>
                </a:r>
                <a:r>
                  <a:rPr kumimoji="1" lang="ja-JP" altLang="en-US" sz="3600" dirty="0" smtClean="0"/>
                  <a:t>がｘの一次関数　 </a:t>
                </a:r>
                <a:r>
                  <a:rPr kumimoji="1" lang="ja-JP" altLang="en-US" sz="4400" dirty="0" smtClean="0">
                    <a:solidFill>
                      <a:srgbClr val="FF0000"/>
                    </a:solidFill>
                  </a:rPr>
                  <a:t>⇔</a:t>
                </a:r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   </a:t>
                </a:r>
                <a:r>
                  <a:rPr lang="ja-JP" altLang="en-US" sz="3600" dirty="0"/>
                  <a:t>ｙ＝ａｘ＋</a:t>
                </a:r>
                <a:r>
                  <a:rPr lang="ja-JP" altLang="en-US" sz="3600" dirty="0" smtClean="0"/>
                  <a:t>ｂ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lang="ja-JP" altLang="en-US" sz="3600" dirty="0" smtClean="0"/>
                  <a:t>　　</a:t>
                </a:r>
                <a:r>
                  <a:rPr lang="ja-JP" altLang="en-US" sz="3600" dirty="0" err="1" smtClean="0"/>
                  <a:t>ｙ</a:t>
                </a:r>
                <a:r>
                  <a:rPr lang="ja-JP" altLang="en-US" sz="3600" dirty="0"/>
                  <a:t>が</a:t>
                </a:r>
                <a:r>
                  <a:rPr lang="ja-JP" altLang="en-US" sz="3600" dirty="0" smtClean="0"/>
                  <a:t>ｘの</a:t>
                </a:r>
                <a:r>
                  <a:rPr lang="en-US" altLang="ja-JP" sz="3600" dirty="0" smtClean="0"/>
                  <a:t>2</a:t>
                </a:r>
                <a:r>
                  <a:rPr lang="ja-JP" altLang="en-US" sz="3600" dirty="0" smtClean="0"/>
                  <a:t>乗に比例　</a:t>
                </a:r>
                <a:r>
                  <a:rPr lang="ja-JP" altLang="en-US" sz="4400" dirty="0" smtClean="0">
                    <a:solidFill>
                      <a:srgbClr val="FF0000"/>
                    </a:solidFill>
                  </a:rPr>
                  <a:t>⇔</a:t>
                </a: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　</a:t>
                </a:r>
                <a:r>
                  <a:rPr lang="ja-JP" altLang="en-US" sz="3600" dirty="0" smtClean="0"/>
                  <a:t>ｙ＝ａｘ</a:t>
                </a:r>
                <a:r>
                  <a:rPr lang="en-US" altLang="ja-JP" sz="3600" baseline="30000" dirty="0" smtClean="0"/>
                  <a:t>2</a:t>
                </a:r>
                <a:endParaRPr kumimoji="1" lang="ja-JP" altLang="en-US" sz="3600" baseline="300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692696"/>
                <a:ext cx="8229600" cy="345731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336658" y="4150014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例題１　</a:t>
            </a:r>
            <a:r>
              <a:rPr kumimoji="1" lang="ja-JP" altLang="en-US" sz="3200" dirty="0" err="1" smtClean="0">
                <a:solidFill>
                  <a:srgbClr val="FF0000"/>
                </a:solidFill>
              </a:rPr>
              <a:t>ｙ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がｘの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2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乗に比例し</a:t>
            </a:r>
            <a:r>
              <a:rPr kumimoji="1" lang="ja-JP" altLang="en-US" sz="3200" dirty="0" smtClean="0"/>
              <a:t>、ｘ＝２のとき、ｙ＝２８です。</a:t>
            </a:r>
            <a:r>
              <a:rPr kumimoji="1" lang="ja-JP" altLang="en-US" sz="3200" dirty="0" err="1" smtClean="0"/>
              <a:t>ｘ</a:t>
            </a:r>
            <a:r>
              <a:rPr kumimoji="1" lang="ja-JP" altLang="en-US" sz="3200" dirty="0" smtClean="0"/>
              <a:t>とｙの関係を式に表しなさい。</a:t>
            </a:r>
            <a:endParaRPr kumimoji="1" lang="en-US" altLang="ja-JP" sz="3200" dirty="0" smtClean="0"/>
          </a:p>
          <a:p>
            <a:r>
              <a:rPr lang="ja-JP" altLang="en-US" sz="3600" dirty="0">
                <a:solidFill>
                  <a:srgbClr val="FF0000"/>
                </a:solidFill>
              </a:rPr>
              <a:t>ｙ＝ａｘ</a:t>
            </a:r>
            <a:r>
              <a:rPr lang="en-US" altLang="ja-JP" sz="36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3600" baseline="30000" dirty="0" smtClean="0">
                <a:solidFill>
                  <a:srgbClr val="FF0000"/>
                </a:solidFill>
              </a:rPr>
              <a:t>　　</a:t>
            </a:r>
            <a:r>
              <a:rPr lang="ja-JP" altLang="en-US" sz="3600" dirty="0" smtClean="0"/>
              <a:t>２８＝ａ２</a:t>
            </a:r>
            <a:r>
              <a:rPr lang="en-US" altLang="ja-JP" sz="3600" baseline="30000" dirty="0" smtClean="0"/>
              <a:t>2</a:t>
            </a:r>
            <a:r>
              <a:rPr lang="ja-JP" altLang="en-US" sz="3600" baseline="30000" dirty="0">
                <a:solidFill>
                  <a:srgbClr val="FF0000"/>
                </a:solidFill>
              </a:rPr>
              <a:t>　</a:t>
            </a:r>
            <a:r>
              <a:rPr lang="ja-JP" altLang="en-US" sz="3600" baseline="30000" dirty="0" smtClean="0">
                <a:solidFill>
                  <a:srgbClr val="FF0000"/>
                </a:solidFill>
              </a:rPr>
              <a:t>　</a:t>
            </a:r>
            <a:endParaRPr lang="en-US" altLang="ja-JP" sz="3600" baseline="30000" dirty="0" smtClean="0">
              <a:solidFill>
                <a:srgbClr val="FF0000"/>
              </a:solidFill>
            </a:endParaRPr>
          </a:p>
          <a:p>
            <a:r>
              <a:rPr lang="ja-JP" altLang="en-US" sz="3600" dirty="0" smtClean="0"/>
              <a:t>　　　　　  ２８＝４ａ　　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　　　　ａ＝７　</a:t>
            </a:r>
            <a:r>
              <a:rPr lang="ja-JP" altLang="en-US" sz="3600" dirty="0" smtClean="0">
                <a:solidFill>
                  <a:srgbClr val="FF0000"/>
                </a:solidFill>
              </a:rPr>
              <a:t>　　　　　ｙ</a:t>
            </a:r>
            <a:r>
              <a:rPr lang="ja-JP" altLang="en-US" sz="3600" dirty="0">
                <a:solidFill>
                  <a:srgbClr val="FF0000"/>
                </a:solidFill>
              </a:rPr>
              <a:t>＝</a:t>
            </a:r>
            <a:r>
              <a:rPr lang="ja-JP" altLang="en-US" sz="3600" dirty="0" smtClean="0">
                <a:solidFill>
                  <a:srgbClr val="FF0000"/>
                </a:solidFill>
              </a:rPr>
              <a:t>７ｘ</a:t>
            </a:r>
            <a:r>
              <a:rPr lang="en-US" altLang="ja-JP" sz="3600" baseline="30000" dirty="0" smtClean="0">
                <a:solidFill>
                  <a:srgbClr val="FF0000"/>
                </a:solidFill>
              </a:rPr>
              <a:t>2</a:t>
            </a:r>
            <a:endParaRPr lang="en-US" altLang="ja-JP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71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発展課題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 txBox="1">
            <a:spLocks noGrp="1"/>
          </p:cNvSpPr>
          <p:nvPr>
            <p:ph idx="1"/>
          </p:nvPr>
        </p:nvSpPr>
        <p:spPr>
          <a:xfrm>
            <a:off x="490914" y="1196752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１辺が８㎝の正方形ＡＢＣＤの辺上を、２点Ｐ，Ｑは頂点Ｂを同時に出発し、ＰはＢからＡを通ってＤまで、ＱはＢからＣを通ってＤまで、それぞれ１秒間に２㎝の速さで動く。このとき、４秒後から８秒後までの時間と面積の関係を式で表してみよ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171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2278139"/>
            <a:ext cx="4392489" cy="4029253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13051" y="6212721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425" y="2149401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４秒後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2172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3407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</a:t>
            </a:r>
            <a:endParaRPr kumimoji="1" lang="ja-JP" altLang="en-US" dirty="0"/>
          </a:p>
        </p:txBody>
      </p:sp>
      <p:sp>
        <p:nvSpPr>
          <p:cNvPr id="6" name="直角三角形 5"/>
          <p:cNvSpPr/>
          <p:nvPr/>
        </p:nvSpPr>
        <p:spPr>
          <a:xfrm>
            <a:off x="682960" y="5696676"/>
            <a:ext cx="650453" cy="611104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48758" y="4944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539036" y="2031189"/>
            <a:ext cx="3532686" cy="44584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時間にともなって変化する数量は？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endParaRPr kumimoji="1" lang="en-US" altLang="ja-JP" sz="3200" dirty="0" smtClean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・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・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・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endParaRPr lang="en-US" altLang="ja-JP" sz="3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2960" y="2278527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4944" y="1804954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5970" y="6237698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372" y="5229588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75448" y="1829230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86670" y="6015392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2120" y="603755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443952" y="4077460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590855" y="6530086"/>
            <a:ext cx="123629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138760" y="19668"/>
            <a:ext cx="89992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１辺が８㎝の正方形ＡＢＣＤの辺上を、２点Ｐ，Ｑは頂点Ｂを同時に出発し、ＰはＢからＡまで、ＱはＢからＣまで、それぞれ１秒間に２㎝の速さで動く。このとき、時間にともなって変わる数量を見出し、それらの関係を調べてみよ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96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1268761"/>
            <a:ext cx="5549380" cy="5038632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15617" y="0"/>
            <a:ext cx="4464496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73746" y="4899034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3728" y="1696833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５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0780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332656"/>
            <a:ext cx="6557492" cy="5974737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15617" y="0"/>
            <a:ext cx="4464496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60876" y="4000377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59832" y="1696833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６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992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-747464"/>
            <a:ext cx="7637612" cy="7054857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15616" y="0"/>
            <a:ext cx="4464497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60875" y="2971335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11960" y="1696833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７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835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75349" y="2278139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48206" y="1696833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８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436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169041" y="2514052"/>
            <a:ext cx="4392489" cy="35574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99817" y="619662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9273" y="5652535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965667" y="4653136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1472610" y="6489010"/>
            <a:ext cx="123629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300192" y="620688"/>
            <a:ext cx="162416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Ｏ</a:t>
            </a:r>
            <a:r>
              <a:rPr lang="ja-JP" altLang="en-US" sz="4000" dirty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100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1" y="5229200"/>
            <a:ext cx="1156891" cy="1078192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44760" y="6196622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1211" y="4792795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１秒後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144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1" y="4292764"/>
            <a:ext cx="2201006" cy="201462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21662" y="6203459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611" y="4000377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２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886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3284984"/>
            <a:ext cx="3245123" cy="3022408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0540" y="6212721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425" y="2992596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３</a:t>
            </a:r>
            <a:r>
              <a:rPr lang="ja-JP" altLang="en-US" sz="4000" dirty="0" smtClean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00264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0" y="2278139"/>
            <a:ext cx="4392489" cy="4029253"/>
          </a:xfrm>
          <a:prstGeom prst="rt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13051" y="6212721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4425" y="2149401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４秒後</a:t>
            </a:r>
            <a:endParaRPr kumimoji="1" lang="ja-JP" altLang="en-US" sz="4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31640" y="497577"/>
            <a:ext cx="3459601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時間にともなって何が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変化するだろうか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3521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169041" y="2514052"/>
            <a:ext cx="4392489" cy="35574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99817" y="619662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9273" y="5652535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965667" y="4653136"/>
            <a:ext cx="0" cy="11521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1472610" y="6489010"/>
            <a:ext cx="123629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300192" y="620688"/>
            <a:ext cx="162416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Ｏ</a:t>
            </a:r>
            <a:r>
              <a:rPr lang="ja-JP" altLang="en-US" sz="4000" dirty="0"/>
              <a:t>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9094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182861" y="5229200"/>
            <a:ext cx="1156891" cy="1078192"/>
          </a:xfrm>
          <a:prstGeom prst="rt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187623" y="0"/>
            <a:ext cx="4392489" cy="2278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5400000">
            <a:off x="5331313" y="2351779"/>
            <a:ext cx="4392489" cy="3881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2861" y="2278139"/>
            <a:ext cx="4392488" cy="4029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4845" y="1804566"/>
            <a:ext cx="478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Ａ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44760" y="6196622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Ｑ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1211" y="4792795"/>
            <a:ext cx="476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Ｐ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0112" y="1985753"/>
            <a:ext cx="495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Ｄ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586571" y="6015004"/>
            <a:ext cx="489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Ｃ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021" y="6037171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Ｂ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00192" y="620688"/>
            <a:ext cx="1561646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１秒後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0906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565</Words>
  <Application>Microsoft Office PowerPoint</Application>
  <PresentationFormat>画面に合わせる (4:3)</PresentationFormat>
  <Paragraphs>218</Paragraphs>
  <Slides>23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4" baseType="lpstr">
      <vt:lpstr>Office ​​テーマ</vt:lpstr>
      <vt:lpstr>2乗に比例する関数</vt:lpstr>
      <vt:lpstr>問　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この関係を表で表すと・・・</vt:lpstr>
      <vt:lpstr>自由落下運動</vt:lpstr>
      <vt:lpstr>PowerPoint プレゼンテーション</vt:lpstr>
      <vt:lpstr>これまで学習してきた関数</vt:lpstr>
      <vt:lpstr>これまで学習してきた関数</vt:lpstr>
      <vt:lpstr>発展課題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２次方程式の利用</dc:title>
  <dc:creator>teacher</dc:creator>
  <cp:lastModifiedBy>iwachu-20</cp:lastModifiedBy>
  <cp:revision>99</cp:revision>
  <dcterms:created xsi:type="dcterms:W3CDTF">2013-09-02T06:15:40Z</dcterms:created>
  <dcterms:modified xsi:type="dcterms:W3CDTF">2016-10-03T03:54:47Z</dcterms:modified>
</cp:coreProperties>
</file>