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9" r:id="rId2"/>
    <p:sldId id="283" r:id="rId3"/>
    <p:sldId id="284" r:id="rId4"/>
    <p:sldId id="285" r:id="rId5"/>
    <p:sldId id="288" r:id="rId6"/>
    <p:sldId id="291" r:id="rId7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60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5B9F-6ADE-4EDE-83D4-BF6D54C42A90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7C15-E8A9-4C6D-9BCE-E28BA0E61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580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ECE1-90E9-473F-BA99-E41C921CF17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7FDA6-A998-4E66-B605-694829D4E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74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4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41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9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61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5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35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4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6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AC2C9-429C-4848-9228-45DA1AEC2514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6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75805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5400" dirty="0" smtClean="0"/>
              <a:t>根号をふくむ式の和と差</a:t>
            </a: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lang="ja-JP" altLang="en-US" sz="5400" dirty="0"/>
              <a:t>根号をふくむ式の積</a:t>
            </a:r>
            <a:endParaRPr kumimoji="1" lang="ja-JP" altLang="en-US" sz="54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416824" cy="3888432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</a:rPr>
              <a:t>ねらい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>
                <a:solidFill>
                  <a:schemeClr val="tx1"/>
                </a:solidFill>
              </a:rPr>
              <a:t>根号をふくむ式</a:t>
            </a:r>
            <a:r>
              <a:rPr lang="ja-JP" altLang="en-US" sz="4000" dirty="0" smtClean="0">
                <a:solidFill>
                  <a:schemeClr val="tx1"/>
                </a:solidFill>
              </a:rPr>
              <a:t>の加法、減法の仕方を理解し、その計算をすることができる。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000" dirty="0">
                <a:solidFill>
                  <a:schemeClr val="tx1"/>
                </a:solidFill>
              </a:rPr>
              <a:t>根号をふくむ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式の積の仕方について理解し、乗法の公式を使って展開することができる。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72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5699" y="116632"/>
            <a:ext cx="6981930" cy="5882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根号を含む式の和と差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4499992" y="3671662"/>
                <a:ext cx="4503579" cy="20162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2</a:t>
                </a:r>
                <a:r>
                  <a:rPr lang="ja-JP" altLang="en-US" dirty="0" smtClean="0"/>
                  <a:t>）　</a:t>
                </a:r>
                <a:r>
                  <a:rPr lang="ja-JP" altLang="en-US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３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＋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dirty="0" smtClean="0">
                    <a:solidFill>
                      <a:prstClr val="black"/>
                    </a:solidFill>
                  </a:rPr>
                  <a:t>ー２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lang="en-US" altLang="ja-JP" i="1" dirty="0">
                  <a:solidFill>
                    <a:prstClr val="black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dirty="0">
                    <a:solidFill>
                      <a:prstClr val="black"/>
                    </a:solidFill>
                  </a:rPr>
                  <a:t>　　</a:t>
                </a:r>
                <a14:m>
                  <m:oMath xmlns:m="http://schemas.openxmlformats.org/officeDocument/2006/math"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３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ー２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＋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endParaRPr lang="en-US" altLang="ja-JP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dirty="0" smtClean="0">
                    <a:solidFill>
                      <a:prstClr val="black"/>
                    </a:solidFill>
                  </a:rPr>
                  <a:t>　＝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＋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　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671662"/>
                <a:ext cx="4503579" cy="2016224"/>
              </a:xfrm>
              <a:prstGeom prst="rect">
                <a:avLst/>
              </a:prstGeom>
              <a:blipFill rotWithShape="1">
                <a:blip r:embed="rId2"/>
                <a:stretch>
                  <a:fillRect l="-3383" t="-3323" b="-36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251520" y="3671662"/>
                <a:ext cx="4029602" cy="11754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1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）　 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７＋４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ー６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32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r>
                  <a:rPr lang="ja-JP" altLang="en-US" sz="3200" b="0" dirty="0" smtClean="0">
                    <a:solidFill>
                      <a:prstClr val="black"/>
                    </a:solidFill>
                  </a:rPr>
                  <a:t>　　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７ー２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32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671662"/>
                <a:ext cx="4029602" cy="1175450"/>
              </a:xfrm>
              <a:prstGeom prst="rect">
                <a:avLst/>
              </a:prstGeom>
              <a:blipFill rotWithShape="1">
                <a:blip r:embed="rId3"/>
                <a:stretch>
                  <a:fillRect l="-3782" t="-569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251520" y="802339"/>
                <a:ext cx="8496944" cy="28668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ja-JP" altLang="en-US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＝</m:t>
                      </m:r>
                      <m:r>
                        <a:rPr lang="ja-JP" altLang="en-US" sz="3200" i="1">
                          <a:solidFill>
                            <a:prstClr val="black"/>
                          </a:solidFill>
                          <a:latin typeface="Cambria Math"/>
                        </a:rPr>
                        <m:t>１．７３２</m:t>
                      </m:r>
                    </m:oMath>
                  </m:oMathPara>
                </a14:m>
                <a:endParaRPr lang="en-US" altLang="ja-JP" sz="32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ja-JP" altLang="en-US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＋</m:t>
                      </m:r>
                      <m:rad>
                        <m:radPr>
                          <m:degHide m:val="on"/>
                          <m:ctrlP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ja-JP" altLang="en-US" sz="3200" i="1">
                          <a:solidFill>
                            <a:prstClr val="black"/>
                          </a:solidFill>
                          <a:latin typeface="Cambria Math"/>
                        </a:rPr>
                        <m:t>＝１．７３２</m:t>
                      </m:r>
                      <m:r>
                        <a:rPr lang="ja-JP" altLang="en-US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＋</m:t>
                      </m:r>
                      <m:r>
                        <a:rPr lang="ja-JP" altLang="en-US" sz="3200" i="1">
                          <a:solidFill>
                            <a:prstClr val="black"/>
                          </a:solidFill>
                          <a:latin typeface="Cambria Math"/>
                        </a:rPr>
                        <m:t>１．７３２</m:t>
                      </m:r>
                    </m:oMath>
                  </m:oMathPara>
                </a14:m>
                <a:endParaRPr lang="en-US" altLang="ja-JP" sz="3200" dirty="0" smtClean="0"/>
              </a:p>
              <a:p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　　　  ＝３．４６４</a:t>
                </a:r>
                <a:endParaRPr lang="en-US" altLang="ja-JP" sz="3200" dirty="0" smtClean="0"/>
              </a:p>
              <a:p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　　　  ＝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lang="en-US" altLang="ja-JP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/>
                      </m:rad>
                      <m:r>
                        <a:rPr lang="ja-JP" altLang="en-US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の</m:t>
                      </m:r>
                      <m:r>
                        <a:rPr lang="ja-JP" altLang="en-US" sz="3200" i="1">
                          <a:solidFill>
                            <a:srgbClr val="FF0000"/>
                          </a:solidFill>
                          <a:latin typeface="Cambria Math"/>
                        </a:rPr>
                        <m:t>ついた</m:t>
                      </m:r>
                      <m:r>
                        <a:rPr lang="ja-JP" altLang="en-US" sz="3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数</m:t>
                      </m:r>
                      <m:r>
                        <a:rPr lang="ja-JP" altLang="en-US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は</m:t>
                      </m:r>
                      <m:r>
                        <a:rPr lang="ja-JP" altLang="en-US" sz="3200" i="1">
                          <a:solidFill>
                            <a:srgbClr val="FF0000"/>
                          </a:solidFill>
                          <a:latin typeface="Cambria Math"/>
                        </a:rPr>
                        <m:t>文字と同じ扱い</m:t>
                      </m:r>
                    </m:oMath>
                  </m:oMathPara>
                </a14:m>
                <a:endParaRPr lang="ja-JP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02339"/>
                <a:ext cx="8496944" cy="2866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24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698193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根号を含む式の和と差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194611" y="836712"/>
                <a:ext cx="4503579" cy="20162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1</a:t>
                </a:r>
                <a:r>
                  <a:rPr lang="ja-JP" altLang="en-US" dirty="0" smtClean="0"/>
                  <a:t>）　</a:t>
                </a:r>
                <a:r>
                  <a:rPr lang="ja-JP" altLang="en-US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４８</m:t>
                        </m:r>
                      </m:e>
                    </m:rad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ー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２７</m:t>
                        </m:r>
                      </m:e>
                    </m:rad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＋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lang="en-US" altLang="ja-JP" i="1" dirty="0">
                  <a:solidFill>
                    <a:prstClr val="black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dirty="0">
                    <a:solidFill>
                      <a:prstClr val="black"/>
                    </a:solidFill>
                  </a:rPr>
                  <a:t>　　</a:t>
                </a:r>
                <a14:m>
                  <m:oMath xmlns:m="http://schemas.openxmlformats.org/officeDocument/2006/math"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４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ー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３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＋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lang="en-US" altLang="ja-JP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dirty="0" smtClean="0">
                    <a:solidFill>
                      <a:prstClr val="black"/>
                    </a:solidFill>
                  </a:rPr>
                  <a:t>　＝ 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　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11" y="836712"/>
                <a:ext cx="4503579" cy="2016224"/>
              </a:xfrm>
              <a:prstGeom prst="rect">
                <a:avLst/>
              </a:prstGeom>
              <a:blipFill rotWithShape="1">
                <a:blip r:embed="rId2"/>
                <a:stretch>
                  <a:fillRect l="-3518" t="-3323" b="-36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4698190" y="667551"/>
                <a:ext cx="4029602" cy="29452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2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ja-JP" altLang="en-US" sz="32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５０</m:t>
                        </m:r>
                      </m:e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 smtClean="0"/>
                  <a:t>－</a:t>
                </a:r>
                <a:r>
                  <a:rPr lang="en-US" altLang="ja-JP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sz="3200" dirty="0"/>
                  <a:t> </a:t>
                </a:r>
                <a:endParaRPr lang="en-US" altLang="ja-JP" sz="3200" dirty="0" smtClean="0"/>
              </a:p>
              <a:p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＝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５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ー</m:t>
                    </m:r>
                  </m:oMath>
                </a14:m>
                <a:r>
                  <a:rPr lang="en-US" altLang="ja-JP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４</m:t>
                        </m:r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3200" dirty="0" smtClean="0"/>
              </a:p>
              <a:p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＝</a:t>
                </a:r>
                <a14:m>
                  <m:oMath xmlns:m="http://schemas.openxmlformats.org/officeDocument/2006/math"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５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ー</m:t>
                    </m:r>
                  </m:oMath>
                </a14:m>
                <a:r>
                  <a:rPr lang="en-US" altLang="ja-JP" sz="3200" dirty="0"/>
                  <a:t> 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endParaRPr lang="en-US" altLang="ja-JP" sz="3200" dirty="0" smtClean="0"/>
              </a:p>
              <a:p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＝３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en-US" altLang="ja-JP" sz="3200" dirty="0" smtClean="0"/>
                  <a:t> </a:t>
                </a:r>
                <a:endParaRPr lang="en-US" altLang="ja-JP" sz="3200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190" y="667551"/>
                <a:ext cx="4029602" cy="2945230"/>
              </a:xfrm>
              <a:prstGeom prst="rect">
                <a:avLst/>
              </a:prstGeom>
              <a:blipFill rotWithShape="1">
                <a:blip r:embed="rId3"/>
                <a:stretch>
                  <a:fillRect l="-3933" b="-45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194612" y="3501008"/>
                <a:ext cx="8769876" cy="13093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800" dirty="0" smtClean="0">
                    <a:solidFill>
                      <a:prstClr val="black"/>
                    </a:solidFill>
                  </a:rPr>
                  <a:t>問</a:t>
                </a:r>
                <a:r>
                  <a:rPr lang="en-US" altLang="ja-JP" sz="2800" dirty="0" smtClean="0">
                    <a:solidFill>
                      <a:prstClr val="black"/>
                    </a:solidFill>
                  </a:rPr>
                  <a:t>3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　次の式を簡単にしなさい。</a:t>
                </a:r>
                <a:endParaRPr lang="en-US" altLang="ja-JP" sz="28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2800" dirty="0">
                    <a:solidFill>
                      <a:prstClr val="black"/>
                    </a:solidFill>
                  </a:rPr>
                  <a:t>1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）　</a:t>
                </a:r>
                <a:r>
                  <a:rPr lang="ja-JP" altLang="en-US" sz="28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smtClean="0"/>
                  <a:t>＋</a:t>
                </a:r>
                <a:r>
                  <a:rPr lang="en-US" altLang="ja-JP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６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b="0" i="1" smtClean="0">
                                <a:latin typeface="Cambria Math"/>
                              </a:rPr>
                              <m:t>３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sz="2800" dirty="0"/>
                  <a:t> 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　　　　　　　　（</a:t>
                </a:r>
                <a:r>
                  <a:rPr lang="en-US" altLang="ja-JP" sz="2800" dirty="0">
                    <a:solidFill>
                      <a:prstClr val="black"/>
                    </a:solidFill>
                  </a:rPr>
                  <a:t>2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）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 smtClean="0">
                            <a:latin typeface="Cambria Math"/>
                          </a:rPr>
                          <m:t>１０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b="0" i="1" smtClean="0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  <m:r>
                      <m:rPr>
                        <m:nor/>
                      </m:rPr>
                      <a:rPr lang="ja-JP" altLang="en-US" sz="2800" dirty="0"/>
                      <m:t>－</m:t>
                    </m:r>
                    <m:rad>
                      <m:radPr>
                        <m:degHide m:val="on"/>
                        <m:ctrlPr>
                          <a:rPr lang="ja-JP" altLang="en-US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４５</m:t>
                        </m:r>
                      </m:e>
                    </m:rad>
                  </m:oMath>
                </a14:m>
                <a:endParaRPr lang="en-US" altLang="ja-JP" sz="2800" dirty="0" smtClean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12" y="3501008"/>
                <a:ext cx="8769876" cy="1309333"/>
              </a:xfrm>
              <a:prstGeom prst="rect">
                <a:avLst/>
              </a:prstGeom>
              <a:blipFill rotWithShape="1">
                <a:blip r:embed="rId4"/>
                <a:stretch>
                  <a:fillRect l="-1459" t="-65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38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47160"/>
            <a:ext cx="4893698" cy="5019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 smtClean="0"/>
              <a:t>根号を含む式の積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3629713" y="1214527"/>
                <a:ext cx="5620428" cy="2578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m:rPr>
                        <m:nor/>
                      </m:rPr>
                      <a:rPr lang="ja-JP" altLang="en-US" dirty="0">
                        <a:solidFill>
                          <a:prstClr val="black"/>
                        </a:solidFill>
                      </a:rPr>
                      <m:t>＋</m:t>
                    </m:r>
                    <m:r>
                      <a:rPr lang="ja-JP" altLang="en-US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５</m:t>
                    </m:r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  <m:r>
                      <a:rPr lang="ja-JP" altLang="en-US" i="1" smtClean="0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m:rPr>
                        <m:nor/>
                      </m:rPr>
                      <a:rPr lang="ja-JP" altLang="en-US" dirty="0">
                        <a:solidFill>
                          <a:prstClr val="black"/>
                        </a:solidFill>
                      </a:rPr>
                      <m:t>ー</m:t>
                    </m:r>
                    <m:r>
                      <a:rPr lang="ja-JP" altLang="en-US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１</m:t>
                    </m:r>
                    <m:r>
                      <a:rPr lang="ja-JP" altLang="en-US" i="1" smtClean="0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:endParaRPr lang="en-US" altLang="ja-JP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solidFill>
                      <a:prstClr val="black"/>
                    </a:solidFill>
                  </a:rPr>
                  <a:t>＝２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en-US" altLang="ja-JP" dirty="0" smtClean="0">
                    <a:solidFill>
                      <a:prstClr val="black"/>
                    </a:solidFill>
                    <a:latin typeface="Cambria Math"/>
                  </a:rPr>
                  <a:t>×</a:t>
                </a:r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 smtClean="0">
                    <a:solidFill>
                      <a:prstClr val="black"/>
                    </a:solidFill>
                    <a:latin typeface="Cambria Math"/>
                  </a:rPr>
                  <a:t>－２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 smtClean="0">
                    <a:solidFill>
                      <a:prstClr val="black"/>
                    </a:solidFill>
                    <a:latin typeface="Cambria Math"/>
                  </a:rPr>
                  <a:t>＋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５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 smtClean="0">
                    <a:solidFill>
                      <a:prstClr val="black"/>
                    </a:solidFill>
                    <a:latin typeface="Cambria Math"/>
                  </a:rPr>
                  <a:t>－５</a:t>
                </a:r>
                <a:endParaRPr lang="en-US" altLang="ja-JP" dirty="0">
                  <a:solidFill>
                    <a:prstClr val="black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dirty="0" smtClean="0">
                    <a:solidFill>
                      <a:prstClr val="black"/>
                    </a:solidFill>
                  </a:rPr>
                  <a:t>６＋３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５</m:t>
                    </m:r>
                  </m:oMath>
                </a14:m>
                <a:endParaRPr lang="en-US" altLang="ja-JP" dirty="0" smtClean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１＋３</m:t>
                    </m:r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　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713" y="1214527"/>
                <a:ext cx="5620428" cy="2578892"/>
              </a:xfrm>
              <a:prstGeom prst="rect">
                <a:avLst/>
              </a:prstGeom>
              <a:blipFill rotWithShape="1">
                <a:blip r:embed="rId2"/>
                <a:stretch>
                  <a:fillRect l="-2711" r="-2495" b="-61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107504" y="503178"/>
                <a:ext cx="6048672" cy="7113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/>
                      </m:rad>
                      <m:r>
                        <a:rPr lang="ja-JP" altLang="en-US" sz="3200" i="1">
                          <a:solidFill>
                            <a:srgbClr val="FF0000"/>
                          </a:solidFill>
                          <a:latin typeface="Cambria Math"/>
                        </a:rPr>
                        <m:t>のついた数は文字と同じ扱い</m:t>
                      </m:r>
                    </m:oMath>
                  </m:oMathPara>
                </a14:m>
                <a:endParaRPr lang="en-US" altLang="ja-JP" sz="3200" i="1" dirty="0" smtClean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03178"/>
                <a:ext cx="6048672" cy="7113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107504" y="1214527"/>
                <a:ext cx="3528392" cy="17948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ja-JP" altLang="en-US" sz="3200" i="1">
                          <a:solidFill>
                            <a:prstClr val="black"/>
                          </a:solidFill>
                          <a:latin typeface="Cambria Math"/>
                        </a:rPr>
                        <m:t>（</m:t>
                      </m:r>
                      <m:rad>
                        <m:radPr>
                          <m:degHide m:val="on"/>
                          <m:ctrlP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ja-JP" altLang="en-US" sz="3200" i="1">
                          <a:solidFill>
                            <a:prstClr val="black"/>
                          </a:solidFill>
                          <a:latin typeface="Cambria Math"/>
                        </a:rPr>
                        <m:t>＋２）</m:t>
                      </m:r>
                    </m:oMath>
                  </m:oMathPara>
                </a14:m>
                <a:endParaRPr lang="en-US" altLang="ja-JP" sz="32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prstClr val="black"/>
                          </a:solidFill>
                          <a:latin typeface="Cambria Math"/>
                        </a:rPr>
                        <m:t>＝</m:t>
                      </m:r>
                      <m:d>
                        <m:dPr>
                          <m:begChr m:val="（"/>
                          <m:endChr m:val="）"/>
                          <m:ctrlP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ja-JP" altLang="en-US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ja-JP" altLang="en-US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３</m:t>
                              </m:r>
                            </m:e>
                          </m:rad>
                        </m:e>
                      </m:d>
                      <m:r>
                        <a:rPr lang="ja-JP" altLang="en-US" sz="3200" i="1" baseline="30000">
                          <a:solidFill>
                            <a:prstClr val="black"/>
                          </a:solidFill>
                          <a:latin typeface="Cambria Math"/>
                        </a:rPr>
                        <m:t>２</m:t>
                      </m:r>
                      <m:r>
                        <a:rPr lang="ja-JP" altLang="en-US" sz="3200" i="1">
                          <a:solidFill>
                            <a:prstClr val="black"/>
                          </a:solidFill>
                          <a:latin typeface="Cambria Math"/>
                        </a:rPr>
                        <m:t>＋</m:t>
                      </m:r>
                      <m:rad>
                        <m:radPr>
                          <m:degHide m:val="on"/>
                          <m:ctrlP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en-US" altLang="ja-JP" sz="3200" i="1">
                          <a:solidFill>
                            <a:prstClr val="black"/>
                          </a:solidFill>
                          <a:latin typeface="Cambria Math"/>
                        </a:rPr>
                        <m:t>×</m:t>
                      </m:r>
                      <m:r>
                        <a:rPr lang="ja-JP" altLang="en-US" sz="3200" i="1">
                          <a:solidFill>
                            <a:prstClr val="black"/>
                          </a:solidFill>
                          <a:latin typeface="Cambria Math"/>
                        </a:rPr>
                        <m:t>２</m:t>
                      </m:r>
                    </m:oMath>
                  </m:oMathPara>
                </a14:m>
                <a:endParaRPr lang="en-US" altLang="ja-JP" sz="32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r>
                  <a:rPr lang="ja-JP" altLang="en-US" sz="3200" dirty="0">
                    <a:solidFill>
                      <a:prstClr val="black"/>
                    </a:solidFill>
                    <a:latin typeface="Cambria Math"/>
                  </a:rPr>
                  <a:t>＝３＋２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lang="en-US" altLang="ja-JP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14527"/>
                <a:ext cx="3528392" cy="1794850"/>
              </a:xfrm>
              <a:prstGeom prst="rect">
                <a:avLst/>
              </a:prstGeom>
              <a:blipFill rotWithShape="1">
                <a:blip r:embed="rId5"/>
                <a:stretch>
                  <a:fillRect l="-4498" b="-81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/>
              <p:cNvSpPr/>
              <p:nvPr/>
            </p:nvSpPr>
            <p:spPr>
              <a:xfrm>
                <a:off x="107504" y="4548650"/>
                <a:ext cx="6199845" cy="23093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ja-JP" altLang="en-US" sz="3200" i="1" smtClean="0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＋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r>
                  <a:rPr lang="ja-JP" altLang="en-US" sz="3200" baseline="30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3200" i="1" baseline="3000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</m:oMath>
                </a14:m>
                <a:endParaRPr lang="en-US" altLang="ja-JP" sz="32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  <m:d>
                      <m:dPr>
                        <m:begChr m:val="（"/>
                        <m:endChr m:val="）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e>
                    </m:d>
                    <m:r>
                      <a:rPr lang="ja-JP" altLang="en-US" sz="3200" i="1" baseline="30000" smtClean="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＋</m:t>
                    </m:r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  <m:r>
                      <a:rPr lang="en-US" altLang="ja-JP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en-US" altLang="ja-JP" sz="3200" i="1">
                        <a:solidFill>
                          <a:prstClr val="black"/>
                        </a:solidFill>
                        <a:latin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sz="3200" dirty="0" smtClean="0">
                    <a:solidFill>
                      <a:prstClr val="black"/>
                    </a:solidFill>
                    <a:latin typeface="Cambria Math"/>
                  </a:rPr>
                  <a:t>＋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（"/>
                        <m:endChr m:val="）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３</m:t>
                            </m:r>
                          </m:e>
                        </m:rad>
                      </m:e>
                    </m:d>
                    <m:r>
                      <a:rPr lang="ja-JP" altLang="en-US" sz="3200" i="1" baseline="3000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</m:oMath>
                </a14:m>
                <a:endParaRPr lang="en-US" altLang="ja-JP" sz="3200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r>
                  <a:rPr lang="ja-JP" altLang="en-US" sz="3200" dirty="0" smtClean="0">
                    <a:solidFill>
                      <a:prstClr val="black"/>
                    </a:solidFill>
                    <a:latin typeface="Cambria Math"/>
                  </a:rPr>
                  <a:t>＝２＋</a:t>
                </a:r>
                <a:r>
                  <a:rPr lang="ja-JP" altLang="en-US" sz="3200" dirty="0">
                    <a:solidFill>
                      <a:prstClr val="black"/>
                    </a:solidFill>
                    <a:latin typeface="Cambria Math"/>
                  </a:rPr>
                  <a:t>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e>
                    </m:rad>
                  </m:oMath>
                </a14:m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＋３</a:t>
                </a:r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＝５＋</a:t>
                </a:r>
                <a:r>
                  <a:rPr lang="ja-JP" altLang="en-US" sz="3200" dirty="0">
                    <a:solidFill>
                      <a:prstClr val="black"/>
                    </a:solidFill>
                    <a:latin typeface="Cambria Math"/>
                  </a:rPr>
                  <a:t> 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e>
                    </m:rad>
                  </m:oMath>
                </a14:m>
                <a:endParaRPr lang="en-US" altLang="ja-JP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正方形/長方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548650"/>
                <a:ext cx="6199845" cy="2309350"/>
              </a:xfrm>
              <a:prstGeom prst="rect">
                <a:avLst/>
              </a:prstGeom>
              <a:blipFill rotWithShape="1">
                <a:blip r:embed="rId6"/>
                <a:stretch>
                  <a:fillRect l="-2557" b="-60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/>
          <p:cNvSpPr/>
          <p:nvPr/>
        </p:nvSpPr>
        <p:spPr>
          <a:xfrm>
            <a:off x="3920317" y="4441733"/>
            <a:ext cx="477406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3600" dirty="0"/>
              <a:t>(</a:t>
            </a:r>
            <a:r>
              <a:rPr lang="ja-JP" altLang="en-US" sz="3600" dirty="0"/>
              <a:t>ａ＋</a:t>
            </a:r>
            <a:r>
              <a:rPr lang="ja-JP" altLang="en-US" sz="3600" dirty="0" err="1"/>
              <a:t>ｂ</a:t>
            </a:r>
            <a:r>
              <a:rPr lang="en-US" altLang="ja-JP" sz="3600" dirty="0"/>
              <a:t>)</a:t>
            </a:r>
            <a:r>
              <a:rPr lang="en-US" altLang="ja-JP" sz="3600" baseline="30000" dirty="0"/>
              <a:t> 2 </a:t>
            </a:r>
            <a:r>
              <a:rPr lang="ja-JP" altLang="en-US" sz="3600" dirty="0"/>
              <a:t>＝ａ</a:t>
            </a:r>
            <a:r>
              <a:rPr lang="en-US" altLang="ja-JP" sz="3600" baseline="30000" dirty="0"/>
              <a:t>2</a:t>
            </a:r>
            <a:r>
              <a:rPr lang="ja-JP" altLang="en-US" sz="3600" dirty="0"/>
              <a:t>＋</a:t>
            </a:r>
            <a:r>
              <a:rPr lang="en-US" altLang="ja-JP" sz="3600" dirty="0"/>
              <a:t>2</a:t>
            </a:r>
            <a:r>
              <a:rPr lang="ja-JP" altLang="en-US" sz="3600" dirty="0"/>
              <a:t>ａｂ＋</a:t>
            </a:r>
            <a:r>
              <a:rPr lang="ja-JP" altLang="en-US" sz="3600" dirty="0" err="1"/>
              <a:t>ｂ</a:t>
            </a:r>
            <a:r>
              <a:rPr lang="en-US" altLang="ja-JP" sz="3600" baseline="30000" dirty="0"/>
              <a:t>2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251520" y="3796377"/>
            <a:ext cx="8208912" cy="5882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smtClean="0"/>
              <a:t>根号を含む式の積（乗法の公式の利用）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7636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3" grpId="0" build="p"/>
      <p:bldP spid="8" grpId="0" build="p"/>
      <p:bldP spid="9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/>
              <p:cNvSpPr/>
              <p:nvPr/>
            </p:nvSpPr>
            <p:spPr>
              <a:xfrm>
                <a:off x="81818" y="116632"/>
                <a:ext cx="9090426" cy="8702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問</a:t>
                </a:r>
                <a:r>
                  <a:rPr lang="en-US" altLang="ja-JP" sz="2400" dirty="0" smtClean="0">
                    <a:solidFill>
                      <a:prstClr val="black"/>
                    </a:solidFill>
                  </a:rPr>
                  <a:t>4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　次の式を展開しなさい。</a:t>
                </a:r>
                <a:endParaRPr lang="en-US" altLang="ja-JP" sz="24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2400" dirty="0">
                    <a:solidFill>
                      <a:prstClr val="black"/>
                    </a:solidFill>
                  </a:rPr>
                  <a:t>1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）　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（１－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r>
                  <a:rPr lang="ja-JP" altLang="en-US" sz="2400" i="1" dirty="0" smtClean="0">
                    <a:solidFill>
                      <a:prstClr val="black"/>
                    </a:solidFill>
                    <a:latin typeface="Cambria Math"/>
                  </a:rPr>
                  <a:t>　　　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（</a:t>
                </a:r>
                <a:r>
                  <a:rPr lang="en-US" altLang="ja-JP" sz="2400" dirty="0" smtClean="0">
                    <a:solidFill>
                      <a:prstClr val="black"/>
                    </a:solidFill>
                    <a:latin typeface="Cambria Math"/>
                  </a:rPr>
                  <a:t>2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）　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２０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２）</m:t>
                    </m:r>
                  </m:oMath>
                </a14:m>
                <a:r>
                  <a:rPr lang="ja-JP" altLang="en-US" sz="2400" i="1" dirty="0" smtClean="0">
                    <a:solidFill>
                      <a:prstClr val="black"/>
                    </a:solidFill>
                    <a:latin typeface="Cambria Math"/>
                  </a:rPr>
                  <a:t>　　　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（</a:t>
                </a:r>
                <a:r>
                  <a:rPr lang="en-US" altLang="ja-JP" sz="2400" dirty="0" smtClean="0">
                    <a:solidFill>
                      <a:prstClr val="black"/>
                    </a:solidFill>
                    <a:latin typeface="Cambria Math"/>
                  </a:rPr>
                  <a:t>3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）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e>
                    </m:rad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１２</m:t>
                        </m:r>
                      </m:e>
                    </m:rad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＋</m:t>
                    </m:r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４</m:t>
                    </m:r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endParaRPr lang="en-US" altLang="ja-JP" sz="2400" i="1" dirty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3" name="正方形/長方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8" y="116632"/>
                <a:ext cx="9090426" cy="870238"/>
              </a:xfrm>
              <a:prstGeom prst="rect">
                <a:avLst/>
              </a:prstGeom>
              <a:blipFill rotWithShape="1">
                <a:blip r:embed="rId3"/>
                <a:stretch>
                  <a:fillRect l="-1005" t="-8392" b="-153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正方形/長方形 13"/>
              <p:cNvSpPr/>
              <p:nvPr/>
            </p:nvSpPr>
            <p:spPr>
              <a:xfrm>
                <a:off x="81818" y="3068960"/>
                <a:ext cx="8620954" cy="8702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問</a:t>
                </a:r>
                <a:r>
                  <a:rPr lang="en-US" altLang="ja-JP" sz="2400" dirty="0" smtClean="0">
                    <a:solidFill>
                      <a:prstClr val="black"/>
                    </a:solidFill>
                  </a:rPr>
                  <a:t>5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　次の式を展開しなさい。</a:t>
                </a:r>
                <a:endParaRPr lang="en-US" altLang="ja-JP" sz="24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2400" dirty="0">
                    <a:solidFill>
                      <a:prstClr val="black"/>
                    </a:solidFill>
                  </a:rPr>
                  <a:t>1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）　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＋１）</m:t>
                    </m:r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＋２</m:t>
                    </m:r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r>
                  <a:rPr lang="ja-JP" altLang="en-US" sz="2400" i="1" dirty="0" smtClean="0">
                    <a:solidFill>
                      <a:prstClr val="black"/>
                    </a:solidFill>
                    <a:latin typeface="Cambria Math"/>
                  </a:rPr>
                  <a:t>　　　　　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（</a:t>
                </a:r>
                <a:r>
                  <a:rPr lang="en-US" altLang="ja-JP" sz="2400" dirty="0" smtClean="0">
                    <a:solidFill>
                      <a:prstClr val="black"/>
                    </a:solidFill>
                    <a:latin typeface="Cambria Math"/>
                  </a:rPr>
                  <a:t>2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）　（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２）（２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＋３</m:t>
                    </m:r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endParaRPr lang="en-US" altLang="ja-JP" sz="2400" i="1" dirty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8" y="3068960"/>
                <a:ext cx="8620954" cy="870238"/>
              </a:xfrm>
              <a:prstGeom prst="rect">
                <a:avLst/>
              </a:prstGeom>
              <a:blipFill rotWithShape="1">
                <a:blip r:embed="rId4"/>
                <a:stretch>
                  <a:fillRect l="-1060" t="-8392" b="-153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1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正方形/長方形 6"/>
              <p:cNvSpPr/>
              <p:nvPr/>
            </p:nvSpPr>
            <p:spPr>
              <a:xfrm>
                <a:off x="61005" y="260648"/>
                <a:ext cx="9062182" cy="43323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問</a:t>
                </a:r>
                <a:r>
                  <a:rPr lang="en-US" altLang="ja-JP" sz="2400" dirty="0" smtClean="0">
                    <a:solidFill>
                      <a:prstClr val="black"/>
                    </a:solidFill>
                  </a:rPr>
                  <a:t>6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　次の式を展開しなさい。</a:t>
                </a:r>
                <a:endParaRPr lang="en-US" altLang="ja-JP" sz="24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2400" dirty="0">
                    <a:solidFill>
                      <a:prstClr val="black"/>
                    </a:solidFill>
                  </a:rPr>
                  <a:t>1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）　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（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１）２</m:t>
                    </m:r>
                  </m:oMath>
                </a14:m>
                <a:r>
                  <a:rPr lang="ja-JP" altLang="en-US" sz="2400" i="1" dirty="0" smtClean="0">
                    <a:solidFill>
                      <a:prstClr val="black"/>
                    </a:solidFill>
                    <a:latin typeface="Cambria Math"/>
                  </a:rPr>
                  <a:t>　　　　　　　　　　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（</a:t>
                </a:r>
                <a:r>
                  <a:rPr lang="en-US" altLang="ja-JP" sz="2400" dirty="0" smtClean="0">
                    <a:solidFill>
                      <a:prstClr val="black"/>
                    </a:solidFill>
                    <a:latin typeface="Cambria Math"/>
                  </a:rPr>
                  <a:t>2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）　（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  <m:r>
                      <m:rPr>
                        <m:nor/>
                      </m:rPr>
                      <a:rPr lang="ja-JP" altLang="en-US" sz="2400" dirty="0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＋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６</m:t>
                        </m:r>
                      </m:e>
                    </m:rad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endParaRPr lang="en-US" altLang="ja-JP" sz="2400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endParaRPr lang="en-US" altLang="ja-JP" sz="24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　＝ </a:t>
                </a:r>
                <a:r>
                  <a:rPr lang="ja-JP" altLang="en-US" sz="2400" dirty="0">
                    <a:solidFill>
                      <a:srgbClr val="FF0000"/>
                    </a:solidFill>
                  </a:rPr>
                  <a:t>３－</a:t>
                </a:r>
                <a:r>
                  <a:rPr lang="ja-JP" altLang="en-US" sz="2400" dirty="0">
                    <a:solidFill>
                      <a:srgbClr val="FF0000"/>
                    </a:solidFill>
                    <a:latin typeface="Cambria Math"/>
                  </a:rPr>
                  <a:t> 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ja-JP" altLang="en-US" sz="2400" dirty="0">
                    <a:solidFill>
                      <a:prstClr val="black"/>
                    </a:solidFill>
                  </a:rPr>
                  <a:t>　　　　　　　　　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　　　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　＝</a:t>
                </a:r>
                <a:r>
                  <a:rPr lang="ja-JP" altLang="en-US" sz="2400" dirty="0">
                    <a:solidFill>
                      <a:srgbClr val="FF0000"/>
                    </a:solidFill>
                  </a:rPr>
                  <a:t>－１</a:t>
                </a:r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endParaRPr lang="en-US" altLang="ja-JP" sz="2400" dirty="0" smtClean="0">
                  <a:solidFill>
                    <a:prstClr val="black"/>
                  </a:solidFill>
                </a:endParaRPr>
              </a:p>
              <a:p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endParaRPr lang="en-US" altLang="ja-JP" sz="2400" dirty="0" smtClean="0">
                  <a:solidFill>
                    <a:prstClr val="black"/>
                  </a:solidFill>
                </a:endParaRPr>
              </a:p>
              <a:p>
                <a:endParaRPr lang="en-US" altLang="ja-JP" sz="2400" dirty="0">
                  <a:solidFill>
                    <a:prstClr val="black"/>
                  </a:solidFill>
                </a:endParaRPr>
              </a:p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2400" dirty="0" smtClean="0">
                    <a:solidFill>
                      <a:prstClr val="black"/>
                    </a:solidFill>
                  </a:rPr>
                  <a:t>3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ja-JP" altLang="en-US" sz="2400" dirty="0">
                    <a:solidFill>
                      <a:prstClr val="black"/>
                    </a:solidFill>
                  </a:rPr>
                  <a:t>　（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＋５</m:t>
                    </m:r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r>
                  <a:rPr lang="ja-JP" altLang="en-US" sz="2400" dirty="0">
                    <a:solidFill>
                      <a:prstClr val="black"/>
                    </a:solidFill>
                    <a:latin typeface="Cambria Math"/>
                  </a:rPr>
                  <a:t>（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＋４</m:t>
                    </m:r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　　　　　</m:t>
                    </m:r>
                    <m:d>
                      <m:dPr>
                        <m:begChr m:val="（"/>
                        <m:endChr m:val="）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sz="2400" i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m:rPr>
                        <m:nor/>
                      </m:rPr>
                      <a:rPr lang="ja-JP" altLang="en-US" sz="2400" dirty="0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＋</m:t>
                    </m:r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１</m:t>
                    </m:r>
                    <m:r>
                      <a:rPr lang="ja-JP" altLang="en-US" sz="24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  <m:r>
                      <m:rPr>
                        <m:nor/>
                      </m:rPr>
                      <a:rPr lang="ja-JP" altLang="en-US" sz="2400" dirty="0">
                        <a:solidFill>
                          <a:prstClr val="black"/>
                        </a:solidFill>
                        <a:latin typeface="Cambria Math"/>
                      </a:rPr>
                      <m:t>（</m:t>
                    </m:r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ja-JP" altLang="en-US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７）</m:t>
                    </m:r>
                  </m:oMath>
                </a14:m>
                <a:endParaRPr lang="en-US" altLang="ja-JP" sz="2400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endParaRPr lang="en-US" altLang="ja-JP" sz="2400" dirty="0">
                  <a:solidFill>
                    <a:prstClr val="black"/>
                  </a:solidFill>
                  <a:latin typeface="Cambria Math"/>
                </a:endParaRPr>
              </a:p>
              <a:p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　＝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2400" dirty="0">
                    <a:solidFill>
                      <a:srgbClr val="FF0000"/>
                    </a:solidFill>
                  </a:rPr>
                  <a:t>２３＋９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sz="2400" dirty="0">
                    <a:solidFill>
                      <a:prstClr val="black"/>
                    </a:solidFill>
                    <a:latin typeface="Cambria Math"/>
                  </a:rPr>
                  <a:t>　　　　　　　</a:t>
                </a:r>
                <a:r>
                  <a:rPr lang="ja-JP" altLang="en-US" sz="2400" dirty="0" smtClean="0">
                    <a:solidFill>
                      <a:prstClr val="black"/>
                    </a:solidFill>
                    <a:latin typeface="Cambria Math"/>
                  </a:rPr>
                  <a:t>　　　</a:t>
                </a:r>
                <a:r>
                  <a:rPr lang="ja-JP" altLang="en-US" sz="2400" dirty="0">
                    <a:solidFill>
                      <a:prstClr val="black"/>
                    </a:solidFill>
                    <a:latin typeface="Cambria Math"/>
                  </a:rPr>
                  <a:t>　　＝</a:t>
                </a:r>
                <a:r>
                  <a:rPr lang="ja-JP" altLang="en-US" sz="2400" dirty="0">
                    <a:solidFill>
                      <a:srgbClr val="FF0000"/>
                    </a:solidFill>
                    <a:latin typeface="Cambria Math"/>
                  </a:rPr>
                  <a:t>－５－６</a:t>
                </a:r>
                <a:r>
                  <a:rPr lang="ja-JP" altLang="en-US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endParaRPr lang="en-US" altLang="ja-JP" sz="2400" dirty="0" smtClean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5" y="260648"/>
                <a:ext cx="9062182" cy="4332340"/>
              </a:xfrm>
              <a:prstGeom prst="rect">
                <a:avLst/>
              </a:prstGeom>
              <a:blipFill rotWithShape="1">
                <a:blip r:embed="rId2"/>
                <a:stretch>
                  <a:fillRect l="-1009" t="-1690" b="-16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5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281</Words>
  <Application>Microsoft Office PowerPoint</Application>
  <PresentationFormat>画面に合わせる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根号をふくむ式の和と差 根号をふくむ式の積</vt:lpstr>
      <vt:lpstr>根号を含む式の和と差</vt:lpstr>
      <vt:lpstr>根号を含む式の和と差</vt:lpstr>
      <vt:lpstr>根号を含む式の積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122</cp:revision>
  <cp:lastPrinted>2013-06-07T00:42:57Z</cp:lastPrinted>
  <dcterms:created xsi:type="dcterms:W3CDTF">2013-05-19T22:30:44Z</dcterms:created>
  <dcterms:modified xsi:type="dcterms:W3CDTF">2016-06-29T08:21:32Z</dcterms:modified>
</cp:coreProperties>
</file>