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78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3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15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6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49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59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36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29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4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43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52CA7-3C33-4532-B78F-B177332280C7}" type="datetimeFigureOut">
              <a:rPr kumimoji="1" lang="ja-JP" altLang="en-US" smtClean="0"/>
              <a:t>2014/1/28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76D9D-3A44-4F4F-A3D7-AF3880A8F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7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三平方の定理の利用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空間図形への利用</a:t>
            </a:r>
            <a:endParaRPr kumimoji="1" lang="ja-JP" altLang="en-US" dirty="0"/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  <a:ln>
            <a:noFill/>
          </a:ln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三平方の定理を用いて身の回りの問題を解決することができる。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9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二等辺三角形 12"/>
          <p:cNvSpPr/>
          <p:nvPr/>
        </p:nvSpPr>
        <p:spPr>
          <a:xfrm rot="10257562">
            <a:off x="2188377" y="5043503"/>
            <a:ext cx="5005060" cy="663544"/>
          </a:xfrm>
          <a:prstGeom prst="triangle">
            <a:avLst>
              <a:gd name="adj" fmla="val 17933"/>
            </a:avLst>
          </a:prstGeom>
          <a:solidFill>
            <a:srgbClr val="FFFF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二等辺三角形 22"/>
          <p:cNvSpPr/>
          <p:nvPr/>
        </p:nvSpPr>
        <p:spPr>
          <a:xfrm rot="5400000">
            <a:off x="3255867" y="1587135"/>
            <a:ext cx="2660463" cy="5035239"/>
          </a:xfrm>
          <a:prstGeom prst="triangle">
            <a:avLst>
              <a:gd name="adj" fmla="val 70705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6107" y="188639"/>
            <a:ext cx="8229600" cy="1230233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下の直方体の、線分</a:t>
            </a:r>
            <a:r>
              <a:rPr kumimoji="1" lang="en-US" altLang="ja-JP" dirty="0" smtClean="0"/>
              <a:t>AG</a:t>
            </a:r>
            <a:r>
              <a:rPr kumimoji="1" lang="ja-JP" altLang="en-US" dirty="0" smtClean="0"/>
              <a:t>の長さを求めなさい。</a:t>
            </a:r>
            <a:endParaRPr kumimoji="1" lang="ja-JP" altLang="en-US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2063159" y="2780928"/>
            <a:ext cx="5017537" cy="18604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2063159" y="1978602"/>
            <a:ext cx="5102136" cy="3476859"/>
            <a:chOff x="971600" y="1340768"/>
            <a:chExt cx="7507429" cy="5142854"/>
          </a:xfrm>
        </p:grpSpPr>
        <p:sp>
          <p:nvSpPr>
            <p:cNvPr id="5" name="直方体 4"/>
            <p:cNvSpPr/>
            <p:nvPr/>
          </p:nvSpPr>
          <p:spPr>
            <a:xfrm>
              <a:off x="971600" y="1371054"/>
              <a:ext cx="7416824" cy="5112568"/>
            </a:xfrm>
            <a:prstGeom prst="cube">
              <a:avLst>
                <a:gd name="adj" fmla="val 23043"/>
              </a:avLst>
            </a:prstGeom>
            <a:solidFill>
              <a:srgbClr val="00B0F0">
                <a:alpha val="26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2137101" y="1340768"/>
              <a:ext cx="0" cy="392355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2137101" y="5264326"/>
              <a:ext cx="6341928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H="1">
              <a:off x="979431" y="5264326"/>
              <a:ext cx="1157670" cy="118901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テキスト ボックス 8"/>
          <p:cNvSpPr txBox="1"/>
          <p:nvPr/>
        </p:nvSpPr>
        <p:spPr>
          <a:xfrm>
            <a:off x="1731664" y="1772816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2㎝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20132" y="5357089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6㎝</a:t>
            </a:r>
            <a:endParaRPr kumimoji="1" lang="ja-JP" altLang="en-US" sz="4000" baseline="30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12552" y="3717032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3㎝</a:t>
            </a:r>
            <a:endParaRPr kumimoji="1" lang="ja-JP" altLang="en-US" sz="4000" baseline="30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64236" y="2362184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A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28560" y="4345446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H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86246" y="4447854"/>
            <a:ext cx="50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G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88608" y="5308275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F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28425" y="5331243"/>
            <a:ext cx="434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E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08688" y="1484784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C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16600" y="2263898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B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82593" y="1418873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D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2068482" y="4641386"/>
            <a:ext cx="5035237" cy="8140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5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図 6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368" y="20475"/>
            <a:ext cx="4931710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二等辺三角形 12"/>
          <p:cNvSpPr/>
          <p:nvPr/>
        </p:nvSpPr>
        <p:spPr>
          <a:xfrm>
            <a:off x="4813665" y="1356978"/>
            <a:ext cx="3528392" cy="1368152"/>
          </a:xfrm>
          <a:prstGeom prst="triangle">
            <a:avLst>
              <a:gd name="adj" fmla="val 100000"/>
            </a:avLst>
          </a:prstGeom>
          <a:solidFill>
            <a:srgbClr val="FFFF00">
              <a:alpha val="3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/>
          <p:cNvCxnSpPr>
            <a:stCxn id="13" idx="0"/>
            <a:endCxn id="13" idx="2"/>
          </p:cNvCxnSpPr>
          <p:nvPr/>
        </p:nvCxnSpPr>
        <p:spPr>
          <a:xfrm flipH="1">
            <a:off x="4813665" y="1356978"/>
            <a:ext cx="3528392" cy="13681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8316808" y="1064590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ysClr val="windowText" lastClr="000000"/>
                </a:solidFill>
              </a:rPr>
              <a:t>G</a:t>
            </a:r>
            <a:endParaRPr kumimoji="1" lang="ja-JP" altLang="en-US" sz="3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316808" y="2432742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ysClr val="windowText" lastClr="000000"/>
                </a:solidFill>
              </a:rPr>
              <a:t>F</a:t>
            </a:r>
            <a:endParaRPr kumimoji="1" lang="ja-JP" altLang="en-US" sz="3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501554" y="2583786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ysClr val="windowText" lastClr="000000"/>
                </a:solidFill>
              </a:rPr>
              <a:t>E</a:t>
            </a:r>
            <a:endParaRPr kumimoji="1" lang="ja-JP" altLang="en-US" sz="3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190823" y="3429000"/>
            <a:ext cx="3971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EG</a:t>
            </a:r>
            <a:r>
              <a:rPr kumimoji="1" lang="en-US" altLang="ja-JP" sz="4800" baseline="30000" dirty="0" smtClean="0"/>
              <a:t>2</a:t>
            </a:r>
            <a:r>
              <a:rPr kumimoji="1" lang="ja-JP" altLang="en-US" sz="4800" dirty="0" smtClean="0"/>
              <a:t>＝</a:t>
            </a:r>
            <a:r>
              <a:rPr kumimoji="1" lang="en-US" altLang="ja-JP" sz="4800" dirty="0" smtClean="0"/>
              <a:t>EF</a:t>
            </a:r>
            <a:r>
              <a:rPr kumimoji="1" lang="en-US" altLang="ja-JP" sz="4800" baseline="30000" dirty="0" smtClean="0"/>
              <a:t>2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smtClean="0"/>
              <a:t>FG</a:t>
            </a:r>
            <a:r>
              <a:rPr kumimoji="1" lang="en-US" altLang="ja-JP" sz="4800" baseline="30000" dirty="0" smtClean="0"/>
              <a:t>2</a:t>
            </a:r>
            <a:endParaRPr kumimoji="1" lang="ja-JP" altLang="en-US" sz="4800" baseline="300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04490" y="3429000"/>
            <a:ext cx="4119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AG</a:t>
            </a:r>
            <a:r>
              <a:rPr kumimoji="1" lang="en-US" altLang="ja-JP" sz="4800" baseline="30000" dirty="0" smtClean="0"/>
              <a:t>2</a:t>
            </a:r>
            <a:r>
              <a:rPr kumimoji="1" lang="ja-JP" altLang="en-US" sz="4800" dirty="0" smtClean="0"/>
              <a:t>＝</a:t>
            </a:r>
            <a:r>
              <a:rPr kumimoji="1" lang="en-US" altLang="ja-JP" sz="4800" dirty="0" smtClean="0"/>
              <a:t>AE</a:t>
            </a:r>
            <a:r>
              <a:rPr kumimoji="1" lang="en-US" altLang="ja-JP" sz="4800" baseline="30000" dirty="0" smtClean="0"/>
              <a:t>2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smtClean="0"/>
              <a:t>EG</a:t>
            </a:r>
            <a:r>
              <a:rPr kumimoji="1" lang="en-US" altLang="ja-JP" sz="4800" baseline="30000" dirty="0" smtClean="0"/>
              <a:t>2</a:t>
            </a:r>
            <a:endParaRPr kumimoji="1" lang="ja-JP" altLang="en-US" sz="4800" baseline="300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95536" y="5123113"/>
            <a:ext cx="4541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AG</a:t>
            </a:r>
            <a:r>
              <a:rPr kumimoji="1" lang="en-US" altLang="ja-JP" sz="4800" baseline="30000" dirty="0" smtClean="0"/>
              <a:t>2</a:t>
            </a:r>
            <a:r>
              <a:rPr kumimoji="1" lang="ja-JP" altLang="en-US" sz="4800" dirty="0" smtClean="0"/>
              <a:t>＝</a:t>
            </a:r>
            <a:r>
              <a:rPr kumimoji="1" lang="en-US" altLang="ja-JP" sz="4800" dirty="0" smtClean="0"/>
              <a:t>3</a:t>
            </a:r>
            <a:r>
              <a:rPr kumimoji="1" lang="en-US" altLang="ja-JP" sz="4800" baseline="30000" dirty="0" smtClean="0"/>
              <a:t>2</a:t>
            </a:r>
            <a:r>
              <a:rPr kumimoji="1" lang="ja-JP" altLang="en-US" sz="4800" dirty="0" smtClean="0"/>
              <a:t>＋</a:t>
            </a:r>
            <a:r>
              <a:rPr lang="en-US" altLang="ja-JP" sz="4800" dirty="0"/>
              <a:t>2</a:t>
            </a:r>
            <a:r>
              <a:rPr lang="en-US" altLang="ja-JP" sz="4800" baseline="30000" dirty="0"/>
              <a:t>2</a:t>
            </a:r>
            <a:r>
              <a:rPr lang="ja-JP" altLang="en-US" sz="4800" dirty="0"/>
              <a:t>＋</a:t>
            </a:r>
            <a:r>
              <a:rPr lang="en-US" altLang="ja-JP" sz="4800" dirty="0" smtClean="0"/>
              <a:t>6</a:t>
            </a:r>
            <a:r>
              <a:rPr lang="en-US" altLang="ja-JP" sz="4800" baseline="30000" dirty="0" smtClean="0"/>
              <a:t>2</a:t>
            </a:r>
            <a:endParaRPr lang="ja-JP" altLang="en-US" sz="4800" baseline="300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97322" y="4259997"/>
            <a:ext cx="5950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AG</a:t>
            </a:r>
            <a:r>
              <a:rPr kumimoji="1" lang="en-US" altLang="ja-JP" sz="4800" baseline="30000" dirty="0" smtClean="0"/>
              <a:t>2</a:t>
            </a:r>
            <a:r>
              <a:rPr kumimoji="1" lang="ja-JP" altLang="en-US" sz="4800" dirty="0" smtClean="0"/>
              <a:t>＝</a:t>
            </a:r>
            <a:r>
              <a:rPr kumimoji="1" lang="en-US" altLang="ja-JP" sz="4800" dirty="0" smtClean="0"/>
              <a:t>AE</a:t>
            </a:r>
            <a:r>
              <a:rPr kumimoji="1" lang="en-US" altLang="ja-JP" sz="4800" baseline="30000" dirty="0" smtClean="0"/>
              <a:t>2</a:t>
            </a:r>
            <a:r>
              <a:rPr kumimoji="1" lang="ja-JP" altLang="en-US" sz="4800" dirty="0" smtClean="0"/>
              <a:t>＋</a:t>
            </a:r>
            <a:r>
              <a:rPr lang="en-US" altLang="ja-JP" sz="4800" dirty="0"/>
              <a:t> EF</a:t>
            </a:r>
            <a:r>
              <a:rPr lang="en-US" altLang="ja-JP" sz="4800" baseline="30000" dirty="0"/>
              <a:t>2</a:t>
            </a:r>
            <a:r>
              <a:rPr lang="ja-JP" altLang="en-US" sz="4800" dirty="0"/>
              <a:t>＋</a:t>
            </a:r>
            <a:r>
              <a:rPr lang="en-US" altLang="ja-JP" sz="4800" dirty="0"/>
              <a:t>FG</a:t>
            </a:r>
            <a:r>
              <a:rPr lang="en-US" altLang="ja-JP" sz="4800" baseline="30000" dirty="0"/>
              <a:t>2 </a:t>
            </a:r>
            <a:endParaRPr kumimoji="1" lang="ja-JP" altLang="en-US" sz="4800" baseline="300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75967" y="5954109"/>
            <a:ext cx="2373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AG</a:t>
            </a:r>
            <a:r>
              <a:rPr kumimoji="1" lang="en-US" altLang="ja-JP" sz="4800" baseline="30000" dirty="0" smtClean="0"/>
              <a:t>2</a:t>
            </a:r>
            <a:r>
              <a:rPr kumimoji="1" lang="ja-JP" altLang="en-US" sz="4800" dirty="0" smtClean="0"/>
              <a:t>＝</a:t>
            </a:r>
            <a:r>
              <a:rPr kumimoji="1" lang="en-US" altLang="ja-JP" sz="4800" dirty="0" smtClean="0"/>
              <a:t>49</a:t>
            </a:r>
            <a:endParaRPr lang="ja-JP" altLang="en-US" sz="48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/>
              <p:cNvSpPr txBox="1"/>
              <p:nvPr/>
            </p:nvSpPr>
            <p:spPr>
              <a:xfrm>
                <a:off x="3105573" y="5919387"/>
                <a:ext cx="3663823" cy="900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800" dirty="0" smtClean="0"/>
                  <a:t>AG</a:t>
                </a:r>
                <a:r>
                  <a:rPr kumimoji="1" lang="ja-JP" altLang="en-US" sz="4800" dirty="0" smtClean="0"/>
                  <a:t>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ja-JP" altLang="en-US" sz="4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800" i="1">
                            <a:latin typeface="Cambria Math"/>
                          </a:rPr>
                          <m:t>49</m:t>
                        </m:r>
                      </m:e>
                    </m:rad>
                  </m:oMath>
                </a14:m>
                <a:r>
                  <a:rPr kumimoji="1" lang="ja-JP" altLang="en-US" sz="4800" dirty="0" smtClean="0"/>
                  <a:t>＝７</a:t>
                </a:r>
                <a:endParaRPr lang="ja-JP" altLang="en-US" sz="4800" baseline="30000" dirty="0"/>
              </a:p>
            </p:txBody>
          </p:sp>
        </mc:Choice>
        <mc:Fallback xmlns="">
          <p:sp>
            <p:nvSpPr>
              <p:cNvPr id="85" name="テキスト ボックス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573" y="5919387"/>
                <a:ext cx="3663823" cy="900439"/>
              </a:xfrm>
              <a:prstGeom prst="rect">
                <a:avLst/>
              </a:prstGeom>
              <a:blipFill rotWithShape="1">
                <a:blip r:embed="rId3"/>
                <a:stretch>
                  <a:fillRect l="-7488" t="-13514" r="-6656" b="-358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テキスト ボックス 85"/>
          <p:cNvSpPr txBox="1"/>
          <p:nvPr/>
        </p:nvSpPr>
        <p:spPr>
          <a:xfrm>
            <a:off x="7565039" y="5911699"/>
            <a:ext cx="1221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７㎝</a:t>
            </a:r>
            <a:endParaRPr lang="ja-JP" altLang="en-US" sz="48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/>
          <p:cNvSpPr/>
          <p:nvPr/>
        </p:nvSpPr>
        <p:spPr>
          <a:xfrm>
            <a:off x="481222" y="5654947"/>
            <a:ext cx="3773220" cy="768089"/>
          </a:xfrm>
          <a:prstGeom prst="triangle">
            <a:avLst>
              <a:gd name="adj" fmla="val 66778"/>
            </a:avLst>
          </a:prstGeom>
          <a:solidFill>
            <a:schemeClr val="tx2">
              <a:lumMod val="20000"/>
              <a:lumOff val="8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二等辺三角形 58"/>
          <p:cNvSpPr/>
          <p:nvPr/>
        </p:nvSpPr>
        <p:spPr>
          <a:xfrm rot="6835876">
            <a:off x="-298954" y="3173571"/>
            <a:ext cx="5716014" cy="2030782"/>
          </a:xfrm>
          <a:prstGeom prst="triangle">
            <a:avLst>
              <a:gd name="adj" fmla="val 70838"/>
            </a:avLst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866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正四角錐の高さと体積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07968" y="761043"/>
                <a:ext cx="4464496" cy="446137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kumimoji="1" lang="ja-JP" altLang="en-US" dirty="0" smtClean="0"/>
                  <a:t>この正四角錐の高さと体積を求めよう。</a:t>
                </a:r>
                <a:endParaRPr kumimoji="1" lang="en-US" altLang="ja-JP" dirty="0" smtClean="0"/>
              </a:p>
              <a:p>
                <a:r>
                  <a:rPr kumimoji="1" lang="en-US" altLang="ja-JP" dirty="0" smtClean="0"/>
                  <a:t>O</a:t>
                </a:r>
                <a:r>
                  <a:rPr kumimoji="1" lang="ja-JP" altLang="en-US" dirty="0" smtClean="0"/>
                  <a:t>から底面におろした垂線は底面の正方形の対角線の交点に交わる。</a:t>
                </a:r>
                <a:endParaRPr kumimoji="1" lang="en-US" altLang="ja-JP" dirty="0" smtClean="0"/>
              </a:p>
              <a:p>
                <a:r>
                  <a:rPr kumimoji="1" lang="ja-JP" altLang="en-US" dirty="0" smtClean="0"/>
                  <a:t>△</a:t>
                </a:r>
                <a:r>
                  <a:rPr kumimoji="1" lang="en-US" altLang="ja-JP" dirty="0" smtClean="0"/>
                  <a:t>ABH</a:t>
                </a:r>
                <a:r>
                  <a:rPr kumimoji="1" lang="ja-JP" altLang="en-US" dirty="0" smtClean="0"/>
                  <a:t>は直角二等辺三角形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　　　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答え　高さ　３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ja-JP" alt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kumimoji="1"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cm</a:t>
                </a:r>
              </a:p>
              <a:p>
                <a:pPr marL="0" indent="0">
                  <a:buNone/>
                </a:pPr>
                <a:r>
                  <a:rPr lang="ja-JP" altLang="en-US" dirty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　　　　　　面積３６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r>
                  <a:rPr lang="en-US" altLang="ja-JP" dirty="0" smtClean="0">
                    <a:solidFill>
                      <a:srgbClr val="FF0000"/>
                    </a:solidFill>
                  </a:rPr>
                  <a:t>cm</a:t>
                </a:r>
                <a:r>
                  <a:rPr lang="en-US" altLang="ja-JP" baseline="30000" dirty="0" smtClean="0">
                    <a:solidFill>
                      <a:srgbClr val="FF0000"/>
                    </a:solidFill>
                  </a:rPr>
                  <a:t>2</a:t>
                </a:r>
                <a:endParaRPr lang="en-US" altLang="ja-JP" baseline="30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07968" y="761043"/>
                <a:ext cx="4464496" cy="4461376"/>
              </a:xfrm>
              <a:blipFill rotWithShape="1">
                <a:blip r:embed="rId2"/>
                <a:stretch>
                  <a:fillRect l="-2729" t="-2732" r="-31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33" name="グループ化 1032"/>
          <p:cNvGrpSpPr/>
          <p:nvPr/>
        </p:nvGrpSpPr>
        <p:grpSpPr>
          <a:xfrm>
            <a:off x="478840" y="1166453"/>
            <a:ext cx="5040560" cy="5256584"/>
            <a:chOff x="683568" y="1268760"/>
            <a:chExt cx="4110070" cy="4273102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683568" y="5537047"/>
              <a:ext cx="30963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1697294" y="4293096"/>
              <a:ext cx="3096344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683568" y="4293096"/>
              <a:ext cx="1013726" cy="1224136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V="1">
              <a:off x="3762192" y="4297911"/>
              <a:ext cx="1013726" cy="12439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683568" y="1268760"/>
              <a:ext cx="1872208" cy="42484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2555776" y="1268760"/>
              <a:ext cx="1206416" cy="42731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 flipV="1">
              <a:off x="2555776" y="1268760"/>
              <a:ext cx="2220142" cy="3029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V="1">
              <a:off x="1697294" y="1268760"/>
              <a:ext cx="858482" cy="302915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2274444" y="677105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O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236060" y="4514533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D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514379" y="4538840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C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276174" y="6150114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B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0" y="6063171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A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47" name="直線コネクタ 46"/>
          <p:cNvCxnSpPr>
            <a:stCxn id="43" idx="3"/>
          </p:cNvCxnSpPr>
          <p:nvPr/>
        </p:nvCxnSpPr>
        <p:spPr>
          <a:xfrm>
            <a:off x="1736518" y="4868476"/>
            <a:ext cx="2539656" cy="1524262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46" idx="3"/>
            <a:endCxn id="44" idx="1"/>
          </p:cNvCxnSpPr>
          <p:nvPr/>
        </p:nvCxnSpPr>
        <p:spPr>
          <a:xfrm flipV="1">
            <a:off x="481222" y="4892783"/>
            <a:ext cx="5033157" cy="1524331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 flipV="1">
            <a:off x="2791196" y="1268761"/>
            <a:ext cx="231444" cy="438618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876055" y="5436493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6㎝</a:t>
            </a:r>
            <a:endParaRPr kumimoji="1" lang="ja-JP" altLang="en-US" sz="4000" baseline="300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065327" y="6309320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6㎝</a:t>
            </a:r>
            <a:endParaRPr kumimoji="1" lang="ja-JP" altLang="en-US" sz="4000" baseline="300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99592" y="2852936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9㎝</a:t>
            </a:r>
            <a:endParaRPr kumimoji="1" lang="ja-JP" altLang="en-US" sz="4000" baseline="300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798947" y="5601434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ysClr val="windowText" lastClr="000000"/>
                </a:solidFill>
              </a:rPr>
              <a:t>H</a:t>
            </a:r>
            <a:endParaRPr kumimoji="1" lang="ja-JP" altLang="en-US" sz="4000" baseline="30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86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9" grpId="0" animBg="1"/>
      <p:bldP spid="3" grpId="0" uiExpand="1" build="p"/>
      <p:bldP spid="64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143</Words>
  <Application>Microsoft Office PowerPoint</Application>
  <PresentationFormat>画面に合わせる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三平方の定理の利用 空間図形への利用</vt:lpstr>
      <vt:lpstr>下の直方体の、線分AGの長さを求めなさい。</vt:lpstr>
      <vt:lpstr>PowerPoint プレゼンテーション</vt:lpstr>
      <vt:lpstr>正四角錐の高さと体積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三平方の定理の利用 空間図形への利用</dc:title>
  <dc:creator>kajukun</dc:creator>
  <cp:lastModifiedBy>teacher</cp:lastModifiedBy>
  <cp:revision>20</cp:revision>
  <dcterms:created xsi:type="dcterms:W3CDTF">2014-01-24T09:50:49Z</dcterms:created>
  <dcterms:modified xsi:type="dcterms:W3CDTF">2014-01-28T02:19:31Z</dcterms:modified>
</cp:coreProperties>
</file>