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2" r:id="rId3"/>
    <p:sldId id="261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47085C-AF11-4515-88DD-BE3CC22E1216}" type="datetimeFigureOut">
              <a:rPr kumimoji="1" lang="ja-JP" altLang="en-US" smtClean="0"/>
              <a:t>2014/2/6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2DC36F-5412-40A0-9504-B3413C2DB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828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4FB9-C079-4C8C-9022-791CA873B439}" type="datetimeFigureOut">
              <a:rPr kumimoji="1" lang="ja-JP" altLang="en-US" smtClean="0"/>
              <a:t>2014/2/6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B8758-A042-4804-BE5D-5A049A7DF8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723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4FB9-C079-4C8C-9022-791CA873B439}" type="datetimeFigureOut">
              <a:rPr kumimoji="1" lang="ja-JP" altLang="en-US" smtClean="0"/>
              <a:t>2014/2/6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B8758-A042-4804-BE5D-5A049A7DF8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15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4FB9-C079-4C8C-9022-791CA873B439}" type="datetimeFigureOut">
              <a:rPr kumimoji="1" lang="ja-JP" altLang="en-US" smtClean="0"/>
              <a:t>2014/2/6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B8758-A042-4804-BE5D-5A049A7DF8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874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4FB9-C079-4C8C-9022-791CA873B439}" type="datetimeFigureOut">
              <a:rPr kumimoji="1" lang="ja-JP" altLang="en-US" smtClean="0"/>
              <a:t>2014/2/6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B8758-A042-4804-BE5D-5A049A7DF8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296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4FB9-C079-4C8C-9022-791CA873B439}" type="datetimeFigureOut">
              <a:rPr kumimoji="1" lang="ja-JP" altLang="en-US" smtClean="0"/>
              <a:t>2014/2/6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B8758-A042-4804-BE5D-5A049A7DF8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513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4FB9-C079-4C8C-9022-791CA873B439}" type="datetimeFigureOut">
              <a:rPr kumimoji="1" lang="ja-JP" altLang="en-US" smtClean="0"/>
              <a:t>2014/2/6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B8758-A042-4804-BE5D-5A049A7DF8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182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4FB9-C079-4C8C-9022-791CA873B439}" type="datetimeFigureOut">
              <a:rPr kumimoji="1" lang="ja-JP" altLang="en-US" smtClean="0"/>
              <a:t>2014/2/6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B8758-A042-4804-BE5D-5A049A7DF8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8132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4FB9-C079-4C8C-9022-791CA873B439}" type="datetimeFigureOut">
              <a:rPr kumimoji="1" lang="ja-JP" altLang="en-US" smtClean="0"/>
              <a:t>2014/2/6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B8758-A042-4804-BE5D-5A049A7DF8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871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4FB9-C079-4C8C-9022-791CA873B439}" type="datetimeFigureOut">
              <a:rPr kumimoji="1" lang="ja-JP" altLang="en-US" smtClean="0"/>
              <a:t>2014/2/6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B8758-A042-4804-BE5D-5A049A7DF8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946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4FB9-C079-4C8C-9022-791CA873B439}" type="datetimeFigureOut">
              <a:rPr kumimoji="1" lang="ja-JP" altLang="en-US" smtClean="0"/>
              <a:t>2014/2/6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B8758-A042-4804-BE5D-5A049A7DF8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567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4FB9-C079-4C8C-9022-791CA873B439}" type="datetimeFigureOut">
              <a:rPr kumimoji="1" lang="ja-JP" altLang="en-US" smtClean="0"/>
              <a:t>2014/2/6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B8758-A042-4804-BE5D-5A049A7DF8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780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B4FB9-C079-4C8C-9022-791CA873B439}" type="datetimeFigureOut">
              <a:rPr kumimoji="1" lang="ja-JP" altLang="en-US" smtClean="0"/>
              <a:t>2014/2/6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B8758-A042-4804-BE5D-5A049A7DF8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2717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082551"/>
          </a:xfrm>
        </p:spPr>
        <p:txBody>
          <a:bodyPr/>
          <a:lstStyle/>
          <a:p>
            <a:r>
              <a:rPr kumimoji="1" lang="ja-JP" altLang="en-US" dirty="0" smtClean="0"/>
              <a:t>三平方の定理の利用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03648" y="3429000"/>
            <a:ext cx="6400800" cy="1872208"/>
          </a:xfrm>
          <a:solidFill>
            <a:srgbClr val="FFFF00"/>
          </a:solidFill>
          <a:ln>
            <a:noFill/>
          </a:ln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本時の目標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smtClean="0">
                <a:solidFill>
                  <a:schemeClr val="tx1"/>
                </a:solidFill>
              </a:rPr>
              <a:t>三平方の定理を利用して、問題を解決することができる。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95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930226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sz="3600" dirty="0" smtClean="0"/>
              <a:t>直径が４</a:t>
            </a:r>
            <a:r>
              <a:rPr kumimoji="1" lang="en-US" altLang="ja-JP" sz="3600" dirty="0" smtClean="0"/>
              <a:t>㎝</a:t>
            </a:r>
            <a:r>
              <a:rPr kumimoji="1" lang="ja-JP" altLang="en-US" sz="3600" dirty="0" smtClean="0"/>
              <a:t>のピン球があります。下の図のようなぴったり</a:t>
            </a:r>
            <a:r>
              <a:rPr lang="ja-JP" altLang="en-US" sz="3600" dirty="0" smtClean="0"/>
              <a:t>３</a:t>
            </a:r>
            <a:r>
              <a:rPr kumimoji="1" lang="ja-JP" altLang="en-US" sz="3600" dirty="0" smtClean="0"/>
              <a:t>個入るような直方体の箱を作るには、箱の縦、横、高さをいくつにすればよいだろうか。</a:t>
            </a:r>
            <a:endParaRPr kumimoji="1" lang="ja-JP" altLang="en-US" sz="3600" dirty="0"/>
          </a:p>
        </p:txBody>
      </p:sp>
      <p:cxnSp>
        <p:nvCxnSpPr>
          <p:cNvPr id="19" name="直線コネクタ 18"/>
          <p:cNvCxnSpPr/>
          <p:nvPr/>
        </p:nvCxnSpPr>
        <p:spPr>
          <a:xfrm>
            <a:off x="1060767" y="2489182"/>
            <a:ext cx="7172" cy="972108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円/楕円 7"/>
          <p:cNvSpPr/>
          <p:nvPr/>
        </p:nvSpPr>
        <p:spPr>
          <a:xfrm>
            <a:off x="1256576" y="2489182"/>
            <a:ext cx="1565346" cy="165618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716083" y="297523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TSP</a:t>
            </a:r>
          </a:p>
          <a:p>
            <a:r>
              <a:rPr lang="ja-JP" altLang="en-US" sz="1200" dirty="0" smtClean="0"/>
              <a:t>★★★</a:t>
            </a:r>
            <a:endParaRPr kumimoji="1" lang="ja-JP" altLang="en-US" sz="1200" dirty="0"/>
          </a:p>
        </p:txBody>
      </p:sp>
      <p:cxnSp>
        <p:nvCxnSpPr>
          <p:cNvPr id="21" name="直線コネクタ 20"/>
          <p:cNvCxnSpPr/>
          <p:nvPr/>
        </p:nvCxnSpPr>
        <p:spPr>
          <a:xfrm>
            <a:off x="2932975" y="2489182"/>
            <a:ext cx="7172" cy="972108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円/楕円 4"/>
          <p:cNvSpPr/>
          <p:nvPr/>
        </p:nvSpPr>
        <p:spPr>
          <a:xfrm>
            <a:off x="438697" y="3173258"/>
            <a:ext cx="1565346" cy="165618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2023156" y="3173259"/>
            <a:ext cx="1565346" cy="165618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438697" y="3317274"/>
            <a:ext cx="3149805" cy="1512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コネクタ 10"/>
          <p:cNvCxnSpPr/>
          <p:nvPr/>
        </p:nvCxnSpPr>
        <p:spPr>
          <a:xfrm flipH="1">
            <a:off x="438697" y="2489182"/>
            <a:ext cx="629243" cy="828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2940147" y="2489182"/>
            <a:ext cx="648355" cy="8280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H="1">
            <a:off x="1067939" y="2489182"/>
            <a:ext cx="187220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2498756" y="375019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TSP</a:t>
            </a:r>
          </a:p>
          <a:p>
            <a:r>
              <a:rPr lang="ja-JP" altLang="en-US" sz="1200" dirty="0" smtClean="0"/>
              <a:t>★★★</a:t>
            </a:r>
            <a:endParaRPr kumimoji="1" lang="ja-JP" altLang="en-US" sz="12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98204" y="375019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TSP</a:t>
            </a:r>
          </a:p>
          <a:p>
            <a:r>
              <a:rPr lang="ja-JP" altLang="en-US" sz="1200" dirty="0" smtClean="0"/>
              <a:t>★★★</a:t>
            </a:r>
            <a:endParaRPr kumimoji="1" lang="ja-JP" altLang="en-US" sz="1200" dirty="0"/>
          </a:p>
        </p:txBody>
      </p:sp>
      <p:sp>
        <p:nvSpPr>
          <p:cNvPr id="15" name="円/楕円 14"/>
          <p:cNvSpPr/>
          <p:nvPr/>
        </p:nvSpPr>
        <p:spPr>
          <a:xfrm>
            <a:off x="5179382" y="2943557"/>
            <a:ext cx="1565346" cy="159378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4396709" y="4306277"/>
            <a:ext cx="1565346" cy="157099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>
            <a:off x="5988063" y="4302447"/>
            <a:ext cx="1565346" cy="157482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二等辺三角形 2"/>
          <p:cNvSpPr/>
          <p:nvPr/>
        </p:nvSpPr>
        <p:spPr>
          <a:xfrm>
            <a:off x="5183215" y="3709252"/>
            <a:ext cx="1587521" cy="1421285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5961056" y="2943557"/>
            <a:ext cx="27007" cy="2933716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H="1">
            <a:off x="4375176" y="2943557"/>
            <a:ext cx="3171759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H="1">
            <a:off x="4396709" y="5877273"/>
            <a:ext cx="315670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7560938" y="2943557"/>
            <a:ext cx="0" cy="2933716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4389180" y="2943557"/>
            <a:ext cx="0" cy="2933716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4650998" y="2227572"/>
            <a:ext cx="2674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上から見ると・・・</a:t>
            </a:r>
            <a:endParaRPr kumimoji="1" lang="ja-JP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/>
              <p:cNvSpPr txBox="1"/>
              <p:nvPr/>
            </p:nvSpPr>
            <p:spPr>
              <a:xfrm>
                <a:off x="7583136" y="4192581"/>
                <a:ext cx="1515351" cy="5689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800" dirty="0" smtClean="0">
                    <a:solidFill>
                      <a:srgbClr val="FF0000"/>
                    </a:solidFill>
                  </a:rPr>
                  <a:t>４＋２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1" lang="ja-JP" altLang="en-US" sz="28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kumimoji="1" lang="ja-JP" alt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e>
                    </m:rad>
                  </m:oMath>
                </a14:m>
                <a:endParaRPr kumimoji="1" lang="ja-JP" alt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テキスト ボックス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3136" y="4192581"/>
                <a:ext cx="1515351" cy="568938"/>
              </a:xfrm>
              <a:prstGeom prst="rect">
                <a:avLst/>
              </a:prstGeom>
              <a:blipFill rotWithShape="1">
                <a:blip r:embed="rId2"/>
                <a:stretch>
                  <a:fillRect l="-8434" t="-7527" b="-2473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テキスト ボックス 47"/>
          <p:cNvSpPr txBox="1"/>
          <p:nvPr/>
        </p:nvSpPr>
        <p:spPr>
          <a:xfrm>
            <a:off x="5746092" y="5912401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８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5224" y="3811746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４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090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8" grpId="0" animBg="1"/>
      <p:bldP spid="3" grpId="0" animBg="1"/>
      <p:bldP spid="41" grpId="0"/>
      <p:bldP spid="47" grpId="0"/>
      <p:bldP spid="48" grpId="0"/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/>
          <p:cNvGrpSpPr/>
          <p:nvPr/>
        </p:nvGrpSpPr>
        <p:grpSpPr>
          <a:xfrm>
            <a:off x="-2232763" y="-115989"/>
            <a:ext cx="8965003" cy="8296822"/>
            <a:chOff x="178997" y="-459432"/>
            <a:chExt cx="8965003" cy="8296822"/>
          </a:xfrm>
        </p:grpSpPr>
        <p:grpSp>
          <p:nvGrpSpPr>
            <p:cNvPr id="10" name="グループ化 9"/>
            <p:cNvGrpSpPr/>
            <p:nvPr/>
          </p:nvGrpSpPr>
          <p:grpSpPr>
            <a:xfrm>
              <a:off x="178997" y="-459432"/>
              <a:ext cx="8965003" cy="8296822"/>
              <a:chOff x="-23620" y="-567445"/>
              <a:chExt cx="8965003" cy="8296822"/>
            </a:xfrm>
          </p:grpSpPr>
          <p:sp>
            <p:nvSpPr>
              <p:cNvPr id="6" name="パイ 5"/>
              <p:cNvSpPr/>
              <p:nvPr/>
            </p:nvSpPr>
            <p:spPr>
              <a:xfrm>
                <a:off x="2964719" y="2174709"/>
                <a:ext cx="5976664" cy="5544616"/>
              </a:xfrm>
              <a:prstGeom prst="pie">
                <a:avLst>
                  <a:gd name="adj1" fmla="val 10800000"/>
                  <a:gd name="adj2" fmla="val 16200000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パイ 6"/>
              <p:cNvSpPr/>
              <p:nvPr/>
            </p:nvSpPr>
            <p:spPr>
              <a:xfrm rot="10800000">
                <a:off x="-23620" y="-567444"/>
                <a:ext cx="5976664" cy="5544616"/>
              </a:xfrm>
              <a:prstGeom prst="pie">
                <a:avLst>
                  <a:gd name="adj1" fmla="val 10800000"/>
                  <a:gd name="adj2" fmla="val 16200000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パイ 7"/>
              <p:cNvSpPr/>
              <p:nvPr/>
            </p:nvSpPr>
            <p:spPr>
              <a:xfrm rot="16200000">
                <a:off x="3190786" y="-793522"/>
                <a:ext cx="5524513" cy="5976668"/>
              </a:xfrm>
              <a:prstGeom prst="pie">
                <a:avLst>
                  <a:gd name="adj1" fmla="val 10800000"/>
                  <a:gd name="adj2" fmla="val 16200000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パイ 8"/>
              <p:cNvSpPr/>
              <p:nvPr/>
            </p:nvSpPr>
            <p:spPr>
              <a:xfrm rot="5400000">
                <a:off x="202458" y="1978787"/>
                <a:ext cx="5524513" cy="5976668"/>
              </a:xfrm>
              <a:prstGeom prst="pie">
                <a:avLst>
                  <a:gd name="adj1" fmla="val 10800000"/>
                  <a:gd name="adj2" fmla="val 16200000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" name="フリーフォーム 12"/>
            <p:cNvSpPr/>
            <p:nvPr/>
          </p:nvSpPr>
          <p:spPr>
            <a:xfrm>
              <a:off x="3559126" y="2658350"/>
              <a:ext cx="2194560" cy="2040259"/>
            </a:xfrm>
            <a:custGeom>
              <a:avLst/>
              <a:gdLst>
                <a:gd name="connsiteX0" fmla="*/ 1083212 w 2194560"/>
                <a:gd name="connsiteY0" fmla="*/ 444 h 2040259"/>
                <a:gd name="connsiteX1" fmla="*/ 1702191 w 2194560"/>
                <a:gd name="connsiteY1" fmla="*/ 450610 h 2040259"/>
                <a:gd name="connsiteX2" fmla="*/ 2194560 w 2194560"/>
                <a:gd name="connsiteY2" fmla="*/ 1027385 h 2040259"/>
                <a:gd name="connsiteX3" fmla="*/ 2194560 w 2194560"/>
                <a:gd name="connsiteY3" fmla="*/ 1027385 h 2040259"/>
                <a:gd name="connsiteX4" fmla="*/ 1772529 w 2194560"/>
                <a:gd name="connsiteY4" fmla="*/ 1576025 h 2040259"/>
                <a:gd name="connsiteX5" fmla="*/ 1111348 w 2194560"/>
                <a:gd name="connsiteY5" fmla="*/ 2040259 h 2040259"/>
                <a:gd name="connsiteX6" fmla="*/ 1111348 w 2194560"/>
                <a:gd name="connsiteY6" fmla="*/ 2040259 h 2040259"/>
                <a:gd name="connsiteX7" fmla="*/ 436099 w 2194560"/>
                <a:gd name="connsiteY7" fmla="*/ 1576025 h 2040259"/>
                <a:gd name="connsiteX8" fmla="*/ 0 w 2194560"/>
                <a:gd name="connsiteY8" fmla="*/ 1027385 h 2040259"/>
                <a:gd name="connsiteX9" fmla="*/ 0 w 2194560"/>
                <a:gd name="connsiteY9" fmla="*/ 1027385 h 2040259"/>
                <a:gd name="connsiteX10" fmla="*/ 520505 w 2194560"/>
                <a:gd name="connsiteY10" fmla="*/ 380272 h 2040259"/>
                <a:gd name="connsiteX11" fmla="*/ 1083212 w 2194560"/>
                <a:gd name="connsiteY11" fmla="*/ 444 h 2040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94560" h="2040259">
                  <a:moveTo>
                    <a:pt x="1083212" y="444"/>
                  </a:moveTo>
                  <a:cubicBezTo>
                    <a:pt x="1280160" y="12167"/>
                    <a:pt x="1516966" y="279453"/>
                    <a:pt x="1702191" y="450610"/>
                  </a:cubicBezTo>
                  <a:cubicBezTo>
                    <a:pt x="1887416" y="621767"/>
                    <a:pt x="2194560" y="1027385"/>
                    <a:pt x="2194560" y="1027385"/>
                  </a:cubicBezTo>
                  <a:lnTo>
                    <a:pt x="2194560" y="1027385"/>
                  </a:lnTo>
                  <a:cubicBezTo>
                    <a:pt x="2124222" y="1118825"/>
                    <a:pt x="1953064" y="1407213"/>
                    <a:pt x="1772529" y="1576025"/>
                  </a:cubicBezTo>
                  <a:cubicBezTo>
                    <a:pt x="1591994" y="1744837"/>
                    <a:pt x="1111348" y="2040259"/>
                    <a:pt x="1111348" y="2040259"/>
                  </a:cubicBezTo>
                  <a:lnTo>
                    <a:pt x="1111348" y="2040259"/>
                  </a:lnTo>
                  <a:cubicBezTo>
                    <a:pt x="998806" y="1962887"/>
                    <a:pt x="621324" y="1744837"/>
                    <a:pt x="436099" y="1576025"/>
                  </a:cubicBezTo>
                  <a:cubicBezTo>
                    <a:pt x="250874" y="1407213"/>
                    <a:pt x="0" y="1027385"/>
                    <a:pt x="0" y="1027385"/>
                  </a:cubicBezTo>
                  <a:lnTo>
                    <a:pt x="0" y="1027385"/>
                  </a:lnTo>
                  <a:cubicBezTo>
                    <a:pt x="86751" y="919533"/>
                    <a:pt x="342314" y="549084"/>
                    <a:pt x="520505" y="380272"/>
                  </a:cubicBezTo>
                  <a:cubicBezTo>
                    <a:pt x="698696" y="211460"/>
                    <a:pt x="886264" y="-11279"/>
                    <a:pt x="1083212" y="444"/>
                  </a:cubicBezTo>
                  <a:close/>
                </a:path>
              </a:pathLst>
            </a:custGeom>
            <a:solidFill>
              <a:schemeClr val="accent1">
                <a:alpha val="2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3743908" y="3667979"/>
            <a:ext cx="1217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10</a:t>
            </a:r>
            <a:r>
              <a:rPr kumimoji="1" lang="ja-JP" altLang="en-US" sz="4000" dirty="0" smtClean="0"/>
              <a:t>㎝</a:t>
            </a:r>
            <a:endParaRPr kumimoji="1" lang="ja-JP" altLang="en-US" sz="40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636146" y="5381102"/>
            <a:ext cx="1217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10</a:t>
            </a:r>
            <a:r>
              <a:rPr kumimoji="1" lang="ja-JP" altLang="en-US" sz="4000" dirty="0" smtClean="0"/>
              <a:t>㎝</a:t>
            </a:r>
            <a:endParaRPr kumimoji="1" lang="ja-JP" altLang="en-US" sz="4000" dirty="0"/>
          </a:p>
        </p:txBody>
      </p:sp>
      <p:sp>
        <p:nvSpPr>
          <p:cNvPr id="17" name="タイトル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52128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3600" dirty="0" smtClean="0"/>
              <a:t>1</a:t>
            </a:r>
            <a:r>
              <a:rPr kumimoji="1" lang="ja-JP" altLang="en-US" sz="3600" dirty="0" smtClean="0"/>
              <a:t>辺</a:t>
            </a:r>
            <a:r>
              <a:rPr kumimoji="1" lang="en-US" altLang="ja-JP" sz="3600" dirty="0" smtClean="0"/>
              <a:t>10㎝</a:t>
            </a:r>
            <a:r>
              <a:rPr kumimoji="1" lang="ja-JP" altLang="en-US" sz="3600" dirty="0" smtClean="0"/>
              <a:t>の正方形の</a:t>
            </a:r>
            <a:r>
              <a:rPr kumimoji="1" lang="en-US" altLang="ja-JP" sz="3600" dirty="0" smtClean="0"/>
              <a:t>1</a:t>
            </a:r>
            <a:r>
              <a:rPr kumimoji="1" lang="ja-JP" altLang="en-US" sz="3600" dirty="0" smtClean="0"/>
              <a:t>辺を半径とする</a:t>
            </a:r>
            <a:r>
              <a:rPr kumimoji="1" lang="en-US" altLang="ja-JP" sz="3600" dirty="0" smtClean="0"/>
              <a:t>4</a:t>
            </a:r>
            <a:r>
              <a:rPr kumimoji="1" lang="ja-JP" altLang="en-US" sz="3600" dirty="0" err="1" smtClean="0"/>
              <a:t>つの</a:t>
            </a:r>
            <a:r>
              <a:rPr kumimoji="1" lang="ja-JP" altLang="en-US" sz="3600" dirty="0" smtClean="0"/>
              <a:t>おうぎ形の重なった部分の面積を求めなさい。</a:t>
            </a:r>
            <a:endParaRPr kumimoji="1" lang="ja-JP" altLang="en-US" sz="3600" dirty="0"/>
          </a:p>
        </p:txBody>
      </p:sp>
      <p:cxnSp>
        <p:nvCxnSpPr>
          <p:cNvPr id="19" name="直線コネクタ 18"/>
          <p:cNvCxnSpPr/>
          <p:nvPr/>
        </p:nvCxnSpPr>
        <p:spPr>
          <a:xfrm>
            <a:off x="2225316" y="3012287"/>
            <a:ext cx="1513328" cy="241634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>
            <a:stCxn id="13" idx="0"/>
          </p:cNvCxnSpPr>
          <p:nvPr/>
        </p:nvCxnSpPr>
        <p:spPr>
          <a:xfrm flipH="1">
            <a:off x="755576" y="3002237"/>
            <a:ext cx="1475002" cy="23962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4067944" y="5517232"/>
                <a:ext cx="4870500" cy="8785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3600" dirty="0" smtClean="0">
                    <a:solidFill>
                      <a:srgbClr val="FF0000"/>
                    </a:solidFill>
                  </a:rPr>
                  <a:t>100―100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1" lang="en-US" altLang="ja-JP" sz="3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kumimoji="1" lang="en-US" altLang="ja-JP" sz="36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e>
                    </m:rad>
                  </m:oMath>
                </a14:m>
                <a:r>
                  <a:rPr kumimoji="1" lang="ja-JP" altLang="en-US" sz="3600" dirty="0" smtClean="0">
                    <a:solidFill>
                      <a:srgbClr val="FF0000"/>
                    </a:solidFill>
                  </a:rPr>
                  <a:t>＋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360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ja-JP" sz="3600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100</m:t>
                        </m:r>
                      </m:num>
                      <m:den>
                        <m:r>
                          <a:rPr kumimoji="1" lang="en-US" altLang="ja-JP" sz="36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kumimoji="1" lang="en-US" altLang="ja-JP" sz="3600" dirty="0" smtClean="0">
                    <a:solidFill>
                      <a:srgbClr val="FF0000"/>
                    </a:solidFill>
                  </a:rPr>
                  <a:t>π</a:t>
                </a:r>
                <a:r>
                  <a:rPr kumimoji="1" lang="ja-JP" altLang="en-US" sz="3600" dirty="0" smtClean="0">
                    <a:solidFill>
                      <a:srgbClr val="FF0000"/>
                    </a:solidFill>
                  </a:rPr>
                  <a:t>　㎝</a:t>
                </a:r>
                <a:r>
                  <a:rPr kumimoji="1" lang="en-US" altLang="ja-JP" sz="3600" baseline="30000" dirty="0" smtClean="0">
                    <a:solidFill>
                      <a:srgbClr val="FF0000"/>
                    </a:solidFill>
                  </a:rPr>
                  <a:t>2</a:t>
                </a:r>
                <a:endParaRPr kumimoji="1" lang="ja-JP" altLang="en-US" sz="3600" baseline="30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5517232"/>
                <a:ext cx="4870500" cy="878574"/>
              </a:xfrm>
              <a:prstGeom prst="rect">
                <a:avLst/>
              </a:prstGeom>
              <a:blipFill rotWithShape="1">
                <a:blip r:embed="rId2"/>
                <a:stretch>
                  <a:fillRect l="-3755" t="-1389" b="-1319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154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134</Words>
  <Application>Microsoft Office PowerPoint</Application>
  <PresentationFormat>画面に合わせる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三平方の定理の利用</vt:lpstr>
      <vt:lpstr>直径が４㎝のピン球があります。下の図のようなぴったり３個入るような直方体の箱を作るには、箱の縦、横、高さをいくつにすればよいだろうか。</vt:lpstr>
      <vt:lpstr>1辺10㎝の正方形の1辺を半径とする4つのおうぎ形の重なった部分の面積を求めなさい。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三平方の定理の空間図形への利用2</dc:title>
  <dc:creator>teacher</dc:creator>
  <cp:lastModifiedBy>teacher</cp:lastModifiedBy>
  <cp:revision>38</cp:revision>
  <dcterms:created xsi:type="dcterms:W3CDTF">2014-01-27T03:53:06Z</dcterms:created>
  <dcterms:modified xsi:type="dcterms:W3CDTF">2014-02-06T00:13:24Z</dcterms:modified>
</cp:coreProperties>
</file>