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8" r:id="rId3"/>
    <p:sldId id="276" r:id="rId4"/>
    <p:sldId id="280" r:id="rId5"/>
    <p:sldId id="279" r:id="rId6"/>
    <p:sldId id="285" r:id="rId7"/>
    <p:sldId id="283" r:id="rId8"/>
    <p:sldId id="287" r:id="rId9"/>
    <p:sldId id="281" r:id="rId10"/>
    <p:sldId id="282" r:id="rId11"/>
    <p:sldId id="284" r:id="rId12"/>
    <p:sldId id="288" r:id="rId13"/>
    <p:sldId id="289" r:id="rId14"/>
    <p:sldId id="290" r:id="rId15"/>
    <p:sldId id="291" r:id="rId16"/>
    <p:sldId id="292" r:id="rId17"/>
  </p:sldIdLst>
  <p:sldSz cx="9144000" cy="6858000" type="screen4x3"/>
  <p:notesSz cx="6858000" cy="914400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3300"/>
    <a:srgbClr val="FF9933"/>
    <a:srgbClr val="CC6600"/>
    <a:srgbClr val="3399FF"/>
    <a:srgbClr val="66FF33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1" autoAdjust="0"/>
    <p:restoredTop sz="97482" autoAdjust="0"/>
  </p:normalViewPr>
  <p:slideViewPr>
    <p:cSldViewPr snapToGrid="0">
      <p:cViewPr>
        <p:scale>
          <a:sx n="70" d="100"/>
          <a:sy n="70" d="100"/>
        </p:scale>
        <p:origin x="-159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540068" cy="54006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2AF15-EAD7-46FE-803B-1710FA6BB0EB}" type="datetimeFigureOut">
              <a:rPr kumimoji="1" lang="ja-JP" altLang="en-US" smtClean="0"/>
              <a:t>2014/1/22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F6A4C-7BCC-4AA2-9FD2-C7B1C5AB9D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163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F6A4C-7BCC-4AA2-9FD2-C7B1C5AB9D4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35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F6A4C-7BCC-4AA2-9FD2-C7B1C5AB9D4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401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01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F6A4C-7BCC-4AA2-9FD2-C7B1C5AB9D45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163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F6A4C-7BCC-4AA2-9FD2-C7B1C5AB9D45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163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F6A4C-7BCC-4AA2-9FD2-C7B1C5AB9D45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163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F6A4C-7BCC-4AA2-9FD2-C7B1C5AB9D45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16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33B59-0A84-4CCC-87A7-185C26010EA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450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E9485-C5D0-4055-ADD3-FF1DDD863F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833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C473A-5593-425A-AB51-8660EB2F16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2609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DA7E68C-D784-45D8-84BE-0F6F283E5D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814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2E83E-07A0-4254-8099-66949D717A9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258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3C909-6BB9-4C4E-B660-AA8E22D54FC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144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08DB9-197D-4BC6-A2D2-E06468A9BB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715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3B1F5-F7BE-435B-BA58-F121AA7AF2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746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4AC8-C79A-4CA9-B9F9-6C2F43308BA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684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E5616-3B6A-4405-A9E7-DA2700C79F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209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7F233-1DDC-402D-BB2A-EA0F5921E6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29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89412-8BB0-4841-96B8-1818F200E9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649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6AEECB4-3F8A-4252-8398-0032E76AF4B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o.jp/url?sa=i&amp;source=images&amp;cd=&amp;cad=rja&amp;docid=nY3GeUQWbOlyCM&amp;tbnid=nzdaY9TAWC5IuM:&amp;ved=0CAgQjRw41QI&amp;url=http://illustration-free.com/tree/tree-dl-05.html&amp;ei=q0DYUsvjGsidkgWWhICICA&amp;psig=AFQjCNGyE4fwsomaqnvH2t4ewiU39xsyKg&amp;ust=1389990443473598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o.jp/url?sa=i&amp;source=images&amp;cd=&amp;cad=rja&amp;docid=nY3GeUQWbOlyCM&amp;tbnid=nzdaY9TAWC5IuM:&amp;ved=0CAgQjRw41QI&amp;url=http://illustration-free.com/tree/tree-dl-05.html&amp;ei=q0DYUsvjGsidkgWWhICICA&amp;psig=AFQjCNGyE4fwsomaqnvH2t4ewiU39xsyKg&amp;ust=1389990443473598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frm=1&amp;source=images&amp;cd=&amp;cad=rja&amp;docid=TARmHmRAW2UUPM&amp;tbnid=eIWvb5xJDI1GLM:&amp;ved=0CAUQjRw&amp;url=http://pictogram-free.com/01-pictogram/001-pictogram.html&amp;ei=z6DdUvLUFsfHlQWJ2YDgAw&amp;bvm=bv.59568121,d.dGI&amp;psig=AFQjCNHETu2YBJeU25X77izmnqbul6T-ig&amp;ust=1390342721878836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o.jp/url?sa=i&amp;source=images&amp;cd=&amp;cad=rja&amp;docid=nY3GeUQWbOlyCM&amp;tbnid=nzdaY9TAWC5IuM:&amp;ved=0CAgQjRw41QI&amp;url=http://illustration-free.com/tree/tree-dl-05.html&amp;ei=q0DYUsvjGsidkgWWhICICA&amp;psig=AFQjCNGyE4fwsomaqnvH2t4ewiU39xsyKg&amp;ust=1389990443473598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75314" y="0"/>
            <a:ext cx="8229600" cy="941696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中３数　三平方の定理</a:t>
            </a:r>
            <a:r>
              <a:rPr lang="ja-JP" altLang="en-US" dirty="0" smtClean="0">
                <a:solidFill>
                  <a:schemeClr val="bg1"/>
                </a:solidFill>
              </a:rPr>
              <a:t>の利用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84495" y="900752"/>
            <a:ext cx="8229600" cy="5800299"/>
          </a:xfrm>
        </p:spPr>
        <p:txBody>
          <a:bodyPr/>
          <a:lstStyle/>
          <a:p>
            <a:pPr marL="0" indent="0" algn="ctr">
              <a:buNone/>
            </a:pPr>
            <a:r>
              <a:rPr lang="ja-JP" altLang="en-US" dirty="0" smtClean="0">
                <a:solidFill>
                  <a:schemeClr val="bg1"/>
                </a:solidFill>
              </a:rPr>
              <a:t>内　　容</a:t>
            </a:r>
            <a:endParaRPr lang="en-US" altLang="ja-JP" dirty="0" smtClean="0">
              <a:solidFill>
                <a:schemeClr val="bg1"/>
              </a:solidFill>
            </a:endParaRPr>
          </a:p>
          <a:p>
            <a:r>
              <a:rPr lang="en-US" altLang="ja-JP" dirty="0" smtClean="0">
                <a:solidFill>
                  <a:schemeClr val="bg1"/>
                </a:solidFill>
              </a:rPr>
              <a:t>2</a:t>
            </a:r>
            <a:r>
              <a:rPr lang="ja-JP" altLang="en-US" dirty="0" err="1" smtClean="0">
                <a:solidFill>
                  <a:schemeClr val="bg1"/>
                </a:solidFill>
              </a:rPr>
              <a:t>つの</a:t>
            </a:r>
            <a:r>
              <a:rPr lang="ja-JP" altLang="en-US" dirty="0" smtClean="0">
                <a:solidFill>
                  <a:schemeClr val="bg1"/>
                </a:solidFill>
              </a:rPr>
              <a:t>三角</a:t>
            </a:r>
            <a:r>
              <a:rPr lang="ja-JP" altLang="en-US" dirty="0">
                <a:solidFill>
                  <a:schemeClr val="bg1"/>
                </a:solidFill>
              </a:rPr>
              <a:t>定規</a:t>
            </a:r>
            <a:r>
              <a:rPr lang="ja-JP" altLang="en-US" dirty="0" smtClean="0">
                <a:solidFill>
                  <a:schemeClr val="bg1"/>
                </a:solidFill>
              </a:rPr>
              <a:t>の</a:t>
            </a:r>
            <a:r>
              <a:rPr lang="en-US" altLang="ja-JP" dirty="0" smtClean="0">
                <a:solidFill>
                  <a:schemeClr val="bg1"/>
                </a:solidFill>
              </a:rPr>
              <a:t>3</a:t>
            </a:r>
            <a:r>
              <a:rPr lang="ja-JP" altLang="en-US" dirty="0" smtClean="0">
                <a:solidFill>
                  <a:schemeClr val="bg1"/>
                </a:solidFill>
              </a:rPr>
              <a:t>辺の比</a:t>
            </a:r>
            <a:endParaRPr lang="en-US" altLang="ja-JP" dirty="0" smtClean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</a:rPr>
              <a:t>平面図形への</a:t>
            </a:r>
            <a:r>
              <a:rPr lang="ja-JP" altLang="en-US" dirty="0" smtClean="0">
                <a:solidFill>
                  <a:schemeClr val="bg1"/>
                </a:solidFill>
              </a:rPr>
              <a:t>利用</a:t>
            </a:r>
            <a:endParaRPr lang="en-US" altLang="ja-JP" dirty="0" smtClean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</a:rPr>
              <a:t>座標平面上</a:t>
            </a:r>
            <a:r>
              <a:rPr lang="ja-JP" altLang="en-US" dirty="0" smtClean="0">
                <a:solidFill>
                  <a:schemeClr val="bg1"/>
                </a:solidFill>
              </a:rPr>
              <a:t>の</a:t>
            </a:r>
            <a:r>
              <a:rPr lang="en-US" altLang="ja-JP" dirty="0" smtClean="0">
                <a:solidFill>
                  <a:schemeClr val="bg1"/>
                </a:solidFill>
              </a:rPr>
              <a:t>2</a:t>
            </a:r>
            <a:r>
              <a:rPr lang="ja-JP" altLang="en-US" dirty="0" smtClean="0">
                <a:solidFill>
                  <a:schemeClr val="bg1"/>
                </a:solidFill>
              </a:rPr>
              <a:t>点間の距離を求める。</a:t>
            </a:r>
            <a:endParaRPr lang="en-US" altLang="ja-JP" dirty="0" smtClean="0">
              <a:solidFill>
                <a:schemeClr val="bg1"/>
              </a:solidFill>
            </a:endParaRPr>
          </a:p>
          <a:p>
            <a:r>
              <a:rPr lang="ja-JP" altLang="en-US" dirty="0" smtClean="0">
                <a:solidFill>
                  <a:schemeClr val="bg1"/>
                </a:solidFill>
              </a:rPr>
              <a:t>折れた大木の残りの木の高さを求める。</a:t>
            </a:r>
            <a:endParaRPr lang="en-US" altLang="ja-JP" dirty="0" smtClean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</a:rPr>
              <a:t>三角形の面積を求める。</a:t>
            </a:r>
            <a:endParaRPr lang="en-US" altLang="ja-JP" dirty="0">
              <a:solidFill>
                <a:schemeClr val="bg1"/>
              </a:solidFill>
            </a:endParaRPr>
          </a:p>
          <a:p>
            <a:r>
              <a:rPr lang="ja-JP" altLang="en-US" dirty="0" smtClean="0">
                <a:solidFill>
                  <a:schemeClr val="bg1"/>
                </a:solidFill>
              </a:rPr>
              <a:t>ライオン</a:t>
            </a:r>
            <a:r>
              <a:rPr lang="ja-JP" altLang="en-US" dirty="0">
                <a:solidFill>
                  <a:schemeClr val="bg1"/>
                </a:solidFill>
              </a:rPr>
              <a:t>と射程</a:t>
            </a:r>
            <a:r>
              <a:rPr lang="ja-JP" altLang="en-US" dirty="0" smtClean="0">
                <a:solidFill>
                  <a:schemeClr val="bg1"/>
                </a:solidFill>
              </a:rPr>
              <a:t>距離</a:t>
            </a:r>
            <a:endParaRPr lang="en-US" altLang="ja-JP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bg1"/>
                </a:solidFill>
              </a:rPr>
              <a:t>場所</a:t>
            </a:r>
            <a:r>
              <a:rPr lang="ja-JP" altLang="en-US" dirty="0">
                <a:solidFill>
                  <a:schemeClr val="bg1"/>
                </a:solidFill>
              </a:rPr>
              <a:t>　ノートパソコンまたは教室に</a:t>
            </a:r>
            <a:r>
              <a:rPr lang="ja-JP" altLang="en-US" dirty="0" err="1">
                <a:solidFill>
                  <a:schemeClr val="bg1"/>
                </a:solidFill>
              </a:rPr>
              <a:t>パソコンが</a:t>
            </a:r>
            <a:r>
              <a:rPr lang="ja-JP" altLang="en-US" dirty="0" err="1" smtClean="0">
                <a:solidFill>
                  <a:schemeClr val="bg1"/>
                </a:solidFill>
              </a:rPr>
              <a:t>あ</a:t>
            </a:r>
            <a:r>
              <a:rPr lang="ja-JP" altLang="en-US" dirty="0" smtClean="0">
                <a:solidFill>
                  <a:schemeClr val="bg1"/>
                </a:solidFill>
              </a:rPr>
              <a:t>　　</a:t>
            </a:r>
            <a:r>
              <a:rPr lang="ja-JP" altLang="en-US" dirty="0" err="1" smtClean="0">
                <a:solidFill>
                  <a:schemeClr val="bg1"/>
                </a:solidFill>
              </a:rPr>
              <a:t>れば</a:t>
            </a:r>
            <a:r>
              <a:rPr lang="ja-JP" altLang="en-US" dirty="0">
                <a:solidFill>
                  <a:schemeClr val="bg1"/>
                </a:solidFill>
              </a:rPr>
              <a:t>教室がよい。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bg1"/>
                </a:solidFill>
              </a:rPr>
              <a:t>準備物　</a:t>
            </a:r>
            <a:r>
              <a:rPr lang="ja-JP" altLang="en-US" sz="2800" dirty="0">
                <a:solidFill>
                  <a:schemeClr val="bg1"/>
                </a:solidFill>
              </a:rPr>
              <a:t>プロジェクタ、スクリーン、</a:t>
            </a:r>
            <a:r>
              <a:rPr lang="ja-JP" altLang="en-US" sz="2800" dirty="0" smtClean="0">
                <a:solidFill>
                  <a:schemeClr val="bg1"/>
                </a:solidFill>
              </a:rPr>
              <a:t>コンピュータ</a:t>
            </a:r>
            <a:endParaRPr lang="ja-JP" alt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39"/>
    </mc:Choice>
    <mc:Fallback xmlns="">
      <p:transition spd="slow" advTm="1113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09" y="0"/>
            <a:ext cx="8229600" cy="2100573"/>
          </a:xfrm>
        </p:spPr>
        <p:txBody>
          <a:bodyPr/>
          <a:lstStyle/>
          <a:p>
            <a:pPr algn="l"/>
            <a:r>
              <a:rPr kumimoji="1" lang="ja-JP" altLang="en-US" sz="2800" dirty="0" smtClean="0"/>
              <a:t>大型台風の影響で、一郎君の学校の高さ</a:t>
            </a:r>
            <a:r>
              <a:rPr kumimoji="1" lang="en-US" altLang="ja-JP" sz="2800" dirty="0" smtClean="0"/>
              <a:t>10m</a:t>
            </a:r>
            <a:r>
              <a:rPr kumimoji="1" lang="ja-JP" altLang="en-US" sz="2800" dirty="0" smtClean="0"/>
              <a:t>の大木が、途中で折れてしまった。木の根元から折れた先までの距離を測ると</a:t>
            </a:r>
            <a:r>
              <a:rPr kumimoji="1" lang="en-US" altLang="ja-JP" sz="2800" dirty="0" smtClean="0"/>
              <a:t>6m</a:t>
            </a:r>
            <a:r>
              <a:rPr kumimoji="1" lang="ja-JP" altLang="en-US" sz="2800" dirty="0" smtClean="0"/>
              <a:t>でした。残っている木の高さは何ｍでしょうか。</a:t>
            </a:r>
            <a:endParaRPr kumimoji="1" lang="ja-JP" altLang="en-US" sz="2800" dirty="0"/>
          </a:p>
        </p:txBody>
      </p:sp>
      <p:pic>
        <p:nvPicPr>
          <p:cNvPr id="1026" name="Picture 2" descr="http://t2.gstatic.com/images?q=tbn:ANd9GcT3fTa1YbE0fa-r8cFsEYddVW4vVbSDDHYc9S81NxwAz2ixC0Il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94" t="4752" r="30662" b="23133"/>
          <a:stretch/>
        </p:blipFill>
        <p:spPr bwMode="auto">
          <a:xfrm rot="7485186">
            <a:off x="2471457" y="4298419"/>
            <a:ext cx="2453268" cy="3297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フリーフォーム 3"/>
          <p:cNvSpPr/>
          <p:nvPr/>
        </p:nvSpPr>
        <p:spPr bwMode="auto">
          <a:xfrm>
            <a:off x="1813876" y="5134708"/>
            <a:ext cx="464234" cy="1321332"/>
          </a:xfrm>
          <a:custGeom>
            <a:avLst/>
            <a:gdLst>
              <a:gd name="connsiteX0" fmla="*/ 70339 w 464234"/>
              <a:gd name="connsiteY0" fmla="*/ 0 h 1195754"/>
              <a:gd name="connsiteX1" fmla="*/ 0 w 464234"/>
              <a:gd name="connsiteY1" fmla="*/ 1181686 h 1195754"/>
              <a:gd name="connsiteX2" fmla="*/ 464234 w 464234"/>
              <a:gd name="connsiteY2" fmla="*/ 1195754 h 1195754"/>
              <a:gd name="connsiteX3" fmla="*/ 422031 w 464234"/>
              <a:gd name="connsiteY3" fmla="*/ 14067 h 1195754"/>
              <a:gd name="connsiteX4" fmla="*/ 70339 w 464234"/>
              <a:gd name="connsiteY4" fmla="*/ 0 h 1195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234" h="1195754">
                <a:moveTo>
                  <a:pt x="70339" y="0"/>
                </a:moveTo>
                <a:lnTo>
                  <a:pt x="0" y="1181686"/>
                </a:lnTo>
                <a:lnTo>
                  <a:pt x="464234" y="1195754"/>
                </a:lnTo>
                <a:lnTo>
                  <a:pt x="422031" y="14067"/>
                </a:lnTo>
                <a:lnTo>
                  <a:pt x="70339" y="0"/>
                </a:lnTo>
                <a:close/>
              </a:path>
            </a:pathLst>
          </a:custGeom>
          <a:solidFill>
            <a:srgbClr val="CC6600"/>
          </a:solidFill>
          <a:ln w="9525" cap="flat" cmpd="sng" algn="ctr">
            <a:solidFill>
              <a:srgbClr val="CC66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056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2.gstatic.com/images?q=tbn:ANd9GcT3fTa1YbE0fa-r8cFsEYddVW4vVbSDDHYc9S81NxwAz2ixC0Il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94" t="4752" r="30662" b="23133"/>
          <a:stretch/>
        </p:blipFill>
        <p:spPr bwMode="auto">
          <a:xfrm rot="7311631">
            <a:off x="2477489" y="1118742"/>
            <a:ext cx="5308627" cy="7134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09" y="0"/>
            <a:ext cx="8229600" cy="2100573"/>
          </a:xfrm>
        </p:spPr>
        <p:txBody>
          <a:bodyPr/>
          <a:lstStyle/>
          <a:p>
            <a:pPr algn="l"/>
            <a:r>
              <a:rPr kumimoji="1" lang="ja-JP" altLang="en-US" sz="2800" dirty="0" smtClean="0"/>
              <a:t>大型台風の影響で、一郎君の学校の高さ</a:t>
            </a:r>
            <a:r>
              <a:rPr kumimoji="1" lang="en-US" altLang="ja-JP" sz="2800" dirty="0" smtClean="0"/>
              <a:t>10m</a:t>
            </a:r>
            <a:r>
              <a:rPr kumimoji="1" lang="ja-JP" altLang="en-US" sz="2800" dirty="0" smtClean="0"/>
              <a:t>の大木が、途中で折れてしまった。木の根元から折れた先までの距離を測ると</a:t>
            </a:r>
            <a:r>
              <a:rPr kumimoji="1" lang="en-US" altLang="ja-JP" sz="2800" dirty="0" smtClean="0"/>
              <a:t>6m</a:t>
            </a:r>
            <a:r>
              <a:rPr kumimoji="1" lang="ja-JP" altLang="en-US" sz="2800" dirty="0" smtClean="0"/>
              <a:t>でした。残っている木の高さは何ｍでしょうか。</a:t>
            </a:r>
            <a:endParaRPr kumimoji="1" lang="ja-JP" altLang="en-US" sz="2800" dirty="0"/>
          </a:p>
        </p:txBody>
      </p:sp>
      <p:sp>
        <p:nvSpPr>
          <p:cNvPr id="4" name="フリーフォーム 3"/>
          <p:cNvSpPr/>
          <p:nvPr/>
        </p:nvSpPr>
        <p:spPr bwMode="auto">
          <a:xfrm>
            <a:off x="1363711" y="3104439"/>
            <a:ext cx="634028" cy="2859231"/>
          </a:xfrm>
          <a:custGeom>
            <a:avLst/>
            <a:gdLst>
              <a:gd name="connsiteX0" fmla="*/ 70339 w 464234"/>
              <a:gd name="connsiteY0" fmla="*/ 0 h 1195754"/>
              <a:gd name="connsiteX1" fmla="*/ 0 w 464234"/>
              <a:gd name="connsiteY1" fmla="*/ 1181686 h 1195754"/>
              <a:gd name="connsiteX2" fmla="*/ 464234 w 464234"/>
              <a:gd name="connsiteY2" fmla="*/ 1195754 h 1195754"/>
              <a:gd name="connsiteX3" fmla="*/ 422031 w 464234"/>
              <a:gd name="connsiteY3" fmla="*/ 14067 h 1195754"/>
              <a:gd name="connsiteX4" fmla="*/ 70339 w 464234"/>
              <a:gd name="connsiteY4" fmla="*/ 0 h 1195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234" h="1195754">
                <a:moveTo>
                  <a:pt x="70339" y="0"/>
                </a:moveTo>
                <a:lnTo>
                  <a:pt x="0" y="1181686"/>
                </a:lnTo>
                <a:lnTo>
                  <a:pt x="464234" y="1195754"/>
                </a:lnTo>
                <a:lnTo>
                  <a:pt x="422031" y="14067"/>
                </a:lnTo>
                <a:lnTo>
                  <a:pt x="70339" y="0"/>
                </a:lnTo>
                <a:close/>
              </a:path>
            </a:pathLst>
          </a:custGeom>
          <a:solidFill>
            <a:srgbClr val="CC6600"/>
          </a:solidFill>
          <a:ln w="9525" cap="flat" cmpd="sng" algn="ctr">
            <a:solidFill>
              <a:srgbClr val="CC66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1997739" y="5963670"/>
            <a:ext cx="545813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152298" y="5963670"/>
            <a:ext cx="9795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4000" dirty="0" smtClean="0"/>
              <a:t>6m</a:t>
            </a:r>
            <a:endParaRPr lang="en-US" altLang="ja-JP" sz="4000" dirty="0"/>
          </a:p>
        </p:txBody>
      </p:sp>
      <p:cxnSp>
        <p:nvCxnSpPr>
          <p:cNvPr id="9" name="直線コネクタ 8"/>
          <p:cNvCxnSpPr/>
          <p:nvPr/>
        </p:nvCxnSpPr>
        <p:spPr bwMode="auto">
          <a:xfrm flipV="1">
            <a:off x="1997739" y="3104439"/>
            <a:ext cx="0" cy="285923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1005412" y="4248957"/>
            <a:ext cx="112554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4000" dirty="0" err="1" smtClean="0"/>
              <a:t>ｘ</a:t>
            </a:r>
            <a:r>
              <a:rPr lang="en-US" altLang="ja-JP" sz="4000" dirty="0" smtClean="0"/>
              <a:t>m</a:t>
            </a:r>
            <a:endParaRPr lang="en-US" altLang="ja-JP" sz="4000" dirty="0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1997739" y="3104439"/>
            <a:ext cx="5458138" cy="285923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15"/>
              <p:cNvSpPr txBox="1">
                <a:spLocks noChangeArrowheads="1"/>
              </p:cNvSpPr>
              <p:nvPr/>
            </p:nvSpPr>
            <p:spPr bwMode="auto">
              <a:xfrm>
                <a:off x="4642050" y="1870791"/>
                <a:ext cx="4377553" cy="1694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ja-JP" altLang="en-US" sz="4000" dirty="0" smtClean="0"/>
                  <a:t>６</a:t>
                </a:r>
                <a:r>
                  <a:rPr lang="en-US" altLang="ja-JP" sz="4000" baseline="30000" dirty="0" smtClean="0"/>
                  <a:t>2</a:t>
                </a:r>
                <a:r>
                  <a:rPr lang="ja-JP" altLang="en-US" sz="4000" dirty="0" smtClean="0"/>
                  <a:t>＋</a:t>
                </a:r>
                <a:r>
                  <a:rPr lang="ja-JP" altLang="en-US" sz="4000" dirty="0" err="1" smtClean="0"/>
                  <a:t>ｘ</a:t>
                </a:r>
                <a:r>
                  <a:rPr lang="en-US" altLang="ja-JP" sz="4000" baseline="30000" dirty="0" smtClean="0"/>
                  <a:t>2</a:t>
                </a:r>
                <a:r>
                  <a:rPr lang="ja-JP" altLang="en-US" sz="4000" dirty="0"/>
                  <a:t>＝ </a:t>
                </a:r>
                <a:r>
                  <a:rPr lang="en-US" altLang="ja-JP" sz="4000" dirty="0" smtClean="0"/>
                  <a:t>(10</a:t>
                </a:r>
                <a:r>
                  <a:rPr lang="ja-JP" altLang="en-US" sz="4000" dirty="0" smtClean="0"/>
                  <a:t>－</a:t>
                </a:r>
                <a:r>
                  <a:rPr lang="ja-JP" altLang="en-US" sz="4000" dirty="0" err="1" smtClean="0"/>
                  <a:t>ｘ</a:t>
                </a:r>
                <a:r>
                  <a:rPr lang="en-US" altLang="ja-JP" sz="4000" dirty="0" smtClean="0"/>
                  <a:t>)</a:t>
                </a:r>
                <a:r>
                  <a:rPr lang="en-US" altLang="ja-JP" sz="4000" baseline="30000" dirty="0" smtClean="0"/>
                  <a:t>2</a:t>
                </a:r>
              </a:p>
              <a:p>
                <a:r>
                  <a:rPr lang="ja-JP" altLang="en-US" sz="4000" dirty="0" smtClean="0"/>
                  <a:t>ｘ＝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i="1">
                            <a:latin typeface="Cambria Math"/>
                          </a:rPr>
                          <m:t>１６</m:t>
                        </m:r>
                      </m:num>
                      <m:den>
                        <m:r>
                          <a:rPr lang="ja-JP" altLang="en-US" sz="4000" b="0" i="1" smtClean="0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endParaRPr lang="en-US" altLang="ja-JP" sz="4000" baseline="30000" dirty="0"/>
              </a:p>
            </p:txBody>
          </p:sp>
        </mc:Choice>
        <mc:Fallback xmlns="">
          <p:sp>
            <p:nvSpPr>
              <p:cNvPr id="15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2050" y="1870791"/>
                <a:ext cx="4377553" cy="1694246"/>
              </a:xfrm>
              <a:prstGeom prst="rect">
                <a:avLst/>
              </a:prstGeom>
              <a:blipFill rotWithShape="1">
                <a:blip r:embed="rId4"/>
                <a:stretch>
                  <a:fillRect l="-2782" t="-7914" r="-417" b="-46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/>
          <p:cNvSpPr/>
          <p:nvPr/>
        </p:nvSpPr>
        <p:spPr>
          <a:xfrm>
            <a:off x="4247832" y="3472521"/>
            <a:ext cx="2105063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4000" dirty="0" smtClean="0">
                <a:solidFill>
                  <a:srgbClr val="FF0000"/>
                </a:solidFill>
              </a:rPr>
              <a:t>10</a:t>
            </a:r>
            <a:r>
              <a:rPr lang="ja-JP" altLang="en-US" sz="4000" dirty="0" smtClean="0">
                <a:solidFill>
                  <a:srgbClr val="FF0000"/>
                </a:solidFill>
              </a:rPr>
              <a:t>－ｘ</a:t>
            </a:r>
            <a:r>
              <a:rPr lang="ja-JP" altLang="en-US" sz="4000" dirty="0" smtClean="0"/>
              <a:t> </a:t>
            </a:r>
            <a:r>
              <a:rPr lang="en-US" altLang="ja-JP" sz="4000" dirty="0" smtClean="0"/>
              <a:t>m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2882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5" grpId="0" build="p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511" y="110864"/>
            <a:ext cx="8229600" cy="1267559"/>
          </a:xfrm>
        </p:spPr>
        <p:txBody>
          <a:bodyPr/>
          <a:lstStyle/>
          <a:p>
            <a:pPr algn="l"/>
            <a:r>
              <a:rPr kumimoji="1" lang="en-US" altLang="ja-JP" sz="4000" dirty="0" smtClean="0"/>
              <a:t>AB</a:t>
            </a:r>
            <a:r>
              <a:rPr kumimoji="1" lang="ja-JP" altLang="en-US" sz="4000" dirty="0" smtClean="0"/>
              <a:t>＝</a:t>
            </a:r>
            <a:r>
              <a:rPr kumimoji="1" lang="en-US" altLang="ja-JP" sz="4000" dirty="0" smtClean="0"/>
              <a:t>17㎝</a:t>
            </a:r>
            <a:r>
              <a:rPr kumimoji="1" lang="ja-JP" altLang="en-US" sz="4000" dirty="0" err="1" smtClean="0"/>
              <a:t>、</a:t>
            </a:r>
            <a:r>
              <a:rPr kumimoji="1" lang="en-US" altLang="ja-JP" sz="4000" dirty="0" smtClean="0"/>
              <a:t>BC=21㎝</a:t>
            </a:r>
            <a:r>
              <a:rPr kumimoji="1" lang="ja-JP" altLang="en-US" sz="4000" dirty="0" err="1" smtClean="0"/>
              <a:t>、</a:t>
            </a:r>
            <a:r>
              <a:rPr kumimoji="1" lang="en-US" altLang="ja-JP" sz="4000" dirty="0" smtClean="0"/>
              <a:t>CA=10㎝</a:t>
            </a:r>
            <a:r>
              <a:rPr kumimoji="1" lang="ja-JP" altLang="en-US" sz="4000" dirty="0" smtClean="0"/>
              <a:t>の△</a:t>
            </a:r>
            <a:r>
              <a:rPr kumimoji="1" lang="en-US" altLang="ja-JP" sz="4000" dirty="0" smtClean="0"/>
              <a:t>ABC</a:t>
            </a:r>
            <a:r>
              <a:rPr kumimoji="1" lang="ja-JP" altLang="en-US" sz="4000" dirty="0" smtClean="0"/>
              <a:t>の面積</a:t>
            </a:r>
            <a:r>
              <a:rPr lang="ja-JP" altLang="en-US" sz="4000" dirty="0"/>
              <a:t>を</a:t>
            </a:r>
            <a:r>
              <a:rPr kumimoji="1" lang="ja-JP" altLang="en-US" sz="4000" dirty="0" smtClean="0"/>
              <a:t>求めよう。</a:t>
            </a:r>
            <a:endParaRPr kumimoji="1" lang="ja-JP" altLang="en-US" sz="4000" dirty="0"/>
          </a:p>
        </p:txBody>
      </p:sp>
      <p:sp>
        <p:nvSpPr>
          <p:cNvPr id="3" name="二等辺三角形 2"/>
          <p:cNvSpPr/>
          <p:nvPr/>
        </p:nvSpPr>
        <p:spPr bwMode="auto">
          <a:xfrm>
            <a:off x="1351128" y="2347415"/>
            <a:ext cx="6837528" cy="3179928"/>
          </a:xfrm>
          <a:prstGeom prst="triangle">
            <a:avLst>
              <a:gd name="adj" fmla="val 6401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284306" y="1762640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A</a:t>
            </a:r>
            <a:endParaRPr lang="ja-JP" altLang="en-US" sz="3200" dirty="0"/>
          </a:p>
        </p:txBody>
      </p:sp>
      <p:sp>
        <p:nvSpPr>
          <p:cNvPr id="5" name="正方形/長方形 4"/>
          <p:cNvSpPr/>
          <p:nvPr/>
        </p:nvSpPr>
        <p:spPr>
          <a:xfrm>
            <a:off x="804957" y="5342677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B</a:t>
            </a:r>
            <a:endParaRPr lang="ja-JP" altLang="en-US" sz="3200" dirty="0"/>
          </a:p>
        </p:txBody>
      </p:sp>
      <p:sp>
        <p:nvSpPr>
          <p:cNvPr id="6" name="正方形/長方形 5"/>
          <p:cNvSpPr/>
          <p:nvPr/>
        </p:nvSpPr>
        <p:spPr>
          <a:xfrm>
            <a:off x="8203889" y="5342677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C</a:t>
            </a:r>
            <a:endParaRPr lang="ja-JP" altLang="en-US" sz="3200" dirty="0"/>
          </a:p>
        </p:txBody>
      </p:sp>
      <p:sp>
        <p:nvSpPr>
          <p:cNvPr id="7" name="正方形/長方形 6"/>
          <p:cNvSpPr/>
          <p:nvPr/>
        </p:nvSpPr>
        <p:spPr>
          <a:xfrm>
            <a:off x="6717434" y="3352604"/>
            <a:ext cx="10502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10</a:t>
            </a:r>
            <a:r>
              <a:rPr lang="en-US" altLang="ja-JP" sz="3200" dirty="0"/>
              <a:t>㎝</a:t>
            </a:r>
            <a:endParaRPr lang="ja-JP" altLang="en-US" sz="3200" dirty="0"/>
          </a:p>
        </p:txBody>
      </p:sp>
      <p:sp>
        <p:nvSpPr>
          <p:cNvPr id="8" name="正方形/長方形 7"/>
          <p:cNvSpPr/>
          <p:nvPr/>
        </p:nvSpPr>
        <p:spPr>
          <a:xfrm>
            <a:off x="4657685" y="5814759"/>
            <a:ext cx="10502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21</a:t>
            </a:r>
            <a:r>
              <a:rPr lang="en-US" altLang="ja-JP" sz="3200" dirty="0"/>
              <a:t>㎝</a:t>
            </a:r>
            <a:endParaRPr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2588822" y="3259021"/>
            <a:ext cx="10502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17</a:t>
            </a:r>
            <a:r>
              <a:rPr lang="en-US" altLang="ja-JP" sz="3200" dirty="0"/>
              <a:t>㎝</a:t>
            </a:r>
            <a:endParaRPr lang="ja-JP" altLang="en-US" sz="3200" dirty="0"/>
          </a:p>
        </p:txBody>
      </p:sp>
      <p:cxnSp>
        <p:nvCxnSpPr>
          <p:cNvPr id="10" name="直線コネクタ 9"/>
          <p:cNvCxnSpPr>
            <a:stCxn id="3" idx="0"/>
            <a:endCxn id="3" idx="3"/>
          </p:cNvCxnSpPr>
          <p:nvPr/>
        </p:nvCxnSpPr>
        <p:spPr bwMode="auto">
          <a:xfrm>
            <a:off x="5728445" y="2347415"/>
            <a:ext cx="0" cy="31799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正方形/長方形 12"/>
          <p:cNvSpPr/>
          <p:nvPr/>
        </p:nvSpPr>
        <p:spPr>
          <a:xfrm>
            <a:off x="5513697" y="5522372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H</a:t>
            </a:r>
            <a:endParaRPr lang="ja-JP" altLang="en-US" sz="3200" dirty="0"/>
          </a:p>
        </p:txBody>
      </p:sp>
      <p:sp>
        <p:nvSpPr>
          <p:cNvPr id="14" name="正方形/長方形 13"/>
          <p:cNvSpPr/>
          <p:nvPr/>
        </p:nvSpPr>
        <p:spPr>
          <a:xfrm>
            <a:off x="6521768" y="5455271"/>
            <a:ext cx="8082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err="1" smtClean="0">
                <a:solidFill>
                  <a:srgbClr val="FF0000"/>
                </a:solidFill>
              </a:rPr>
              <a:t>ｘ</a:t>
            </a:r>
            <a:r>
              <a:rPr lang="en-US" altLang="ja-JP" sz="3200" dirty="0" smtClean="0">
                <a:solidFill>
                  <a:srgbClr val="FF0000"/>
                </a:solidFill>
              </a:rPr>
              <a:t>㎝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029221" y="5466512"/>
            <a:ext cx="16738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</a:rPr>
              <a:t>21</a:t>
            </a:r>
            <a:r>
              <a:rPr lang="ja-JP" altLang="en-US" sz="3200" dirty="0" smtClean="0">
                <a:solidFill>
                  <a:srgbClr val="FF0000"/>
                </a:solidFill>
              </a:rPr>
              <a:t>－</a:t>
            </a:r>
            <a:r>
              <a:rPr lang="ja-JP" altLang="en-US" sz="3200" dirty="0" err="1" smtClean="0">
                <a:solidFill>
                  <a:srgbClr val="FF0000"/>
                </a:solidFill>
              </a:rPr>
              <a:t>ｘ</a:t>
            </a:r>
            <a:r>
              <a:rPr lang="en-US" altLang="ja-JP" sz="3200" dirty="0" smtClean="0">
                <a:solidFill>
                  <a:srgbClr val="FF0000"/>
                </a:solidFill>
              </a:rPr>
              <a:t>㎝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6" name="フリーフォーム 15"/>
          <p:cNvSpPr/>
          <p:nvPr/>
        </p:nvSpPr>
        <p:spPr bwMode="auto">
          <a:xfrm>
            <a:off x="1400757" y="5547067"/>
            <a:ext cx="3256928" cy="520989"/>
          </a:xfrm>
          <a:custGeom>
            <a:avLst/>
            <a:gdLst>
              <a:gd name="connsiteX0" fmla="*/ 0 w 1133475"/>
              <a:gd name="connsiteY0" fmla="*/ 0 h 228600"/>
              <a:gd name="connsiteX1" fmla="*/ 323850 w 1133475"/>
              <a:gd name="connsiteY1" fmla="*/ 114300 h 228600"/>
              <a:gd name="connsiteX2" fmla="*/ 695325 w 1133475"/>
              <a:gd name="connsiteY2" fmla="*/ 190500 h 228600"/>
              <a:gd name="connsiteX3" fmla="*/ 1133475 w 1133475"/>
              <a:gd name="connsiteY3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3475" h="228600">
                <a:moveTo>
                  <a:pt x="0" y="0"/>
                </a:moveTo>
                <a:cubicBezTo>
                  <a:pt x="103981" y="41275"/>
                  <a:pt x="207963" y="82550"/>
                  <a:pt x="323850" y="114300"/>
                </a:cubicBezTo>
                <a:cubicBezTo>
                  <a:pt x="439738" y="146050"/>
                  <a:pt x="560388" y="171450"/>
                  <a:pt x="695325" y="190500"/>
                </a:cubicBezTo>
                <a:cubicBezTo>
                  <a:pt x="830263" y="209550"/>
                  <a:pt x="981869" y="219075"/>
                  <a:pt x="1133475" y="228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7" name="フリーフォーム 16"/>
          <p:cNvSpPr/>
          <p:nvPr/>
        </p:nvSpPr>
        <p:spPr bwMode="auto">
          <a:xfrm>
            <a:off x="5728445" y="5544785"/>
            <a:ext cx="2444005" cy="562362"/>
          </a:xfrm>
          <a:custGeom>
            <a:avLst/>
            <a:gdLst>
              <a:gd name="connsiteX0" fmla="*/ 933450 w 933450"/>
              <a:gd name="connsiteY0" fmla="*/ 0 h 220874"/>
              <a:gd name="connsiteX1" fmla="*/ 666750 w 933450"/>
              <a:gd name="connsiteY1" fmla="*/ 133350 h 220874"/>
              <a:gd name="connsiteX2" fmla="*/ 333375 w 933450"/>
              <a:gd name="connsiteY2" fmla="*/ 209550 h 220874"/>
              <a:gd name="connsiteX3" fmla="*/ 0 w 933450"/>
              <a:gd name="connsiteY3" fmla="*/ 219075 h 22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3450" h="220874">
                <a:moveTo>
                  <a:pt x="933450" y="0"/>
                </a:moveTo>
                <a:cubicBezTo>
                  <a:pt x="850106" y="49212"/>
                  <a:pt x="766762" y="98425"/>
                  <a:pt x="666750" y="133350"/>
                </a:cubicBezTo>
                <a:cubicBezTo>
                  <a:pt x="566738" y="168275"/>
                  <a:pt x="444500" y="195263"/>
                  <a:pt x="333375" y="209550"/>
                </a:cubicBezTo>
                <a:cubicBezTo>
                  <a:pt x="222250" y="223837"/>
                  <a:pt x="111125" y="221456"/>
                  <a:pt x="0" y="21907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8" name="フリーフォーム 17"/>
          <p:cNvSpPr/>
          <p:nvPr/>
        </p:nvSpPr>
        <p:spPr bwMode="auto">
          <a:xfrm rot="8794070">
            <a:off x="3393006" y="2504428"/>
            <a:ext cx="2405577" cy="520989"/>
          </a:xfrm>
          <a:custGeom>
            <a:avLst/>
            <a:gdLst>
              <a:gd name="connsiteX0" fmla="*/ 0 w 1133475"/>
              <a:gd name="connsiteY0" fmla="*/ 0 h 228600"/>
              <a:gd name="connsiteX1" fmla="*/ 323850 w 1133475"/>
              <a:gd name="connsiteY1" fmla="*/ 114300 h 228600"/>
              <a:gd name="connsiteX2" fmla="*/ 695325 w 1133475"/>
              <a:gd name="connsiteY2" fmla="*/ 190500 h 228600"/>
              <a:gd name="connsiteX3" fmla="*/ 1133475 w 1133475"/>
              <a:gd name="connsiteY3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3475" h="228600">
                <a:moveTo>
                  <a:pt x="0" y="0"/>
                </a:moveTo>
                <a:cubicBezTo>
                  <a:pt x="103981" y="41275"/>
                  <a:pt x="207963" y="82550"/>
                  <a:pt x="323850" y="114300"/>
                </a:cubicBezTo>
                <a:cubicBezTo>
                  <a:pt x="439738" y="146050"/>
                  <a:pt x="560388" y="171450"/>
                  <a:pt x="695325" y="190500"/>
                </a:cubicBezTo>
                <a:cubicBezTo>
                  <a:pt x="830263" y="209550"/>
                  <a:pt x="981869" y="219075"/>
                  <a:pt x="1133475" y="228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9" name="フリーフォーム 18"/>
          <p:cNvSpPr/>
          <p:nvPr/>
        </p:nvSpPr>
        <p:spPr bwMode="auto">
          <a:xfrm rot="8054621">
            <a:off x="879811" y="4434293"/>
            <a:ext cx="2266244" cy="354631"/>
          </a:xfrm>
          <a:custGeom>
            <a:avLst/>
            <a:gdLst>
              <a:gd name="connsiteX0" fmla="*/ 933450 w 933450"/>
              <a:gd name="connsiteY0" fmla="*/ 0 h 220874"/>
              <a:gd name="connsiteX1" fmla="*/ 666750 w 933450"/>
              <a:gd name="connsiteY1" fmla="*/ 133350 h 220874"/>
              <a:gd name="connsiteX2" fmla="*/ 333375 w 933450"/>
              <a:gd name="connsiteY2" fmla="*/ 209550 h 220874"/>
              <a:gd name="connsiteX3" fmla="*/ 0 w 933450"/>
              <a:gd name="connsiteY3" fmla="*/ 219075 h 22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3450" h="220874">
                <a:moveTo>
                  <a:pt x="933450" y="0"/>
                </a:moveTo>
                <a:cubicBezTo>
                  <a:pt x="850106" y="49212"/>
                  <a:pt x="766762" y="98425"/>
                  <a:pt x="666750" y="133350"/>
                </a:cubicBezTo>
                <a:cubicBezTo>
                  <a:pt x="566738" y="168275"/>
                  <a:pt x="444500" y="195263"/>
                  <a:pt x="333375" y="209550"/>
                </a:cubicBezTo>
                <a:cubicBezTo>
                  <a:pt x="222250" y="223837"/>
                  <a:pt x="111125" y="221456"/>
                  <a:pt x="0" y="21907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0" name="フリーフォーム 19"/>
          <p:cNvSpPr/>
          <p:nvPr/>
        </p:nvSpPr>
        <p:spPr bwMode="auto">
          <a:xfrm rot="13535029">
            <a:off x="5583548" y="2705870"/>
            <a:ext cx="1928614" cy="363679"/>
          </a:xfrm>
          <a:custGeom>
            <a:avLst/>
            <a:gdLst>
              <a:gd name="connsiteX0" fmla="*/ 933450 w 933450"/>
              <a:gd name="connsiteY0" fmla="*/ 0 h 220874"/>
              <a:gd name="connsiteX1" fmla="*/ 666750 w 933450"/>
              <a:gd name="connsiteY1" fmla="*/ 133350 h 220874"/>
              <a:gd name="connsiteX2" fmla="*/ 333375 w 933450"/>
              <a:gd name="connsiteY2" fmla="*/ 209550 h 220874"/>
              <a:gd name="connsiteX3" fmla="*/ 0 w 933450"/>
              <a:gd name="connsiteY3" fmla="*/ 219075 h 22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3450" h="220874">
                <a:moveTo>
                  <a:pt x="933450" y="0"/>
                </a:moveTo>
                <a:cubicBezTo>
                  <a:pt x="850106" y="49212"/>
                  <a:pt x="766762" y="98425"/>
                  <a:pt x="666750" y="133350"/>
                </a:cubicBezTo>
                <a:cubicBezTo>
                  <a:pt x="566738" y="168275"/>
                  <a:pt x="444500" y="195263"/>
                  <a:pt x="333375" y="209550"/>
                </a:cubicBezTo>
                <a:cubicBezTo>
                  <a:pt x="222250" y="223837"/>
                  <a:pt x="111125" y="221456"/>
                  <a:pt x="0" y="21907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1" name="フリーフォーム 20"/>
          <p:cNvSpPr/>
          <p:nvPr/>
        </p:nvSpPr>
        <p:spPr bwMode="auto">
          <a:xfrm rot="14526338">
            <a:off x="7020852" y="4648004"/>
            <a:ext cx="1707770" cy="193627"/>
          </a:xfrm>
          <a:custGeom>
            <a:avLst/>
            <a:gdLst>
              <a:gd name="connsiteX0" fmla="*/ 0 w 1133475"/>
              <a:gd name="connsiteY0" fmla="*/ 0 h 228600"/>
              <a:gd name="connsiteX1" fmla="*/ 323850 w 1133475"/>
              <a:gd name="connsiteY1" fmla="*/ 114300 h 228600"/>
              <a:gd name="connsiteX2" fmla="*/ 695325 w 1133475"/>
              <a:gd name="connsiteY2" fmla="*/ 190500 h 228600"/>
              <a:gd name="connsiteX3" fmla="*/ 1133475 w 1133475"/>
              <a:gd name="connsiteY3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3475" h="228600">
                <a:moveTo>
                  <a:pt x="0" y="0"/>
                </a:moveTo>
                <a:cubicBezTo>
                  <a:pt x="103981" y="41275"/>
                  <a:pt x="207963" y="82550"/>
                  <a:pt x="323850" y="114300"/>
                </a:cubicBezTo>
                <a:cubicBezTo>
                  <a:pt x="439738" y="146050"/>
                  <a:pt x="560388" y="171450"/>
                  <a:pt x="695325" y="190500"/>
                </a:cubicBezTo>
                <a:cubicBezTo>
                  <a:pt x="830263" y="209550"/>
                  <a:pt x="981869" y="219075"/>
                  <a:pt x="1133475" y="228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73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716" y="274637"/>
            <a:ext cx="4503762" cy="4802330"/>
          </a:xfrm>
        </p:spPr>
        <p:txBody>
          <a:bodyPr/>
          <a:lstStyle/>
          <a:p>
            <a:pPr algn="l"/>
            <a:r>
              <a:rPr kumimoji="1" lang="ja-JP" altLang="en-US" sz="2800" dirty="0" smtClean="0"/>
              <a:t>サーカス小屋から逃げたライオンが公園のＡ地点にいた。麻酔銃で捕まえたいが、射程距離が</a:t>
            </a:r>
            <a:r>
              <a:rPr kumimoji="1" lang="en-US" altLang="ja-JP" sz="2800" dirty="0" smtClean="0"/>
              <a:t>15</a:t>
            </a:r>
            <a:r>
              <a:rPr kumimoji="1" lang="ja-JP" altLang="en-US" sz="2800" dirty="0" err="1" smtClean="0"/>
              <a:t>ｍ</a:t>
            </a:r>
            <a:r>
              <a:rPr kumimoji="1" lang="ja-JP" altLang="en-US" sz="2800" dirty="0" smtClean="0"/>
              <a:t>しかない。そしてこちらがＡ地点に近づくと同じ距離だけライオンもＢ地点の方に移動してしまう。池の大きさは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辺が</a:t>
            </a:r>
            <a:r>
              <a:rPr kumimoji="1" lang="en-US" altLang="ja-JP" sz="2800" dirty="0" smtClean="0"/>
              <a:t>20</a:t>
            </a:r>
            <a:r>
              <a:rPr kumimoji="1" lang="ja-JP" altLang="en-US" sz="2800" dirty="0" err="1" smtClean="0"/>
              <a:t>ｍ</a:t>
            </a:r>
            <a:r>
              <a:rPr kumimoji="1" lang="ja-JP" altLang="en-US" sz="2800" dirty="0" smtClean="0"/>
              <a:t>の正方形である。はたして捕まえることができるでしょうか。</a:t>
            </a:r>
            <a:endParaRPr kumimoji="1" lang="ja-JP" altLang="en-US" sz="2800" dirty="0"/>
          </a:p>
        </p:txBody>
      </p:sp>
      <p:sp>
        <p:nvSpPr>
          <p:cNvPr id="3" name="正方形/長方形 2"/>
          <p:cNvSpPr/>
          <p:nvPr/>
        </p:nvSpPr>
        <p:spPr bwMode="auto">
          <a:xfrm>
            <a:off x="4844955" y="1050876"/>
            <a:ext cx="4148919" cy="387596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" name="正方形/長方形 3"/>
          <p:cNvSpPr/>
          <p:nvPr/>
        </p:nvSpPr>
        <p:spPr bwMode="auto">
          <a:xfrm>
            <a:off x="5312389" y="1538784"/>
            <a:ext cx="3214050" cy="290014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dirty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dirty="0"/>
              <a:t>池</a:t>
            </a:r>
            <a:endParaRPr kumimoji="1" lang="ja-JP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63949" y="4924262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41507" y="1050876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7" name="AutoShape 2" descr="data:image/jpeg;base64,/9j/4AAQSkZJRgABAQAAAQABAAD/2wCEAAkGBwgHBgkIBwgVFgkWGSEbGRYYGSQeIRwiIB0qHyMiKx8mHigjIR8oJB0nKzYnJyorMi42HyMzODMsPCwwLi0BCgoKBQUFDgUFDisZExkrKysrKysrKysrKysrKysrKysrKysrKysrKysrKysrKysrKysrKysrKysrKysrKysrK//AABEIAOEA4QMBIgACEQEDEQH/xAAbAAEBAAMBAQEAAAAAAAAAAAAACAUGBwQDAv/EAEMQAAEDAgIECAwFAgYDAAAAAAABAgMEBQYRByFBURIxNmFxc4GxCBMiIzVScnSRobKzFDJCgsEVN1NiktHh8BYkM//EABQBAQAAAAAAAAAAAAAAAAAAAAD/xAAUEQEAAAAAAAAAAAAAAAAAAAAA/9oADAMBAAIRAxEAPwDuIAAAAAAAAAAAAAAeK8XagstBJXXWqbHTN43OXLsTeq7kA9oOE4l09TLK+HDVtRI04pZtarz8BOJOlfgao7TNjNZeH+NjRN3i0y/3AqEHAMP6erjDI1mILYySLa+LyXJ+1c0XozTpO1YcxFasS29K6zVaPh4l3tXcqcaL0gZUAAAAAAAAAAAAAAAAAAAAAAAAAAAAAAAH4nljghkmmeiRtRVVV4kRNaqShpMxvU4yvj3tkVLXGuUMfFq9ZU9Zfkmo7vprub7Zo9uHinZPlyi7HL5XyzJXAAAAbBgjFddhC+RXCieviuKSPY9u1F59y7FNfAFsWm4012tlLcaJ+dPKxHtXmVM/jzHrOV+DxdH1mD6mhldmsEqonsuThJ88zqgAAAAAAAAAAAAAAAAAAAAAAAAAAAAABzfT9TPnwBJIxNTJWOXozy/kmQtHEdohv1irrVULkyVitz3Kqal7FyXsI7vNrq7Ldam23CPg1MbuC5P5TmVNacygeIAAAD60tPNV1MVNTRq6Z6o1rU41VdSIB3vwbKV8dkvFW5PIfK1qftbmv1nYzXcAYdTC2E6C1uy8ejeFIqbXu1u7EXUnQbEAAAAAAAAAAAAAAAAAAAAAAAAAAAAAADRdJWjihxpA2ojekV1YmTZMtTk9VybU3Lxp8jLYzxrZsH0fjrnPnOqeRE3W93ZsTnXUcVvenTEVZKv9KpooIdiL5bviuSfIDSMR4Ov+G5nMu1te1ifrROExefhJmnxyUwJvztMOM3Jk6vYqc8Tf9jwO0i3t0njXQUiyb/wsWfx4IGGsWGr1iCZIrPbZJFXaiZN7XLk1O1SgtGGiunwo9t0uz0lu+Xk5fljzTXlvds4Xw258kj0v4xjajY62NG7kian8GTs+nHE9HO1bjFFPDtTLgL/qTi+CgUmDXsGYwtWMLb+LtkvnEy8ZEq+UxV3pu1LkvEuRsIAAAAAAAAAAAAAAAAAAAAAAAAAAADQtKGkalwbR/hqXJ94embGbGJ6zubcm3o1nv0k42psF2RZ9Trg/NIo9671/ypt7EJTuNdVXOumrq+dX1L1zc5eNVA/d1uddeK+WuudS6Sqeuaud/wByROZNSHjAAAAAAAMlh++3HDtyjuFpqVZUN+CpuVNqLuKi0dY8oca23hx5MuLE85Fnxf5k3tXfs4umSzIWG811gusFztc3BqWLmi7F3oqbUXagFpg13AuLKLGNijuNJqlTyZI9rHZa06NqL/ybEAAAAAAAAAAAAAAAAAAAAAADyXa40tottTca6Tg00bVc5eZO9dybT1nCvCGxa5ZYMMUUvkJ5c+W1f0N7ONeloHMMb4nqsW4gqLnVKqMXVGzPUxqcSfyvOqmABk8NWOrxHe6W00CeekXLNeJETWqrzIiZgYwGbxraoLHim42ukVVhidwUVeNckTX2qYQAAAAAAA9Vro3XG50lCx6I6V7WIq8ScJyNz+Z+rvbaqz3Opt1dHwamNytcnOn8LxoBn9G2MJ8HYiiq+Eq0L/JmZvbvy3t407U2lZ0tRDV00VTTSI6B7Uc1yLmioqZoqLuVCISgfB8xa6ut02HK2Tz0KcKLPaxV1p+1fk7mA7EAAAAAAAAAAAAAAAAAAAAA8V5uUFntNXcqp2UMTFevYmZGt5uM93u1Zcqp2c0r3PXtXPLoTiToKB8Ie9/gsK09pjd5yofrTP8ASzJ31cEnIAUZoCwklrsT79WR/wDt1H5OaNOL/UuvoRpwvCFjkxJiSgtMSqiSOycqfpamty9iIpY9PDFTQRwQMRsTURGomxE1IgElaU/7h33rV7kNVNq0p/3DvvWr3IaqAAAAAAZbCPKuy+8RfcQ7F4QuEmyU0OKKKLzrcmTZer+ly9C+T2puOO4R5V2X3iL7iFhXW3wXW2VVvq25wSNVrk5lTICJzMYRvcuHMSUF1hd/83ork3tXU5O1MzyXm2z2e7Vdtq089E9Wrz5Lx9C8faeIC3qaeOqpoqiB2cTkRyLvRUzQ+pzvQVeluuBIKaV+c1O5Y16ONvwauX7TogAAAAAAAAAAAAAAAAAAATNp/ui12O1pWu83BG1mXOubl7fKROxDmpm8bV63TF14rFdmjpn5LzIuSfJEMIB2XwcLL4663K9yJ5MbPFs6XLmq9KIiJ+5TvxzrQNQJSaPaao4PlzPe9exysT6fmdFAkbSn/cO+9avchqptOlFyO0hX5U/xl+Wo1YAAAAAAy2EeVdl94i+4hZpGWEeVdl94i+4hZoE3eELZ0oMYwXCNmUVRGir7TF4LvlwfictKN8Iq3JUYRpa5E8qKVPg5Mu/InIDrvg43V1PiW4WtzvNSxcJPaYqd7XL8EKGJK0TV/wDT9INnkV2TXP4C/uRW96oVqAAAAAAAAAAAAAAAAAAAEiaRMLVmFsTVdNPEv4VzldE/LU5qrmmvenEvQYK1W2su9fDQ26nc+peuSNRM+3mRNq7Cz7hb6K5U609xpGSQr+l7UcnwU+FqsVps6O/pVtiiz4/FsRufwQD5YWtKWLDlutSOzWKNGqu9cta9q5mVAAkLSZy/v/Xu7zWTZtJnL+/9e7vNZAAHSotCWLJYGTNkp+AqZp5xdqZ+oBzUH7mjdDM+J/5mqqL2aj8AZbCPKuy+8RfcQs0jLCPKuy+8RfcQs0DXNIdgkxNg65WqnVEqHtRWZ+s1yORObPg5Z85ItZS1FDVS0tZC5k7Fyc1yZKipsyLdMZdMPWW7vbJdLVDK9OJXxo5fiqATXodwvWX7GFFVMhd+Bgckj5MtWbVzRufFwlXLVuzUqc+FHSU1DA2no6drIU4mtREROxD7gAAAAAAAAAAAAAAAAAAAAAAAASFpM5f3/r3d5rJs2kzl/f8Ar3d5rIAteg9EU/Vt+kigteg9EU/Vt+kCMbl6Rqvbd3nmPTcvSNV7bu88wGWwjyrsvvEX3ELNIywjyrsvvEX3ELNAAAAAAAAAAAAAAAAAAAAAAAAAAAAAAJC0mcv7/wBe7vNZNm0mcv7/ANe7vNZAFr0Hoin6tv0kUFr0Hoin6tv0gRjcvSNV7bu88x6bl6Rqvbd3nmAy2EeVdl94i+4hZpGWEeVdl94i+4hZoAAAAAAAAAAAAAAAAAAAAAAAAAAAAABIWkzl/f8Ar3d5rJs2kzl/f+vd3msgC16D0RT9W36SKC16D0RT9W36QIxuXpGq9t3eeY9Ny9I1Xtu7zzAZbCPKuy+8RfcQs0jLCPKuy+8RfcQs0AAAAAAAAAAAAAAAAAAAAAAAAAAAAAAkLSZy/v8A17u81k3DS5RS0OkO8tmaqI9/Dau9HJnn3p2GngC16D0RT9W36SLKeCSpqIqeBmcrlRrU3qq5Iha9JC6Oghhd+ZGIi9iZARbcvSNV7bu88xkcRUctvv1xpKhqpIyVyKi+0pjgMthHlXZfeIvuIWaRzgSkmrsaWOnp2ZvWeNehGuRzl6ERFXsLGAAAAAAAAAAAAAAAAAAAAAAAAAAAAAANH0maO6XG1JHLHKkd0jRUZJsVPVdzZ7U1pz8RxSo0OYzhqPEtoGOT1myJl88l+RUYA5Jox0Q/+P10d4xDKx9czXHGxc2sX1lXJOE7m4k49ezrYAHMdKOiqPFc63Wzytjuv60dnwZMkyTNURcnIiZZ5a9u85S3Q7jR1T4lbe1E9ZZG8H45lSADnei7RlBg3hV9fMkt2c3LNv5WJtRuetc9qqmzYdEAAAAAAAAAAAAAAAAAAAAAAAAAAAAAAAAAAAAAAAAAAAAAAAAAAAAAAAAAA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3716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910" y="4502782"/>
            <a:ext cx="421480" cy="42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線矢印コネクタ 8"/>
          <p:cNvCxnSpPr/>
          <p:nvPr/>
        </p:nvCxnSpPr>
        <p:spPr bwMode="auto">
          <a:xfrm>
            <a:off x="5312389" y="4663975"/>
            <a:ext cx="9144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7" y="4476315"/>
            <a:ext cx="529352" cy="450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直線矢印コネクタ 13"/>
          <p:cNvCxnSpPr/>
          <p:nvPr/>
        </p:nvCxnSpPr>
        <p:spPr bwMode="auto">
          <a:xfrm flipV="1">
            <a:off x="8784522" y="3575713"/>
            <a:ext cx="0" cy="8632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6354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 bwMode="auto">
          <a:xfrm>
            <a:off x="1514902" y="450376"/>
            <a:ext cx="6414448" cy="56774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" name="正方形/長方形 3"/>
          <p:cNvSpPr/>
          <p:nvPr/>
        </p:nvSpPr>
        <p:spPr bwMode="auto">
          <a:xfrm>
            <a:off x="2210937" y="1050876"/>
            <a:ext cx="5049672" cy="439660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dirty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3200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dirty="0" smtClean="0"/>
              <a:t>池</a:t>
            </a:r>
            <a:endParaRPr kumimoji="1" lang="ja-JP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29350" y="5559516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46115" y="527656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178" y="5447481"/>
            <a:ext cx="671759" cy="671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線矢印コネクタ 8"/>
          <p:cNvCxnSpPr/>
          <p:nvPr/>
        </p:nvCxnSpPr>
        <p:spPr bwMode="auto">
          <a:xfrm>
            <a:off x="2210937" y="5783360"/>
            <a:ext cx="9144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468" y="5483984"/>
            <a:ext cx="702882" cy="59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直線矢印コネクタ 12"/>
          <p:cNvCxnSpPr/>
          <p:nvPr/>
        </p:nvCxnSpPr>
        <p:spPr bwMode="auto">
          <a:xfrm flipV="1">
            <a:off x="7586942" y="4579328"/>
            <a:ext cx="0" cy="77893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9886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 bwMode="auto">
          <a:xfrm>
            <a:off x="1514902" y="450376"/>
            <a:ext cx="6414448" cy="56774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" name="正方形/長方形 3"/>
          <p:cNvSpPr/>
          <p:nvPr/>
        </p:nvSpPr>
        <p:spPr bwMode="auto">
          <a:xfrm>
            <a:off x="2210937" y="1050876"/>
            <a:ext cx="5049672" cy="439660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dirty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3200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dirty="0" smtClean="0"/>
              <a:t>池</a:t>
            </a:r>
            <a:endParaRPr kumimoji="1" lang="ja-JP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426789" y="5559517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46115" y="527656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397" y="5485247"/>
            <a:ext cx="597490" cy="597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48730" y="4828277"/>
            <a:ext cx="668741" cy="569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直線矢印コネクタ 9"/>
          <p:cNvCxnSpPr/>
          <p:nvPr/>
        </p:nvCxnSpPr>
        <p:spPr bwMode="auto">
          <a:xfrm flipV="1">
            <a:off x="2643142" y="4940490"/>
            <a:ext cx="4617467" cy="50699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テキスト ボックス 13"/>
          <p:cNvSpPr txBox="1"/>
          <p:nvPr/>
        </p:nvSpPr>
        <p:spPr>
          <a:xfrm>
            <a:off x="2139680" y="5023582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ｍ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701387" y="4957618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ｍ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1914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 bwMode="auto">
          <a:xfrm>
            <a:off x="1514902" y="450376"/>
            <a:ext cx="6414448" cy="56774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" name="正方形/長方形 3"/>
          <p:cNvSpPr/>
          <p:nvPr/>
        </p:nvSpPr>
        <p:spPr bwMode="auto">
          <a:xfrm>
            <a:off x="2210937" y="1050876"/>
            <a:ext cx="5049672" cy="439660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dirty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3200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dirty="0" smtClean="0"/>
              <a:t>池</a:t>
            </a:r>
            <a:endParaRPr kumimoji="1" lang="ja-JP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426789" y="5559517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46115" y="527656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743" y="5485247"/>
            <a:ext cx="597490" cy="597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59479" y="4309403"/>
            <a:ext cx="668741" cy="569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直線矢印コネクタ 9"/>
          <p:cNvCxnSpPr/>
          <p:nvPr/>
        </p:nvCxnSpPr>
        <p:spPr bwMode="auto">
          <a:xfrm flipV="1">
            <a:off x="3234519" y="4490114"/>
            <a:ext cx="4063746" cy="92916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テキスト ボックス 13"/>
          <p:cNvSpPr txBox="1"/>
          <p:nvPr/>
        </p:nvSpPr>
        <p:spPr>
          <a:xfrm>
            <a:off x="2352015" y="5030818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2</a:t>
            </a:r>
            <a:r>
              <a:rPr kumimoji="1" lang="ja-JP" altLang="en-US" sz="2400" dirty="0" smtClean="0"/>
              <a:t>ｍ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863948" y="4792749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2</a:t>
            </a:r>
            <a:r>
              <a:rPr kumimoji="1" lang="ja-JP" altLang="en-US" sz="2400" dirty="0" smtClean="0"/>
              <a:t>ｍ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9277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69059" y="202162"/>
            <a:ext cx="59787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3600" dirty="0" smtClean="0"/>
              <a:t>1</a:t>
            </a:r>
            <a:r>
              <a:rPr kumimoji="1" lang="ja-JP" altLang="en-US" sz="3600" dirty="0" smtClean="0"/>
              <a:t>辺が</a:t>
            </a:r>
            <a:r>
              <a:rPr kumimoji="1" lang="en-US" altLang="ja-JP" sz="3600" dirty="0" smtClean="0"/>
              <a:t>6㎝</a:t>
            </a:r>
            <a:r>
              <a:rPr kumimoji="1" lang="ja-JP" altLang="en-US" sz="3600" dirty="0" smtClean="0"/>
              <a:t>の正三角形</a:t>
            </a:r>
            <a:r>
              <a:rPr kumimoji="1" lang="en-US" altLang="ja-JP" sz="3600" dirty="0" smtClean="0"/>
              <a:t>ABC</a:t>
            </a:r>
            <a:r>
              <a:rPr kumimoji="1" lang="ja-JP" altLang="en-US" sz="3600" dirty="0" smtClean="0"/>
              <a:t>の</a:t>
            </a:r>
            <a:endParaRPr kumimoji="1" lang="en-US" altLang="ja-JP" sz="3600" dirty="0" smtClean="0"/>
          </a:p>
          <a:p>
            <a:pPr algn="l"/>
            <a:r>
              <a:rPr kumimoji="1" lang="ja-JP" altLang="en-US" sz="3600" dirty="0" smtClean="0"/>
              <a:t>面積を求めなさい。</a:t>
            </a:r>
            <a:endParaRPr kumimoji="1" lang="ja-JP" altLang="en-US" sz="3600" dirty="0"/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809302" y="1342152"/>
            <a:ext cx="7504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/>
              <a:t>A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-206149" y="4862720"/>
            <a:ext cx="7504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B</a:t>
            </a:r>
            <a:endParaRPr lang="en-US" altLang="ja-JP" sz="3200" dirty="0"/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221939" y="4861850"/>
            <a:ext cx="7504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C</a:t>
            </a:r>
            <a:endParaRPr lang="en-US" altLang="ja-JP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auto">
              <a:xfrm>
                <a:off x="4571999" y="1194564"/>
                <a:ext cx="4326193" cy="4370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ja-JP" sz="4000" dirty="0" smtClean="0"/>
                  <a:t>x</a:t>
                </a:r>
                <a:r>
                  <a:rPr lang="en-US" altLang="ja-JP" sz="4000" baseline="30000" dirty="0"/>
                  <a:t>2</a:t>
                </a:r>
                <a:r>
                  <a:rPr lang="ja-JP" altLang="en-US" sz="4000" dirty="0"/>
                  <a:t>＋</a:t>
                </a:r>
                <a:r>
                  <a:rPr lang="en-US" altLang="ja-JP" sz="4000" dirty="0"/>
                  <a:t>3</a:t>
                </a:r>
                <a:r>
                  <a:rPr lang="en-US" altLang="ja-JP" sz="4000" baseline="30000" dirty="0"/>
                  <a:t>2</a:t>
                </a:r>
                <a:r>
                  <a:rPr lang="ja-JP" altLang="en-US" sz="4000" dirty="0"/>
                  <a:t>＝</a:t>
                </a:r>
                <a:r>
                  <a:rPr lang="en-US" altLang="ja-JP" sz="4000" dirty="0" smtClean="0"/>
                  <a:t>6</a:t>
                </a:r>
                <a:r>
                  <a:rPr lang="en-US" altLang="ja-JP" sz="4000" baseline="30000" dirty="0" smtClean="0"/>
                  <a:t>2</a:t>
                </a:r>
              </a:p>
              <a:p>
                <a:r>
                  <a:rPr lang="en-US" altLang="ja-JP" sz="4000" dirty="0" smtClean="0"/>
                  <a:t>x</a:t>
                </a:r>
                <a:r>
                  <a:rPr lang="en-US" altLang="ja-JP" sz="4000" baseline="30000" dirty="0" smtClean="0"/>
                  <a:t>2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6</a:t>
                </a:r>
                <a:r>
                  <a:rPr lang="en-US" altLang="ja-JP" sz="4000" baseline="30000" dirty="0" smtClean="0"/>
                  <a:t>2</a:t>
                </a:r>
                <a:r>
                  <a:rPr lang="ja-JP" altLang="en-US" sz="4000" dirty="0" smtClean="0"/>
                  <a:t>－</a:t>
                </a:r>
                <a:r>
                  <a:rPr lang="en-US" altLang="ja-JP" sz="4000" dirty="0" smtClean="0"/>
                  <a:t>3</a:t>
                </a:r>
                <a:r>
                  <a:rPr lang="en-US" altLang="ja-JP" sz="4000" baseline="30000" dirty="0" smtClean="0"/>
                  <a:t>2</a:t>
                </a:r>
              </a:p>
              <a:p>
                <a:r>
                  <a:rPr lang="en-US" altLang="ja-JP" sz="4000" dirty="0" smtClean="0"/>
                  <a:t>x</a:t>
                </a:r>
                <a:r>
                  <a:rPr lang="en-US" altLang="ja-JP" sz="4000" baseline="30000" dirty="0" smtClean="0"/>
                  <a:t>2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27</a:t>
                </a:r>
                <a:endParaRPr lang="en-US" altLang="ja-JP" sz="4000" baseline="30000" dirty="0"/>
              </a:p>
              <a:p>
                <a:r>
                  <a:rPr lang="en-US" altLang="ja-JP" sz="4000" dirty="0" smtClean="0"/>
                  <a:t>x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40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4000" b="0" i="1" smtClean="0"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endParaRPr lang="en-US" altLang="ja-JP" sz="4000" baseline="30000" dirty="0"/>
              </a:p>
              <a:p>
                <a:endParaRPr lang="en-US" altLang="ja-JP" sz="4000" baseline="30000" dirty="0" smtClean="0"/>
              </a:p>
              <a:p>
                <a:r>
                  <a:rPr lang="en-US" altLang="ja-JP" sz="4000" dirty="0" smtClean="0"/>
                  <a:t>S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6×</a:t>
                </a:r>
                <a:r>
                  <a:rPr lang="en-US" altLang="ja-JP" sz="4000" dirty="0"/>
                  <a:t> 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40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4000" i="1">
                            <a:latin typeface="Cambria Math"/>
                          </a:rPr>
                          <m:t>3</m:t>
                        </m:r>
                      </m:e>
                    </m:rad>
                    <m:r>
                      <a:rPr lang="en-US" altLang="ja-JP" sz="4000" i="1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sz="4000" dirty="0" smtClean="0"/>
                  <a:t>÷2</a:t>
                </a:r>
                <a:endParaRPr lang="en-US" altLang="ja-JP" sz="4000" baseline="30000" dirty="0" smtClean="0"/>
              </a:p>
              <a:p>
                <a:r>
                  <a:rPr lang="ja-JP" altLang="en-US" sz="4000" dirty="0" smtClean="0"/>
                  <a:t>＝</a:t>
                </a:r>
                <a14:m>
                  <m:oMath xmlns:m="http://schemas.openxmlformats.org/officeDocument/2006/math">
                    <m:r>
                      <a:rPr lang="en-US" altLang="ja-JP" sz="4000" b="0" i="1" smtClean="0">
                        <a:solidFill>
                          <a:srgbClr val="FF0000"/>
                        </a:solidFill>
                        <a:latin typeface="Cambria Math"/>
                      </a:rPr>
                      <m:t>9</m:t>
                    </m:r>
                    <m:rad>
                      <m:radPr>
                        <m:degHide m:val="on"/>
                        <m:ctrlP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endParaRPr lang="en-US" altLang="ja-JP" sz="4000" baseline="30000" dirty="0"/>
              </a:p>
            </p:txBody>
          </p:sp>
        </mc:Choice>
        <mc:Fallback xmlns="">
          <p:sp>
            <p:nvSpPr>
              <p:cNvPr id="12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1999" y="1194564"/>
                <a:ext cx="4326193" cy="4370107"/>
              </a:xfrm>
              <a:prstGeom prst="rect">
                <a:avLst/>
              </a:prstGeom>
              <a:blipFill rotWithShape="1">
                <a:blip r:embed="rId3"/>
                <a:stretch>
                  <a:fillRect t="-3068" b="-43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二等辺三角形 1"/>
          <p:cNvSpPr/>
          <p:nvPr/>
        </p:nvSpPr>
        <p:spPr bwMode="auto">
          <a:xfrm>
            <a:off x="298461" y="1839825"/>
            <a:ext cx="4065658" cy="3175820"/>
          </a:xfrm>
          <a:prstGeom prst="triangle">
            <a:avLst>
              <a:gd name="adj" fmla="val 4968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034019" y="4979896"/>
            <a:ext cx="9795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3㎝</a:t>
            </a:r>
            <a:endParaRPr lang="en-US" altLang="ja-JP" sz="3200" dirty="0"/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544267" y="2849851"/>
            <a:ext cx="9795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6㎝</a:t>
            </a:r>
            <a:endParaRPr lang="en-US" altLang="ja-JP" sz="3200" dirty="0"/>
          </a:p>
        </p:txBody>
      </p:sp>
      <p:cxnSp>
        <p:nvCxnSpPr>
          <p:cNvPr id="20" name="直線コネクタ 19"/>
          <p:cNvCxnSpPr>
            <a:stCxn id="2" idx="0"/>
            <a:endCxn id="2" idx="3"/>
          </p:cNvCxnSpPr>
          <p:nvPr/>
        </p:nvCxnSpPr>
        <p:spPr bwMode="auto">
          <a:xfrm>
            <a:off x="2318564" y="1839825"/>
            <a:ext cx="0" cy="31758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184510" y="3434626"/>
            <a:ext cx="9788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3200" dirty="0" err="1" smtClean="0"/>
              <a:t>ｘ</a:t>
            </a:r>
            <a:r>
              <a:rPr lang="ja-JP" altLang="en-US" sz="3200" dirty="0" smtClean="0"/>
              <a:t>㎝</a:t>
            </a:r>
            <a:endParaRPr lang="en-US" altLang="ja-JP" sz="3200" dirty="0"/>
          </a:p>
        </p:txBody>
      </p:sp>
      <p:cxnSp>
        <p:nvCxnSpPr>
          <p:cNvPr id="27" name="直線コネクタ 26"/>
          <p:cNvCxnSpPr>
            <a:stCxn id="2" idx="0"/>
          </p:cNvCxnSpPr>
          <p:nvPr/>
        </p:nvCxnSpPr>
        <p:spPr bwMode="auto">
          <a:xfrm flipH="1">
            <a:off x="298462" y="1839825"/>
            <a:ext cx="2020102" cy="31758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endCxn id="2" idx="3"/>
          </p:cNvCxnSpPr>
          <p:nvPr/>
        </p:nvCxnSpPr>
        <p:spPr bwMode="auto">
          <a:xfrm>
            <a:off x="298461" y="5015645"/>
            <a:ext cx="202010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6725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5687" y="0"/>
            <a:ext cx="8006577" cy="1143000"/>
          </a:xfrm>
        </p:spPr>
        <p:txBody>
          <a:bodyPr/>
          <a:lstStyle/>
          <a:p>
            <a:r>
              <a:rPr kumimoji="1" lang="en-US" altLang="ja-JP" sz="3600" dirty="0" smtClean="0"/>
              <a:t>30°</a:t>
            </a:r>
            <a:r>
              <a:rPr kumimoji="1" lang="ja-JP" altLang="en-US" sz="3600" dirty="0" err="1" smtClean="0"/>
              <a:t>、</a:t>
            </a:r>
            <a:r>
              <a:rPr kumimoji="1" lang="en-US" altLang="ja-JP" sz="3600" dirty="0" smtClean="0"/>
              <a:t>60°</a:t>
            </a:r>
            <a:r>
              <a:rPr kumimoji="1" lang="ja-JP" altLang="en-US" sz="3600" dirty="0" err="1" smtClean="0"/>
              <a:t>、</a:t>
            </a:r>
            <a:r>
              <a:rPr kumimoji="1" lang="en-US" altLang="ja-JP" sz="3600" dirty="0" smtClean="0"/>
              <a:t>90°</a:t>
            </a:r>
            <a:r>
              <a:rPr kumimoji="1" lang="ja-JP" altLang="en-US" sz="3600" dirty="0" smtClean="0"/>
              <a:t>の直角三角形</a:t>
            </a:r>
            <a:endParaRPr kumimoji="1" lang="ja-JP" altLang="en-US" sz="3600" dirty="0"/>
          </a:p>
        </p:txBody>
      </p:sp>
      <p:sp>
        <p:nvSpPr>
          <p:cNvPr id="4" name="直角三角形 3"/>
          <p:cNvSpPr/>
          <p:nvPr/>
        </p:nvSpPr>
        <p:spPr bwMode="auto">
          <a:xfrm rot="16200000">
            <a:off x="103149" y="1843651"/>
            <a:ext cx="2798958" cy="1773047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" name="円/楕円 4"/>
          <p:cNvSpPr/>
          <p:nvPr/>
        </p:nvSpPr>
        <p:spPr bwMode="auto">
          <a:xfrm>
            <a:off x="1636443" y="3271008"/>
            <a:ext cx="309446" cy="31223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8" name="直角三角形 7"/>
          <p:cNvSpPr/>
          <p:nvPr/>
        </p:nvSpPr>
        <p:spPr bwMode="auto">
          <a:xfrm rot="16200000">
            <a:off x="3032207" y="1847357"/>
            <a:ext cx="2798958" cy="1773047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9" name="円/楕円 8"/>
          <p:cNvSpPr/>
          <p:nvPr/>
        </p:nvSpPr>
        <p:spPr bwMode="auto">
          <a:xfrm>
            <a:off x="4565501" y="3274714"/>
            <a:ext cx="309446" cy="31223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0" name="直角三角形 9"/>
          <p:cNvSpPr/>
          <p:nvPr/>
        </p:nvSpPr>
        <p:spPr bwMode="auto">
          <a:xfrm rot="16200000">
            <a:off x="5868799" y="1843652"/>
            <a:ext cx="2798958" cy="1773047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1" name="円/楕円 10"/>
          <p:cNvSpPr/>
          <p:nvPr/>
        </p:nvSpPr>
        <p:spPr bwMode="auto">
          <a:xfrm>
            <a:off x="7402093" y="3271009"/>
            <a:ext cx="309446" cy="31223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1146691" y="4133360"/>
            <a:ext cx="9795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3200" dirty="0"/>
              <a:t>２</a:t>
            </a:r>
            <a:r>
              <a:rPr lang="en-US" altLang="ja-JP" sz="3200" dirty="0" smtClean="0"/>
              <a:t>㎝</a:t>
            </a:r>
            <a:endParaRPr lang="en-US" altLang="ja-JP" sz="3200" dirty="0"/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912341" y="4129654"/>
            <a:ext cx="9795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５</a:t>
            </a:r>
            <a:r>
              <a:rPr lang="en-US" altLang="ja-JP" sz="3200" dirty="0" smtClean="0"/>
              <a:t>㎝</a:t>
            </a:r>
            <a:endParaRPr lang="en-US" altLang="ja-JP" sz="3200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4075749" y="4133360"/>
            <a:ext cx="9795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3200" dirty="0"/>
              <a:t>４</a:t>
            </a:r>
            <a:r>
              <a:rPr lang="en-US" altLang="ja-JP" sz="3200" dirty="0" smtClean="0"/>
              <a:t>㎝</a:t>
            </a:r>
            <a:endParaRPr lang="en-US" altLang="ja-JP" sz="3200" dirty="0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289288" y="2274823"/>
            <a:ext cx="11128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</a:rPr>
              <a:t>10㎝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604612" y="2274823"/>
            <a:ext cx="9795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８</a:t>
            </a:r>
            <a:r>
              <a:rPr lang="en-US" altLang="ja-JP" sz="3200" dirty="0" smtClean="0">
                <a:solidFill>
                  <a:srgbClr val="FF0000"/>
                </a:solidFill>
              </a:rPr>
              <a:t>㎝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705320" y="2274823"/>
            <a:ext cx="9795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４</a:t>
            </a:r>
            <a:r>
              <a:rPr lang="en-US" altLang="ja-JP" sz="3200" dirty="0" smtClean="0">
                <a:solidFill>
                  <a:srgbClr val="FF0000"/>
                </a:solidFill>
              </a:rPr>
              <a:t>㎝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15"/>
              <p:cNvSpPr txBox="1">
                <a:spLocks noChangeArrowheads="1"/>
              </p:cNvSpPr>
              <p:nvPr/>
            </p:nvSpPr>
            <p:spPr bwMode="auto">
              <a:xfrm>
                <a:off x="2389152" y="2535471"/>
                <a:ext cx="979504" cy="6482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２</m:t>
                      </m:r>
                      <m:rad>
                        <m:radPr>
                          <m:degHide m:val="on"/>
                          <m:ctrlPr>
                            <a:rPr lang="ja-JP" alt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３</m:t>
                          </m:r>
                        </m:e>
                      </m:rad>
                    </m:oMath>
                  </m:oMathPara>
                </a14:m>
                <a:endParaRPr lang="en-US" altLang="ja-JP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89152" y="2535471"/>
                <a:ext cx="979504" cy="6482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auto">
              <a:xfrm>
                <a:off x="5309784" y="2567210"/>
                <a:ext cx="979504" cy="6514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rgbClr val="FF0000"/>
                          </a:solidFill>
                          <a:latin typeface="Cambria Math"/>
                        </a:rPr>
                        <m:t>４</m:t>
                      </m:r>
                      <m:rad>
                        <m:radPr>
                          <m:degHide m:val="on"/>
                          <m:ctrlPr>
                            <a:rPr lang="ja-JP" alt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３</m:t>
                          </m:r>
                        </m:e>
                      </m:rad>
                    </m:oMath>
                  </m:oMathPara>
                </a14:m>
                <a:endParaRPr lang="en-US" altLang="ja-JP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9784" y="2567210"/>
                <a:ext cx="979504" cy="65146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8164496" y="2535471"/>
                <a:ext cx="979504" cy="6482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５</m:t>
                      </m:r>
                      <m:rad>
                        <m:radPr>
                          <m:degHide m:val="on"/>
                          <m:ctrlPr>
                            <a:rPr lang="ja-JP" alt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３</m:t>
                          </m:r>
                        </m:e>
                      </m:rad>
                    </m:oMath>
                  </m:oMathPara>
                </a14:m>
                <a:endParaRPr lang="en-US" altLang="ja-JP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64496" y="2535471"/>
                <a:ext cx="979504" cy="6482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964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2387" y="188170"/>
            <a:ext cx="8006577" cy="1143000"/>
          </a:xfrm>
        </p:spPr>
        <p:txBody>
          <a:bodyPr/>
          <a:lstStyle/>
          <a:p>
            <a:r>
              <a:rPr kumimoji="1" lang="ja-JP" altLang="en-US" sz="3600" dirty="0" smtClean="0"/>
              <a:t>直角二等辺三角形</a:t>
            </a:r>
            <a:endParaRPr kumimoji="1" lang="ja-JP" altLang="en-US" sz="3600" dirty="0"/>
          </a:p>
        </p:txBody>
      </p:sp>
      <p:sp>
        <p:nvSpPr>
          <p:cNvPr id="4" name="直角三角形 3"/>
          <p:cNvSpPr/>
          <p:nvPr/>
        </p:nvSpPr>
        <p:spPr bwMode="auto">
          <a:xfrm rot="16200000">
            <a:off x="342909" y="1637832"/>
            <a:ext cx="2564776" cy="2723689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" name="円/楕円 4"/>
          <p:cNvSpPr/>
          <p:nvPr/>
        </p:nvSpPr>
        <p:spPr bwMode="auto">
          <a:xfrm>
            <a:off x="2054615" y="3412268"/>
            <a:ext cx="309446" cy="31223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2" name="直角三角形 11"/>
          <p:cNvSpPr/>
          <p:nvPr/>
        </p:nvSpPr>
        <p:spPr bwMode="auto">
          <a:xfrm rot="16200000">
            <a:off x="3218999" y="1637833"/>
            <a:ext cx="2564776" cy="2723689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3" name="円/楕円 12"/>
          <p:cNvSpPr/>
          <p:nvPr/>
        </p:nvSpPr>
        <p:spPr bwMode="auto">
          <a:xfrm>
            <a:off x="4930705" y="3412269"/>
            <a:ext cx="309446" cy="31223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4" name="直角三角形 13"/>
          <p:cNvSpPr/>
          <p:nvPr/>
        </p:nvSpPr>
        <p:spPr bwMode="auto">
          <a:xfrm rot="16200000">
            <a:off x="6115524" y="1637834"/>
            <a:ext cx="2564776" cy="2723689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5" name="円/楕円 14"/>
          <p:cNvSpPr/>
          <p:nvPr/>
        </p:nvSpPr>
        <p:spPr bwMode="auto">
          <a:xfrm>
            <a:off x="7827230" y="3412270"/>
            <a:ext cx="309446" cy="31223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229834" y="4255683"/>
            <a:ext cx="9795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２</a:t>
            </a:r>
            <a:r>
              <a:rPr lang="en-US" altLang="ja-JP" sz="3200" dirty="0" smtClean="0"/>
              <a:t>㎝</a:t>
            </a:r>
            <a:endParaRPr lang="en-US" altLang="ja-JP" sz="3200" dirty="0"/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105924" y="4258607"/>
            <a:ext cx="9795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3200" dirty="0"/>
              <a:t>４</a:t>
            </a:r>
            <a:r>
              <a:rPr lang="en-US" altLang="ja-JP" sz="3200" dirty="0" smtClean="0"/>
              <a:t>㎝</a:t>
            </a:r>
            <a:endParaRPr lang="en-US" altLang="ja-JP" sz="3200" dirty="0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7157172" y="4255682"/>
            <a:ext cx="9795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５</a:t>
            </a:r>
            <a:r>
              <a:rPr lang="en-US" altLang="ja-JP" sz="3200" dirty="0" smtClean="0"/>
              <a:t>㎝</a:t>
            </a:r>
            <a:endParaRPr lang="en-US" altLang="ja-JP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6578211" y="2451485"/>
                <a:ext cx="979504" cy="6482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５</m:t>
                      </m:r>
                      <m:rad>
                        <m:radPr>
                          <m:degHide m:val="on"/>
                          <m:ctrlPr>
                            <a:rPr lang="ja-JP" alt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２</m:t>
                          </m:r>
                        </m:e>
                      </m:rad>
                    </m:oMath>
                  </m:oMathPara>
                </a14:m>
                <a:endParaRPr lang="en-US" altLang="ja-JP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78211" y="2451485"/>
                <a:ext cx="979504" cy="6482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15"/>
              <p:cNvSpPr txBox="1">
                <a:spLocks noChangeArrowheads="1"/>
              </p:cNvSpPr>
              <p:nvPr/>
            </p:nvSpPr>
            <p:spPr bwMode="auto">
              <a:xfrm>
                <a:off x="3616172" y="2453264"/>
                <a:ext cx="979504" cy="6482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４</m:t>
                      </m:r>
                      <m:rad>
                        <m:radPr>
                          <m:degHide m:val="on"/>
                          <m:ctrlPr>
                            <a:rPr lang="ja-JP" alt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２</m:t>
                          </m:r>
                        </m:e>
                      </m:rad>
                    </m:oMath>
                  </m:oMathPara>
                </a14:m>
                <a:endParaRPr lang="en-US" altLang="ja-JP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16172" y="2453264"/>
                <a:ext cx="979504" cy="6482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15"/>
              <p:cNvSpPr txBox="1">
                <a:spLocks noChangeArrowheads="1"/>
              </p:cNvSpPr>
              <p:nvPr/>
            </p:nvSpPr>
            <p:spPr bwMode="auto">
              <a:xfrm>
                <a:off x="740082" y="2451485"/>
                <a:ext cx="979504" cy="6482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２</m:t>
                      </m:r>
                      <m:rad>
                        <m:radPr>
                          <m:degHide m:val="on"/>
                          <m:ctrlPr>
                            <a:rPr lang="ja-JP" alt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２</m:t>
                          </m:r>
                        </m:e>
                      </m:rad>
                    </m:oMath>
                  </m:oMathPara>
                </a14:m>
                <a:endParaRPr lang="en-US" altLang="ja-JP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0082" y="2451485"/>
                <a:ext cx="979504" cy="6482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2809590" y="2983610"/>
            <a:ext cx="9795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２</a:t>
            </a:r>
            <a:r>
              <a:rPr lang="en-US" altLang="ja-JP" sz="3200" dirty="0" smtClean="0">
                <a:solidFill>
                  <a:srgbClr val="FF0000"/>
                </a:solidFill>
              </a:rPr>
              <a:t>㎝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5719134" y="2978734"/>
            <a:ext cx="9795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４</a:t>
            </a:r>
            <a:r>
              <a:rPr lang="en-US" altLang="ja-JP" sz="3200" dirty="0" smtClean="0">
                <a:solidFill>
                  <a:srgbClr val="FF0000"/>
                </a:solidFill>
              </a:rPr>
              <a:t>㎝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8227689" y="2978733"/>
            <a:ext cx="9795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５</a:t>
            </a:r>
            <a:r>
              <a:rPr lang="en-US" altLang="ja-JP" sz="3200" dirty="0" smtClean="0">
                <a:solidFill>
                  <a:srgbClr val="FF0000"/>
                </a:solidFill>
              </a:rPr>
              <a:t>㎝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61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6838" y="216305"/>
            <a:ext cx="4159405" cy="1143000"/>
          </a:xfrm>
        </p:spPr>
        <p:txBody>
          <a:bodyPr/>
          <a:lstStyle/>
          <a:p>
            <a:r>
              <a:rPr kumimoji="1" lang="en-US" altLang="ja-JP" sz="3600" dirty="0" smtClean="0"/>
              <a:t>30°</a:t>
            </a:r>
            <a:r>
              <a:rPr kumimoji="1" lang="ja-JP" altLang="en-US" sz="3600" dirty="0" err="1" smtClean="0"/>
              <a:t>、</a:t>
            </a:r>
            <a:r>
              <a:rPr kumimoji="1" lang="en-US" altLang="ja-JP" sz="3600" dirty="0" smtClean="0"/>
              <a:t>60°</a:t>
            </a:r>
            <a:r>
              <a:rPr kumimoji="1" lang="ja-JP" altLang="en-US" sz="3600" dirty="0" err="1" smtClean="0"/>
              <a:t>、</a:t>
            </a:r>
            <a:r>
              <a:rPr kumimoji="1" lang="en-US" altLang="ja-JP" sz="3600" dirty="0" smtClean="0"/>
              <a:t>90°</a:t>
            </a:r>
            <a:br>
              <a:rPr kumimoji="1" lang="en-US" altLang="ja-JP" sz="3600" dirty="0" smtClean="0"/>
            </a:br>
            <a:r>
              <a:rPr kumimoji="1" lang="ja-JP" altLang="en-US" sz="3600" dirty="0" smtClean="0"/>
              <a:t>の直角三角形</a:t>
            </a:r>
            <a:endParaRPr kumimoji="1" lang="ja-JP" altLang="en-US" sz="3600" dirty="0"/>
          </a:p>
        </p:txBody>
      </p:sp>
      <p:sp>
        <p:nvSpPr>
          <p:cNvPr id="3" name="タイトル 1"/>
          <p:cNvSpPr txBox="1">
            <a:spLocks/>
          </p:cNvSpPr>
          <p:nvPr/>
        </p:nvSpPr>
        <p:spPr bwMode="auto">
          <a:xfrm>
            <a:off x="4780155" y="304372"/>
            <a:ext cx="4159405" cy="966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3600" kern="0" dirty="0" smtClean="0"/>
              <a:t>直角二等辺三角形</a:t>
            </a:r>
            <a:endParaRPr lang="ja-JP" altLang="en-US" sz="3600" kern="0" dirty="0"/>
          </a:p>
        </p:txBody>
      </p:sp>
      <p:sp>
        <p:nvSpPr>
          <p:cNvPr id="4" name="直角三角形 3"/>
          <p:cNvSpPr/>
          <p:nvPr/>
        </p:nvSpPr>
        <p:spPr bwMode="auto">
          <a:xfrm rot="16200000">
            <a:off x="-11151" y="2397513"/>
            <a:ext cx="3936383" cy="2642840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" name="円/楕円 4"/>
          <p:cNvSpPr/>
          <p:nvPr/>
        </p:nvSpPr>
        <p:spPr bwMode="auto">
          <a:xfrm>
            <a:off x="2157762" y="4360127"/>
            <a:ext cx="618892" cy="624468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6" name="直角三角形 5"/>
          <p:cNvSpPr/>
          <p:nvPr/>
        </p:nvSpPr>
        <p:spPr bwMode="auto">
          <a:xfrm rot="16200000">
            <a:off x="4835912" y="1795345"/>
            <a:ext cx="3319350" cy="3430861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7" name="円/楕円 6"/>
          <p:cNvSpPr/>
          <p:nvPr/>
        </p:nvSpPr>
        <p:spPr bwMode="auto">
          <a:xfrm>
            <a:off x="6859857" y="3821152"/>
            <a:ext cx="618892" cy="624468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ＭＳ Ｐゴシック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15"/>
              <p:cNvSpPr txBox="1">
                <a:spLocks noChangeArrowheads="1"/>
              </p:cNvSpPr>
              <p:nvPr/>
            </p:nvSpPr>
            <p:spPr bwMode="auto">
              <a:xfrm>
                <a:off x="3209049" y="3551743"/>
                <a:ext cx="979504" cy="791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40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4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３</m:t>
                          </m:r>
                        </m:e>
                      </m:rad>
                    </m:oMath>
                  </m:oMathPara>
                </a14:m>
                <a:endParaRPr lang="en-US" altLang="ja-JP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9049" y="3551743"/>
                <a:ext cx="979504" cy="79124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1178258" y="3238130"/>
            <a:ext cx="9795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4000" dirty="0" smtClean="0">
                <a:solidFill>
                  <a:srgbClr val="FF0000"/>
                </a:solidFill>
              </a:rPr>
              <a:t>２</a:t>
            </a:r>
            <a:endParaRPr lang="en-US" altLang="ja-JP" sz="4000" dirty="0">
              <a:solidFill>
                <a:srgbClr val="FF0000"/>
              </a:solidFill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668010" y="5719358"/>
            <a:ext cx="9795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4000" dirty="0" smtClean="0">
                <a:solidFill>
                  <a:srgbClr val="FF0000"/>
                </a:solidFill>
              </a:rPr>
              <a:t>１</a:t>
            </a:r>
            <a:endParaRPr lang="en-US" altLang="ja-JP" sz="4000" dirty="0">
              <a:solidFill>
                <a:srgbClr val="FF0000"/>
              </a:solidFill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178519" y="5218184"/>
            <a:ext cx="9795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4000" dirty="0" smtClean="0">
                <a:solidFill>
                  <a:srgbClr val="FF0000"/>
                </a:solidFill>
              </a:rPr>
              <a:t>１</a:t>
            </a:r>
            <a:endParaRPr lang="en-US" altLang="ja-JP" sz="4000" dirty="0">
              <a:solidFill>
                <a:srgbClr val="FF0000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8213806" y="3364990"/>
            <a:ext cx="9795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4000" dirty="0" smtClean="0">
                <a:solidFill>
                  <a:srgbClr val="FF0000"/>
                </a:solidFill>
              </a:rPr>
              <a:t>１</a:t>
            </a:r>
            <a:endParaRPr lang="en-US" altLang="ja-JP" sz="4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5688767" y="2800831"/>
                <a:ext cx="979504" cy="791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40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4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２</m:t>
                          </m:r>
                        </m:e>
                      </m:rad>
                    </m:oMath>
                  </m:oMathPara>
                </a14:m>
                <a:endParaRPr lang="en-US" altLang="ja-JP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88767" y="2800831"/>
                <a:ext cx="979504" cy="79124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410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>
              <a:xfrm>
                <a:off x="200722" y="158703"/>
                <a:ext cx="8642195" cy="1143000"/>
              </a:xfrm>
            </p:spPr>
            <p:txBody>
              <a:bodyPr/>
              <a:lstStyle/>
              <a:p>
                <a:pPr algn="l"/>
                <a:r>
                  <a:rPr kumimoji="1" lang="en-US" altLang="ja-JP" sz="3600" dirty="0" smtClean="0"/>
                  <a:t>2</a:t>
                </a:r>
                <a:r>
                  <a:rPr kumimoji="1" lang="ja-JP" altLang="en-US" sz="3600" dirty="0" err="1" smtClean="0"/>
                  <a:t>つの</a:t>
                </a:r>
                <a:r>
                  <a:rPr kumimoji="1" lang="ja-JP" altLang="en-US" sz="3600" dirty="0" smtClean="0"/>
                  <a:t>三角定規を重ねたとき、</a:t>
                </a:r>
                <a:r>
                  <a:rPr kumimoji="1" lang="en-US" altLang="ja-JP" sz="3600" dirty="0" smtClean="0"/>
                  <a:t>AD</a:t>
                </a:r>
                <a:r>
                  <a:rPr lang="ja-JP" altLang="en-US" sz="3600" dirty="0" smtClean="0"/>
                  <a:t>＝</a:t>
                </a:r>
                <a14:m>
                  <m:oMath xmlns:m="http://schemas.openxmlformats.org/officeDocument/2006/math">
                    <m:r>
                      <a:rPr lang="ja-JP" altLang="en-US" sz="3600" i="1">
                        <a:solidFill>
                          <a:schemeClr val="tx1"/>
                        </a:solidFill>
                        <a:latin typeface="Cambria Math"/>
                      </a:rPr>
                      <m:t>３</m:t>
                    </m:r>
                    <m:rad>
                      <m:radPr>
                        <m:degHide m:val="on"/>
                        <m:ctrlPr>
                          <a:rPr lang="ja-JP" altLang="en-US" sz="3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lang="ja-JP" altLang="en-US" sz="3600" dirty="0">
                    <a:solidFill>
                      <a:schemeClr val="tx1"/>
                    </a:solidFill>
                  </a:rPr>
                  <a:t>㎝</a:t>
                </a:r>
                <a:r>
                  <a:rPr lang="en-US" altLang="ja-JP" sz="3600" dirty="0">
                    <a:solidFill>
                      <a:schemeClr val="tx1"/>
                    </a:solidFill>
                  </a:rPr>
                  <a:t/>
                </a:r>
                <a:br>
                  <a:rPr lang="en-US" altLang="ja-JP" sz="3600" dirty="0">
                    <a:solidFill>
                      <a:schemeClr val="tx1"/>
                    </a:solidFill>
                  </a:rPr>
                </a:br>
                <a:r>
                  <a:rPr lang="ja-JP" altLang="en-US" sz="3600" dirty="0" smtClean="0">
                    <a:solidFill>
                      <a:schemeClr val="tx1"/>
                    </a:solidFill>
                  </a:rPr>
                  <a:t>でした。</a:t>
                </a:r>
                <a:r>
                  <a:rPr kumimoji="1" lang="en-US" altLang="ja-JP" sz="3600" dirty="0" smtClean="0"/>
                  <a:t>BD</a:t>
                </a:r>
                <a:r>
                  <a:rPr kumimoji="1" lang="ja-JP" altLang="en-US" sz="3600" dirty="0" smtClean="0"/>
                  <a:t>の長さを求めなさい。</a:t>
                </a:r>
                <a:endParaRPr kumimoji="1" lang="ja-JP" altLang="en-US" sz="3600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00722" y="158703"/>
                <a:ext cx="8642195" cy="1143000"/>
              </a:xfrm>
              <a:blipFill rotWithShape="1">
                <a:blip r:embed="rId2"/>
                <a:stretch>
                  <a:fillRect l="-2186" t="-9574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直角三角形 3"/>
          <p:cNvSpPr/>
          <p:nvPr/>
        </p:nvSpPr>
        <p:spPr bwMode="auto">
          <a:xfrm>
            <a:off x="1752385" y="1906859"/>
            <a:ext cx="5405638" cy="3665268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" name="円/楕円 4"/>
          <p:cNvSpPr/>
          <p:nvPr/>
        </p:nvSpPr>
        <p:spPr bwMode="auto">
          <a:xfrm>
            <a:off x="2157762" y="4118541"/>
            <a:ext cx="849894" cy="86605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6" name="直角三角形 5"/>
          <p:cNvSpPr/>
          <p:nvPr/>
        </p:nvSpPr>
        <p:spPr bwMode="auto">
          <a:xfrm>
            <a:off x="1752384" y="1906859"/>
            <a:ext cx="3856724" cy="3665268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7" name="円/楕円 6"/>
          <p:cNvSpPr/>
          <p:nvPr/>
        </p:nvSpPr>
        <p:spPr bwMode="auto">
          <a:xfrm>
            <a:off x="2405368" y="4262883"/>
            <a:ext cx="602288" cy="57737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812658" y="1301703"/>
            <a:ext cx="13451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4000" dirty="0" smtClean="0"/>
              <a:t>A</a:t>
            </a:r>
            <a:endParaRPr lang="en-US" altLang="ja-JP" sz="4000" dirty="0"/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668271" y="5506141"/>
            <a:ext cx="13451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4000" dirty="0" smtClean="0"/>
              <a:t>B</a:t>
            </a:r>
            <a:endParaRPr lang="en-US" altLang="ja-JP" sz="4000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008252" y="5518214"/>
            <a:ext cx="9795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4000" dirty="0" smtClean="0"/>
              <a:t>C</a:t>
            </a:r>
            <a:endParaRPr lang="en-US" altLang="ja-JP" sz="4000" dirty="0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122602" y="5572127"/>
            <a:ext cx="9795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4000" dirty="0" smtClean="0"/>
              <a:t>D</a:t>
            </a:r>
            <a:endParaRPr lang="en-US" altLang="ja-JP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3468029" y="4118541"/>
                <a:ext cx="1483112" cy="6354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３</m:t>
                    </m:r>
                    <m:rad>
                      <m:radPr>
                        <m:degHide m:val="on"/>
                        <m:ctrlPr>
                          <a:rPr lang="ja-JP" altLang="en-US" sz="3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lang="ja-JP" altLang="en-US" sz="3200" dirty="0" smtClean="0">
                    <a:solidFill>
                      <a:schemeClr val="tx1"/>
                    </a:solidFill>
                  </a:rPr>
                  <a:t>㎝</a:t>
                </a:r>
                <a:endParaRPr lang="en-US" altLang="ja-JP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68029" y="4118541"/>
                <a:ext cx="1483112" cy="635495"/>
              </a:xfrm>
              <a:prstGeom prst="rect">
                <a:avLst/>
              </a:prstGeom>
              <a:blipFill rotWithShape="1">
                <a:blip r:embed="rId3"/>
                <a:stretch>
                  <a:fillRect t="-8654" r="-7819" b="-26923"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063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4966"/>
            <a:ext cx="8229600" cy="490654"/>
          </a:xfrm>
        </p:spPr>
        <p:txBody>
          <a:bodyPr/>
          <a:lstStyle/>
          <a:p>
            <a:r>
              <a:rPr kumimoji="1" lang="en-US" altLang="ja-JP" sz="3600" dirty="0" smtClean="0"/>
              <a:t>x</a:t>
            </a:r>
            <a:r>
              <a:rPr kumimoji="1" lang="ja-JP" altLang="en-US" sz="3600" dirty="0" smtClean="0"/>
              <a:t>の値を求めよう。</a:t>
            </a:r>
            <a:endParaRPr kumimoji="1" lang="ja-JP" altLang="en-US" sz="3600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322413" y="2346301"/>
            <a:ext cx="5017706" cy="2821071"/>
            <a:chOff x="572076" y="2698782"/>
            <a:chExt cx="5017706" cy="2821071"/>
          </a:xfrm>
        </p:grpSpPr>
        <p:sp>
          <p:nvSpPr>
            <p:cNvPr id="4" name="直角三角形 3"/>
            <p:cNvSpPr/>
            <p:nvPr/>
          </p:nvSpPr>
          <p:spPr bwMode="auto">
            <a:xfrm>
              <a:off x="572076" y="2787804"/>
              <a:ext cx="4181708" cy="2732049"/>
            </a:xfrm>
            <a:prstGeom prst="rtTriangl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5" name="二等辺三角形 4"/>
            <p:cNvSpPr/>
            <p:nvPr/>
          </p:nvSpPr>
          <p:spPr bwMode="auto">
            <a:xfrm rot="1993543">
              <a:off x="598636" y="2698782"/>
              <a:ext cx="4991146" cy="1586094"/>
            </a:xfrm>
            <a:prstGeom prst="triangle">
              <a:avLst>
                <a:gd name="adj" fmla="val 4838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 bwMode="auto">
            <a:xfrm>
              <a:off x="572076" y="2787805"/>
              <a:ext cx="234176" cy="25647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 bwMode="auto">
            <a:xfrm>
              <a:off x="572076" y="5262220"/>
              <a:ext cx="234176" cy="25647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3420121" y="2975624"/>
            <a:ext cx="11255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6</a:t>
            </a:r>
            <a:r>
              <a:rPr lang="ja-JP" altLang="en-US" sz="3200" dirty="0" smtClean="0"/>
              <a:t>㎝</a:t>
            </a:r>
            <a:endParaRPr lang="en-US" altLang="ja-JP" sz="3200" dirty="0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557862" y="3661359"/>
            <a:ext cx="11255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3200" dirty="0" err="1" smtClean="0"/>
              <a:t>ｘ</a:t>
            </a:r>
            <a:r>
              <a:rPr lang="ja-JP" altLang="en-US" sz="3200" dirty="0"/>
              <a:t>㎝</a:t>
            </a:r>
            <a:endParaRPr lang="en-US" altLang="ja-JP" sz="3200" dirty="0"/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1310217" y="1886293"/>
            <a:ext cx="11255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5</a:t>
            </a:r>
            <a:r>
              <a:rPr lang="ja-JP" altLang="en-US" sz="3200" dirty="0" smtClean="0"/>
              <a:t>㎝</a:t>
            </a:r>
            <a:endParaRPr lang="en-US" altLang="ja-JP" sz="3200" dirty="0"/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658412" y="5148266"/>
            <a:ext cx="11255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8</a:t>
            </a:r>
            <a:r>
              <a:rPr lang="ja-JP" altLang="en-US" sz="3200" dirty="0" smtClean="0"/>
              <a:t>㎝</a:t>
            </a:r>
            <a:endParaRPr lang="en-US" altLang="ja-JP" sz="3200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22413" y="1121868"/>
            <a:ext cx="8015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(1)</a:t>
            </a:r>
            <a:endParaRPr lang="en-US" altLang="ja-JP" sz="3200" dirty="0"/>
          </a:p>
        </p:txBody>
      </p:sp>
      <p:sp>
        <p:nvSpPr>
          <p:cNvPr id="15" name="円/楕円 14"/>
          <p:cNvSpPr/>
          <p:nvPr/>
        </p:nvSpPr>
        <p:spPr bwMode="auto">
          <a:xfrm>
            <a:off x="4743451" y="1414255"/>
            <a:ext cx="4029074" cy="394832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6" name="フローチャート : 結合子 15"/>
          <p:cNvSpPr/>
          <p:nvPr/>
        </p:nvSpPr>
        <p:spPr bwMode="auto">
          <a:xfrm>
            <a:off x="6735128" y="3365090"/>
            <a:ext cx="45719" cy="46649"/>
          </a:xfrm>
          <a:prstGeom prst="flowChartConnector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18" name="直線コネクタ 17"/>
          <p:cNvCxnSpPr>
            <a:stCxn id="15" idx="7"/>
          </p:cNvCxnSpPr>
          <p:nvPr/>
        </p:nvCxnSpPr>
        <p:spPr bwMode="auto">
          <a:xfrm flipH="1">
            <a:off x="6757988" y="1992473"/>
            <a:ext cx="1424493" cy="13726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>
            <a:stCxn id="15" idx="3"/>
            <a:endCxn id="15" idx="5"/>
          </p:cNvCxnSpPr>
          <p:nvPr/>
        </p:nvCxnSpPr>
        <p:spPr bwMode="auto">
          <a:xfrm>
            <a:off x="5333495" y="4784357"/>
            <a:ext cx="284898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6757987" y="3411739"/>
            <a:ext cx="0" cy="13726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正方形/長方形 30"/>
          <p:cNvSpPr/>
          <p:nvPr/>
        </p:nvSpPr>
        <p:spPr bwMode="auto">
          <a:xfrm>
            <a:off x="6754992" y="4527879"/>
            <a:ext cx="234176" cy="2564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6735128" y="2178680"/>
            <a:ext cx="11255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5</a:t>
            </a:r>
            <a:r>
              <a:rPr lang="ja-JP" altLang="en-US" sz="3200" dirty="0" smtClean="0"/>
              <a:t>㎝</a:t>
            </a:r>
            <a:endParaRPr lang="en-US" altLang="ja-JP" sz="3200" dirty="0"/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5863626" y="3661358"/>
            <a:ext cx="11255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3</a:t>
            </a:r>
            <a:r>
              <a:rPr lang="ja-JP" altLang="en-US" sz="3200" dirty="0" smtClean="0"/>
              <a:t>㎝</a:t>
            </a:r>
            <a:endParaRPr lang="en-US" altLang="ja-JP" sz="3200" dirty="0"/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6426397" y="4656118"/>
            <a:ext cx="8715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3200" dirty="0" err="1" smtClean="0"/>
              <a:t>ｘ</a:t>
            </a:r>
            <a:r>
              <a:rPr lang="ja-JP" altLang="en-US" sz="3200" dirty="0"/>
              <a:t>㎝</a:t>
            </a:r>
            <a:endParaRPr lang="en-US" altLang="ja-JP" sz="3200" dirty="0"/>
          </a:p>
        </p:txBody>
      </p:sp>
      <p:sp>
        <p:nvSpPr>
          <p:cNvPr id="40" name="フリーフォーム 39"/>
          <p:cNvSpPr/>
          <p:nvPr/>
        </p:nvSpPr>
        <p:spPr bwMode="auto">
          <a:xfrm>
            <a:off x="5334000" y="4781550"/>
            <a:ext cx="1133475" cy="228600"/>
          </a:xfrm>
          <a:custGeom>
            <a:avLst/>
            <a:gdLst>
              <a:gd name="connsiteX0" fmla="*/ 0 w 1133475"/>
              <a:gd name="connsiteY0" fmla="*/ 0 h 228600"/>
              <a:gd name="connsiteX1" fmla="*/ 323850 w 1133475"/>
              <a:gd name="connsiteY1" fmla="*/ 114300 h 228600"/>
              <a:gd name="connsiteX2" fmla="*/ 695325 w 1133475"/>
              <a:gd name="connsiteY2" fmla="*/ 190500 h 228600"/>
              <a:gd name="connsiteX3" fmla="*/ 1133475 w 1133475"/>
              <a:gd name="connsiteY3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3475" h="228600">
                <a:moveTo>
                  <a:pt x="0" y="0"/>
                </a:moveTo>
                <a:cubicBezTo>
                  <a:pt x="103981" y="41275"/>
                  <a:pt x="207963" y="82550"/>
                  <a:pt x="323850" y="114300"/>
                </a:cubicBezTo>
                <a:cubicBezTo>
                  <a:pt x="439738" y="146050"/>
                  <a:pt x="560388" y="171450"/>
                  <a:pt x="695325" y="190500"/>
                </a:cubicBezTo>
                <a:cubicBezTo>
                  <a:pt x="830263" y="209550"/>
                  <a:pt x="981869" y="219075"/>
                  <a:pt x="1133475" y="228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1" name="フリーフォーム 40"/>
          <p:cNvSpPr/>
          <p:nvPr/>
        </p:nvSpPr>
        <p:spPr bwMode="auto">
          <a:xfrm>
            <a:off x="7239000" y="4781550"/>
            <a:ext cx="933450" cy="220874"/>
          </a:xfrm>
          <a:custGeom>
            <a:avLst/>
            <a:gdLst>
              <a:gd name="connsiteX0" fmla="*/ 933450 w 933450"/>
              <a:gd name="connsiteY0" fmla="*/ 0 h 220874"/>
              <a:gd name="connsiteX1" fmla="*/ 666750 w 933450"/>
              <a:gd name="connsiteY1" fmla="*/ 133350 h 220874"/>
              <a:gd name="connsiteX2" fmla="*/ 333375 w 933450"/>
              <a:gd name="connsiteY2" fmla="*/ 209550 h 220874"/>
              <a:gd name="connsiteX3" fmla="*/ 0 w 933450"/>
              <a:gd name="connsiteY3" fmla="*/ 219075 h 22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3450" h="220874">
                <a:moveTo>
                  <a:pt x="933450" y="0"/>
                </a:moveTo>
                <a:cubicBezTo>
                  <a:pt x="850106" y="49212"/>
                  <a:pt x="766762" y="98425"/>
                  <a:pt x="666750" y="133350"/>
                </a:cubicBezTo>
                <a:cubicBezTo>
                  <a:pt x="566738" y="168275"/>
                  <a:pt x="444500" y="195263"/>
                  <a:pt x="333375" y="209550"/>
                </a:cubicBezTo>
                <a:cubicBezTo>
                  <a:pt x="222250" y="223837"/>
                  <a:pt x="111125" y="221456"/>
                  <a:pt x="0" y="21907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3982892" y="1137511"/>
            <a:ext cx="8015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(2)</a:t>
            </a:r>
            <a:endParaRPr lang="en-US" altLang="ja-JP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/>
              <p:cNvSpPr/>
              <p:nvPr/>
            </p:nvSpPr>
            <p:spPr>
              <a:xfrm>
                <a:off x="2589804" y="5733041"/>
                <a:ext cx="2244782" cy="7033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600" dirty="0" smtClean="0">
                    <a:solidFill>
                      <a:srgbClr val="FF0000"/>
                    </a:solidFill>
                  </a:rPr>
                  <a:t>ｘ</a:t>
                </a:r>
                <a:r>
                  <a:rPr lang="en-US" altLang="ja-JP" sz="3600" dirty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９１</m:t>
                        </m:r>
                      </m:e>
                    </m:rad>
                  </m:oMath>
                </a14:m>
                <a:r>
                  <a:rPr lang="en-US" altLang="ja-JP" sz="3600" dirty="0" smtClean="0">
                    <a:solidFill>
                      <a:srgbClr val="FF0000"/>
                    </a:solidFill>
                  </a:rPr>
                  <a:t>cm</a:t>
                </a:r>
                <a:endParaRPr lang="ja-JP" alt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正方形/長方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804" y="5733041"/>
                <a:ext cx="2244782" cy="703398"/>
              </a:xfrm>
              <a:prstGeom prst="rect">
                <a:avLst/>
              </a:prstGeom>
              <a:blipFill rotWithShape="1">
                <a:blip r:embed="rId2"/>
                <a:stretch>
                  <a:fillRect l="-8152" t="-8621" r="-7880" b="-310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正方形/長方形 26"/>
          <p:cNvSpPr/>
          <p:nvPr/>
        </p:nvSpPr>
        <p:spPr>
          <a:xfrm>
            <a:off x="6734295" y="5732144"/>
            <a:ext cx="14718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err="1" smtClean="0">
                <a:solidFill>
                  <a:srgbClr val="FF0000"/>
                </a:solidFill>
              </a:rPr>
              <a:t>ｘ</a:t>
            </a:r>
            <a:r>
              <a:rPr lang="en-US" altLang="ja-JP" sz="3600" dirty="0" smtClean="0">
                <a:solidFill>
                  <a:srgbClr val="FF0000"/>
                </a:solidFill>
              </a:rPr>
              <a:t>=</a:t>
            </a:r>
            <a:r>
              <a:rPr lang="ja-JP" altLang="en-US" sz="3600" dirty="0" smtClean="0">
                <a:solidFill>
                  <a:srgbClr val="FF0000"/>
                </a:solidFill>
              </a:rPr>
              <a:t>８㎝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16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3629025" y="275113"/>
            <a:ext cx="5514975" cy="5897534"/>
            <a:chOff x="4211960" y="885793"/>
            <a:chExt cx="4919946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07180" y="434739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06790" y="4029629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3300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27792" y="4352794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72000" y="4337034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68631" y="252849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24106" y="566124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292590" y="160813"/>
            <a:ext cx="42546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2</a:t>
            </a:r>
            <a:r>
              <a:rPr lang="ja-JP" altLang="en-US" sz="3200" dirty="0" smtClean="0"/>
              <a:t>点間の</a:t>
            </a:r>
            <a:r>
              <a:rPr lang="ja-JP" altLang="en-US" sz="3200" dirty="0"/>
              <a:t>距離を求める。</a:t>
            </a:r>
            <a:endParaRPr lang="en-US" altLang="ja-JP" sz="3200" dirty="0"/>
          </a:p>
        </p:txBody>
      </p:sp>
      <p:sp>
        <p:nvSpPr>
          <p:cNvPr id="1041" name="テキスト ボックス 1040"/>
          <p:cNvSpPr txBox="1"/>
          <p:nvPr/>
        </p:nvSpPr>
        <p:spPr>
          <a:xfrm>
            <a:off x="8368316" y="1830071"/>
            <a:ext cx="423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/>
              <p:cNvSpPr txBox="1"/>
              <p:nvPr/>
            </p:nvSpPr>
            <p:spPr>
              <a:xfrm>
                <a:off x="148325" y="917898"/>
                <a:ext cx="3509294" cy="2347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514350" indent="-514350" algn="l">
                  <a:buAutoNum type="arabicParenBoth"/>
                </a:pPr>
                <a:r>
                  <a:rPr lang="ja-JP" altLang="en-US" sz="2400" dirty="0" smtClean="0"/>
                  <a:t>　</a:t>
                </a:r>
                <a:r>
                  <a:rPr lang="en-US" altLang="ja-JP" sz="2400" dirty="0" smtClean="0"/>
                  <a:t>A(1</a:t>
                </a:r>
                <a:r>
                  <a:rPr lang="ja-JP" altLang="en-US" sz="2400" dirty="0" err="1" smtClean="0"/>
                  <a:t>，</a:t>
                </a:r>
                <a:r>
                  <a:rPr lang="en-US" altLang="ja-JP" sz="2400" dirty="0" smtClean="0"/>
                  <a:t>2)</a:t>
                </a:r>
                <a:r>
                  <a:rPr lang="ja-JP" altLang="en-US" sz="2400" dirty="0"/>
                  <a:t> </a:t>
                </a:r>
                <a:r>
                  <a:rPr lang="ja-JP" altLang="en-US" sz="2400" dirty="0" smtClean="0"/>
                  <a:t>、</a:t>
                </a:r>
                <a:r>
                  <a:rPr lang="en-US" altLang="ja-JP" sz="2400" dirty="0" smtClean="0"/>
                  <a:t>B (6</a:t>
                </a:r>
                <a:r>
                  <a:rPr lang="ja-JP" altLang="en-US" sz="2400" dirty="0" err="1"/>
                  <a:t>，</a:t>
                </a:r>
                <a:r>
                  <a:rPr lang="en-US" altLang="ja-JP" sz="2400" dirty="0"/>
                  <a:t>5)</a:t>
                </a:r>
                <a:r>
                  <a:rPr kumimoji="1" lang="ja-JP" altLang="en-US" sz="2400" dirty="0" smtClean="0"/>
                  <a:t>間</a:t>
                </a:r>
                <a:endParaRPr kumimoji="1" lang="en-US" altLang="ja-JP" sz="2400" dirty="0" smtClean="0"/>
              </a:p>
              <a:p>
                <a:pPr algn="l"/>
                <a:r>
                  <a:rPr kumimoji="1" lang="ja-JP" altLang="en-US" sz="2400" dirty="0" smtClean="0"/>
                  <a:t>　　の距離</a:t>
                </a:r>
                <a:endParaRPr kumimoji="1" lang="en-US" altLang="ja-JP" sz="2400" dirty="0" smtClean="0"/>
              </a:p>
              <a:p>
                <a:pPr algn="l"/>
                <a:r>
                  <a:rPr lang="en-US" altLang="ja-JP" sz="2400" dirty="0" smtClean="0">
                    <a:solidFill>
                      <a:srgbClr val="FF3300"/>
                    </a:solidFill>
                  </a:rPr>
                  <a:t>AC</a:t>
                </a:r>
                <a:r>
                  <a:rPr lang="ja-JP" altLang="en-US" sz="2400" dirty="0" smtClean="0">
                    <a:solidFill>
                      <a:srgbClr val="FF3300"/>
                    </a:solidFill>
                  </a:rPr>
                  <a:t>＝６－１＝５</a:t>
                </a:r>
                <a:endParaRPr lang="en-US" altLang="ja-JP" sz="2400" dirty="0" smtClean="0">
                  <a:solidFill>
                    <a:srgbClr val="FF3300"/>
                  </a:solidFill>
                </a:endParaRPr>
              </a:p>
              <a:p>
                <a:pPr algn="l"/>
                <a:r>
                  <a:rPr kumimoji="1" lang="en-US" altLang="ja-JP" sz="2400" dirty="0" smtClean="0">
                    <a:solidFill>
                      <a:srgbClr val="3333FF"/>
                    </a:solidFill>
                  </a:rPr>
                  <a:t>BC</a:t>
                </a:r>
                <a:r>
                  <a:rPr kumimoji="1" lang="ja-JP" altLang="en-US" sz="2400" dirty="0" smtClean="0">
                    <a:solidFill>
                      <a:srgbClr val="3333FF"/>
                    </a:solidFill>
                  </a:rPr>
                  <a:t>＝５－２＝３</a:t>
                </a:r>
                <a:endParaRPr kumimoji="1" lang="en-US" altLang="ja-JP" sz="2400" dirty="0" smtClean="0">
                  <a:solidFill>
                    <a:srgbClr val="3333FF"/>
                  </a:solidFill>
                </a:endParaRPr>
              </a:p>
              <a:p>
                <a:pPr algn="l"/>
                <a:r>
                  <a:rPr lang="en-US" altLang="ja-JP" sz="2400" dirty="0" smtClean="0"/>
                  <a:t>AB</a:t>
                </a:r>
                <a:r>
                  <a:rPr lang="en-US" altLang="ja-JP" sz="2400" baseline="30000" dirty="0" smtClean="0"/>
                  <a:t>2</a:t>
                </a:r>
                <a:r>
                  <a:rPr lang="ja-JP" altLang="en-US" sz="2400" dirty="0" smtClean="0"/>
                  <a:t>＝５</a:t>
                </a:r>
                <a:r>
                  <a:rPr lang="en-US" altLang="ja-JP" sz="2400" baseline="30000" dirty="0" smtClean="0"/>
                  <a:t>2</a:t>
                </a:r>
                <a:r>
                  <a:rPr lang="ja-JP" altLang="en-US" sz="2400" dirty="0" smtClean="0"/>
                  <a:t>＋３</a:t>
                </a:r>
                <a:r>
                  <a:rPr lang="en-US" altLang="ja-JP" sz="2400" baseline="30000" dirty="0" smtClean="0"/>
                  <a:t>2</a:t>
                </a:r>
                <a:r>
                  <a:rPr lang="ja-JP" altLang="en-US" sz="2400" dirty="0" smtClean="0"/>
                  <a:t>＝３４</a:t>
                </a:r>
                <a:endParaRPr lang="en-US" altLang="ja-JP" sz="2400" dirty="0" smtClean="0"/>
              </a:p>
              <a:p>
                <a:pPr algn="l"/>
                <a:r>
                  <a:rPr kumimoji="1" lang="en-US" altLang="ja-JP" sz="2400" dirty="0"/>
                  <a:t>AB</a:t>
                </a:r>
                <a:r>
                  <a:rPr kumimoji="1" lang="en-US" altLang="ja-JP" sz="2400" dirty="0" smtClean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1" lang="en-US" altLang="ja-JP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i="1">
                            <a:latin typeface="Cambria Math"/>
                          </a:rPr>
                          <m:t>３４</m:t>
                        </m:r>
                      </m:e>
                    </m:rad>
                  </m:oMath>
                </a14:m>
                <a:endParaRPr kumimoji="1" lang="en-US" altLang="ja-JP" sz="2400" dirty="0" smtClean="0"/>
              </a:p>
            </p:txBody>
          </p:sp>
        </mc:Choice>
        <mc:Fallback xmlns="">
          <p:sp>
            <p:nvSpPr>
              <p:cNvPr id="51" name="テキスト ボックス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325" y="917898"/>
                <a:ext cx="3509294" cy="2347566"/>
              </a:xfrm>
              <a:prstGeom prst="rect">
                <a:avLst/>
              </a:prstGeom>
              <a:blipFill rotWithShape="1">
                <a:blip r:embed="rId4"/>
                <a:stretch>
                  <a:fillRect l="-2604" t="-2857" r="-1736" b="-51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テキスト ボックス 51"/>
          <p:cNvSpPr txBox="1"/>
          <p:nvPr/>
        </p:nvSpPr>
        <p:spPr>
          <a:xfrm>
            <a:off x="6054648" y="3012715"/>
            <a:ext cx="423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22" name="フローチャート : 結合子 21"/>
          <p:cNvSpPr/>
          <p:nvPr/>
        </p:nvSpPr>
        <p:spPr bwMode="auto">
          <a:xfrm>
            <a:off x="8322597" y="2184997"/>
            <a:ext cx="45719" cy="46649"/>
          </a:xfrm>
          <a:prstGeom prst="flowChartConnector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3" name="フローチャート : 結合子 22"/>
          <p:cNvSpPr/>
          <p:nvPr/>
        </p:nvSpPr>
        <p:spPr bwMode="auto">
          <a:xfrm>
            <a:off x="6554153" y="3146015"/>
            <a:ext cx="45719" cy="46649"/>
          </a:xfrm>
          <a:prstGeom prst="flowChartConnector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4" name="直線コネクタ 3"/>
          <p:cNvCxnSpPr/>
          <p:nvPr/>
        </p:nvCxnSpPr>
        <p:spPr bwMode="auto">
          <a:xfrm flipH="1">
            <a:off x="6593177" y="2217982"/>
            <a:ext cx="1736115" cy="9280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8345456" y="2231646"/>
            <a:ext cx="0" cy="96101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>
            <a:endCxn id="23" idx="5"/>
          </p:cNvCxnSpPr>
          <p:nvPr/>
        </p:nvCxnSpPr>
        <p:spPr bwMode="auto">
          <a:xfrm flipH="1">
            <a:off x="6593177" y="3185832"/>
            <a:ext cx="173611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テキスト ボックス 38"/>
          <p:cNvSpPr txBox="1"/>
          <p:nvPr/>
        </p:nvSpPr>
        <p:spPr>
          <a:xfrm>
            <a:off x="8286033" y="3092525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C</a:t>
            </a:r>
            <a:endParaRPr kumimoji="1" lang="ja-JP" altLang="en-US" sz="2800" dirty="0"/>
          </a:p>
        </p:txBody>
      </p:sp>
      <p:sp>
        <p:nvSpPr>
          <p:cNvPr id="34" name="正方形/長方形 33"/>
          <p:cNvSpPr/>
          <p:nvPr/>
        </p:nvSpPr>
        <p:spPr>
          <a:xfrm>
            <a:off x="7355995" y="3135826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3300"/>
                </a:solidFill>
              </a:rPr>
              <a:t>５</a:t>
            </a:r>
            <a:endParaRPr lang="ja-JP" altLang="en-US" sz="2400" dirty="0"/>
          </a:p>
        </p:txBody>
      </p:sp>
      <p:sp>
        <p:nvSpPr>
          <p:cNvPr id="35" name="正方形/長方形 34"/>
          <p:cNvSpPr/>
          <p:nvPr/>
        </p:nvSpPr>
        <p:spPr>
          <a:xfrm>
            <a:off x="8294244" y="249578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3333FF"/>
                </a:solidFill>
              </a:rPr>
              <a:t>３</a:t>
            </a:r>
            <a:endParaRPr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/>
              <p:cNvSpPr txBox="1"/>
              <p:nvPr/>
            </p:nvSpPr>
            <p:spPr>
              <a:xfrm>
                <a:off x="148325" y="3615745"/>
                <a:ext cx="3692036" cy="2347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altLang="ja-JP" sz="2400" dirty="0" smtClean="0"/>
                  <a:t>(2)</a:t>
                </a:r>
                <a:r>
                  <a:rPr lang="ja-JP" altLang="en-US" sz="2400" dirty="0" smtClean="0"/>
                  <a:t>　</a:t>
                </a:r>
                <a:r>
                  <a:rPr lang="en-US" altLang="ja-JP" sz="2400" dirty="0" smtClean="0"/>
                  <a:t>D(</a:t>
                </a:r>
                <a:r>
                  <a:rPr lang="ja-JP" altLang="en-US" sz="2400" dirty="0" smtClean="0"/>
                  <a:t>－</a:t>
                </a:r>
                <a:r>
                  <a:rPr lang="en-US" altLang="ja-JP" sz="2400" dirty="0" smtClean="0"/>
                  <a:t>5</a:t>
                </a:r>
                <a:r>
                  <a:rPr lang="ja-JP" altLang="en-US" sz="2400" dirty="0" err="1" smtClean="0"/>
                  <a:t>，</a:t>
                </a:r>
                <a:r>
                  <a:rPr lang="en-US" altLang="ja-JP" sz="2400" dirty="0" smtClean="0"/>
                  <a:t>3)</a:t>
                </a:r>
                <a:r>
                  <a:rPr lang="ja-JP" altLang="en-US" sz="2400" dirty="0" smtClean="0"/>
                  <a:t> 、</a:t>
                </a:r>
                <a:r>
                  <a:rPr lang="en-US" altLang="ja-JP" sz="2400" dirty="0"/>
                  <a:t>E</a:t>
                </a:r>
                <a:r>
                  <a:rPr lang="en-US" altLang="ja-JP" sz="2400" dirty="0" smtClean="0"/>
                  <a:t> (2</a:t>
                </a:r>
                <a:r>
                  <a:rPr lang="ja-JP" altLang="en-US" sz="2400" dirty="0" err="1" smtClean="0"/>
                  <a:t>，</a:t>
                </a:r>
                <a:r>
                  <a:rPr lang="en-US" altLang="ja-JP" sz="2400" dirty="0" smtClean="0"/>
                  <a:t>―1)</a:t>
                </a:r>
              </a:p>
              <a:p>
                <a:pPr algn="l"/>
                <a:r>
                  <a:rPr kumimoji="1" lang="ja-JP" altLang="en-US" sz="2400" dirty="0" smtClean="0"/>
                  <a:t>　　間の距離</a:t>
                </a:r>
                <a:endParaRPr kumimoji="1" lang="en-US" altLang="ja-JP" sz="2400" dirty="0" smtClean="0"/>
              </a:p>
              <a:p>
                <a:pPr algn="l"/>
                <a:r>
                  <a:rPr lang="en-US" altLang="ja-JP" sz="2400" dirty="0" smtClean="0">
                    <a:solidFill>
                      <a:srgbClr val="FF3300"/>
                    </a:solidFill>
                  </a:rPr>
                  <a:t>FE</a:t>
                </a:r>
                <a:r>
                  <a:rPr lang="ja-JP" altLang="en-US" sz="2400" dirty="0" smtClean="0">
                    <a:solidFill>
                      <a:srgbClr val="FF3300"/>
                    </a:solidFill>
                  </a:rPr>
                  <a:t>＝２－（－５）＝７</a:t>
                </a:r>
                <a:endParaRPr lang="en-US" altLang="ja-JP" sz="2400" dirty="0" smtClean="0">
                  <a:solidFill>
                    <a:srgbClr val="FF3300"/>
                  </a:solidFill>
                </a:endParaRPr>
              </a:p>
              <a:p>
                <a:pPr algn="l"/>
                <a:r>
                  <a:rPr lang="en-US" altLang="ja-JP" sz="2400" dirty="0">
                    <a:solidFill>
                      <a:srgbClr val="3333FF"/>
                    </a:solidFill>
                  </a:rPr>
                  <a:t>DF</a:t>
                </a:r>
                <a:r>
                  <a:rPr kumimoji="1" lang="ja-JP" altLang="en-US" sz="2400" dirty="0" smtClean="0">
                    <a:solidFill>
                      <a:srgbClr val="3333FF"/>
                    </a:solidFill>
                  </a:rPr>
                  <a:t>＝３－（－１）＝４</a:t>
                </a:r>
                <a:endParaRPr kumimoji="1" lang="en-US" altLang="ja-JP" sz="2400" dirty="0" smtClean="0">
                  <a:solidFill>
                    <a:srgbClr val="3333FF"/>
                  </a:solidFill>
                </a:endParaRPr>
              </a:p>
              <a:p>
                <a:pPr algn="l"/>
                <a:r>
                  <a:rPr lang="en-US" altLang="ja-JP" sz="2400" dirty="0" smtClean="0"/>
                  <a:t>DE</a:t>
                </a:r>
                <a:r>
                  <a:rPr lang="en-US" altLang="ja-JP" sz="2400" baseline="30000" dirty="0" smtClean="0"/>
                  <a:t>2</a:t>
                </a:r>
                <a:r>
                  <a:rPr lang="ja-JP" altLang="en-US" sz="2400" dirty="0" smtClean="0"/>
                  <a:t>＝７</a:t>
                </a:r>
                <a:r>
                  <a:rPr lang="en-US" altLang="ja-JP" sz="2400" baseline="30000" dirty="0" smtClean="0"/>
                  <a:t>2</a:t>
                </a:r>
                <a:r>
                  <a:rPr lang="ja-JP" altLang="en-US" sz="2400" dirty="0" smtClean="0"/>
                  <a:t>＋４</a:t>
                </a:r>
                <a:r>
                  <a:rPr lang="en-US" altLang="ja-JP" sz="2400" baseline="30000" dirty="0" smtClean="0"/>
                  <a:t>2</a:t>
                </a:r>
                <a:r>
                  <a:rPr lang="ja-JP" altLang="en-US" sz="2400" dirty="0" smtClean="0"/>
                  <a:t>＝６５</a:t>
                </a:r>
                <a:endParaRPr lang="en-US" altLang="ja-JP" sz="2400" dirty="0" smtClean="0"/>
              </a:p>
              <a:p>
                <a:pPr algn="l"/>
                <a:r>
                  <a:rPr kumimoji="1" lang="en-US" altLang="ja-JP" sz="2400" dirty="0" smtClean="0"/>
                  <a:t>DE=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1" lang="en-US" altLang="ja-JP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i="1">
                            <a:latin typeface="Cambria Math"/>
                          </a:rPr>
                          <m:t>６５</m:t>
                        </m:r>
                      </m:e>
                    </m:rad>
                  </m:oMath>
                </a14:m>
                <a:endParaRPr kumimoji="1" lang="en-US" altLang="ja-JP" sz="2400" dirty="0" smtClean="0"/>
              </a:p>
            </p:txBody>
          </p:sp>
        </mc:Choice>
        <mc:Fallback xmlns="">
          <p:sp>
            <p:nvSpPr>
              <p:cNvPr id="42" name="テキスト ボックス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325" y="3615745"/>
                <a:ext cx="3692036" cy="2347566"/>
              </a:xfrm>
              <a:prstGeom prst="rect">
                <a:avLst/>
              </a:prstGeom>
              <a:blipFill rotWithShape="1">
                <a:blip r:embed="rId5"/>
                <a:stretch>
                  <a:fillRect l="-2475" t="-2857" r="-1650" b="-51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フローチャート : 結合子 42"/>
          <p:cNvSpPr/>
          <p:nvPr/>
        </p:nvSpPr>
        <p:spPr bwMode="auto">
          <a:xfrm>
            <a:off x="4445926" y="2835492"/>
            <a:ext cx="45719" cy="46649"/>
          </a:xfrm>
          <a:prstGeom prst="flowChartConnector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4" name="フローチャート : 結合子 43"/>
          <p:cNvSpPr/>
          <p:nvPr/>
        </p:nvSpPr>
        <p:spPr bwMode="auto">
          <a:xfrm>
            <a:off x="6912897" y="4117918"/>
            <a:ext cx="45719" cy="46649"/>
          </a:xfrm>
          <a:prstGeom prst="flowChartConnector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45" name="直線コネクタ 44"/>
          <p:cNvCxnSpPr/>
          <p:nvPr/>
        </p:nvCxnSpPr>
        <p:spPr bwMode="auto">
          <a:xfrm>
            <a:off x="4491644" y="2886300"/>
            <a:ext cx="2466972" cy="125910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直線コネクタ 49"/>
          <p:cNvCxnSpPr/>
          <p:nvPr/>
        </p:nvCxnSpPr>
        <p:spPr bwMode="auto">
          <a:xfrm flipH="1">
            <a:off x="4436117" y="4162610"/>
            <a:ext cx="2476780" cy="7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直線コネクタ 52"/>
          <p:cNvCxnSpPr/>
          <p:nvPr/>
        </p:nvCxnSpPr>
        <p:spPr bwMode="auto">
          <a:xfrm flipH="1">
            <a:off x="4463419" y="2892353"/>
            <a:ext cx="5366" cy="12970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テキスト ボックス 53"/>
          <p:cNvSpPr txBox="1"/>
          <p:nvPr/>
        </p:nvSpPr>
        <p:spPr>
          <a:xfrm>
            <a:off x="4143003" y="4141242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001574" y="225008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D</a:t>
            </a:r>
            <a:endParaRPr kumimoji="1" lang="ja-JP" altLang="en-US" sz="28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958616" y="4026493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E</a:t>
            </a:r>
            <a:endParaRPr kumimoji="1" lang="ja-JP" altLang="en-US" sz="2800" dirty="0"/>
          </a:p>
        </p:txBody>
      </p:sp>
      <p:sp>
        <p:nvSpPr>
          <p:cNvPr id="57" name="正方形/長方形 56"/>
          <p:cNvSpPr/>
          <p:nvPr/>
        </p:nvSpPr>
        <p:spPr>
          <a:xfrm>
            <a:off x="5410745" y="4117918"/>
            <a:ext cx="394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FF3300"/>
                </a:solidFill>
              </a:rPr>
              <a:t>７</a:t>
            </a:r>
            <a:endParaRPr lang="ja-JP" altLang="en-US" sz="2400" dirty="0"/>
          </a:p>
        </p:txBody>
      </p:sp>
      <p:sp>
        <p:nvSpPr>
          <p:cNvPr id="58" name="正方形/長方形 57"/>
          <p:cNvSpPr/>
          <p:nvPr/>
        </p:nvSpPr>
        <p:spPr>
          <a:xfrm>
            <a:off x="4114673" y="3274325"/>
            <a:ext cx="394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3333FF"/>
                </a:solidFill>
              </a:rPr>
              <a:t>４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5664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51" grpId="0" uiExpand="1" build="p"/>
      <p:bldP spid="52" grpId="0"/>
      <p:bldP spid="22" grpId="0" animBg="1"/>
      <p:bldP spid="23" grpId="0" animBg="1"/>
      <p:bldP spid="39" grpId="0"/>
      <p:bldP spid="34" grpId="0"/>
      <p:bldP spid="35" grpId="0"/>
      <p:bldP spid="42" grpId="0" uiExpand="1" build="p"/>
      <p:bldP spid="43" grpId="0" animBg="1"/>
      <p:bldP spid="44" grpId="0" animBg="1"/>
      <p:bldP spid="54" grpId="0"/>
      <p:bldP spid="55" grpId="0"/>
      <p:bldP spid="56" grpId="0"/>
      <p:bldP spid="57" grpId="0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09" y="0"/>
            <a:ext cx="8229600" cy="2100573"/>
          </a:xfrm>
        </p:spPr>
        <p:txBody>
          <a:bodyPr/>
          <a:lstStyle/>
          <a:p>
            <a:pPr algn="l"/>
            <a:r>
              <a:rPr kumimoji="1" lang="ja-JP" altLang="en-US" sz="2800" dirty="0" smtClean="0"/>
              <a:t>大型台風の影響で、一郎君の学校の高さ</a:t>
            </a:r>
            <a:r>
              <a:rPr kumimoji="1" lang="en-US" altLang="ja-JP" sz="2800" dirty="0" smtClean="0"/>
              <a:t>10m</a:t>
            </a:r>
            <a:r>
              <a:rPr kumimoji="1" lang="ja-JP" altLang="en-US" sz="2800" dirty="0" smtClean="0"/>
              <a:t>の大木が、途中で折れてしまった。木の根元から折れた先までの距離を測ると</a:t>
            </a:r>
            <a:r>
              <a:rPr kumimoji="1" lang="en-US" altLang="ja-JP" sz="2800" dirty="0" smtClean="0"/>
              <a:t>6m</a:t>
            </a:r>
            <a:r>
              <a:rPr kumimoji="1" lang="ja-JP" altLang="en-US" sz="2800" dirty="0" smtClean="0"/>
              <a:t>でした。残っている木の高さは何ｍでしょうか。</a:t>
            </a:r>
            <a:endParaRPr kumimoji="1" lang="ja-JP" altLang="en-US" sz="2800" dirty="0"/>
          </a:p>
        </p:txBody>
      </p:sp>
      <p:pic>
        <p:nvPicPr>
          <p:cNvPr id="1026" name="Picture 2" descr="http://t2.gstatic.com/images?q=tbn:ANd9GcT3fTa1YbE0fa-r8cFsEYddVW4vVbSDDHYc9S81NxwAz2ixC0Il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94" t="4752" r="30662" b="23133"/>
          <a:stretch/>
        </p:blipFill>
        <p:spPr bwMode="auto">
          <a:xfrm>
            <a:off x="867740" y="1963182"/>
            <a:ext cx="2453268" cy="3297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フリーフォーム 3"/>
          <p:cNvSpPr/>
          <p:nvPr/>
        </p:nvSpPr>
        <p:spPr bwMode="auto">
          <a:xfrm>
            <a:off x="1813876" y="5134708"/>
            <a:ext cx="464234" cy="1321332"/>
          </a:xfrm>
          <a:custGeom>
            <a:avLst/>
            <a:gdLst>
              <a:gd name="connsiteX0" fmla="*/ 70339 w 464234"/>
              <a:gd name="connsiteY0" fmla="*/ 0 h 1195754"/>
              <a:gd name="connsiteX1" fmla="*/ 0 w 464234"/>
              <a:gd name="connsiteY1" fmla="*/ 1181686 h 1195754"/>
              <a:gd name="connsiteX2" fmla="*/ 464234 w 464234"/>
              <a:gd name="connsiteY2" fmla="*/ 1195754 h 1195754"/>
              <a:gd name="connsiteX3" fmla="*/ 422031 w 464234"/>
              <a:gd name="connsiteY3" fmla="*/ 14067 h 1195754"/>
              <a:gd name="connsiteX4" fmla="*/ 70339 w 464234"/>
              <a:gd name="connsiteY4" fmla="*/ 0 h 1195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234" h="1195754">
                <a:moveTo>
                  <a:pt x="70339" y="0"/>
                </a:moveTo>
                <a:lnTo>
                  <a:pt x="0" y="1181686"/>
                </a:lnTo>
                <a:lnTo>
                  <a:pt x="464234" y="1195754"/>
                </a:lnTo>
                <a:lnTo>
                  <a:pt x="422031" y="14067"/>
                </a:lnTo>
                <a:lnTo>
                  <a:pt x="70339" y="0"/>
                </a:lnTo>
                <a:close/>
              </a:path>
            </a:pathLst>
          </a:custGeom>
          <a:solidFill>
            <a:srgbClr val="CC6600"/>
          </a:solidFill>
          <a:ln w="9525" cap="flat" cmpd="sng" algn="ctr">
            <a:solidFill>
              <a:srgbClr val="CC66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726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2344</TotalTime>
  <Words>517</Words>
  <Application>Microsoft Office PowerPoint</Application>
  <PresentationFormat>画面に合わせる (4:3)</PresentationFormat>
  <Paragraphs>162</Paragraphs>
  <Slides>16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標準デザイン</vt:lpstr>
      <vt:lpstr>中３数　三平方の定理の利用</vt:lpstr>
      <vt:lpstr>PowerPoint プレゼンテーション</vt:lpstr>
      <vt:lpstr>30°、60°、90°の直角三角形</vt:lpstr>
      <vt:lpstr>直角二等辺三角形</vt:lpstr>
      <vt:lpstr>30°、60°、90° の直角三角形</vt:lpstr>
      <vt:lpstr>2つの三角定規を重ねたとき、AD＝３√２㎝ でした。BDの長さを求めなさい。</vt:lpstr>
      <vt:lpstr>xの値を求めよう。</vt:lpstr>
      <vt:lpstr>PowerPoint プレゼンテーション</vt:lpstr>
      <vt:lpstr>大型台風の影響で、一郎君の学校の高さ10mの大木が、途中で折れてしまった。木の根元から折れた先までの距離を測ると6mでした。残っている木の高さは何ｍでしょうか。</vt:lpstr>
      <vt:lpstr>大型台風の影響で、一郎君の学校の高さ10mの大木が、途中で折れてしまった。木の根元から折れた先までの距離を測ると6mでした。残っている木の高さは何ｍでしょうか。</vt:lpstr>
      <vt:lpstr>大型台風の影響で、一郎君の学校の高さ10mの大木が、途中で折れてしまった。木の根元から折れた先までの距離を測ると6mでした。残っている木の高さは何ｍでしょうか。</vt:lpstr>
      <vt:lpstr>AB＝17㎝、BC=21㎝、CA=10㎝の△ABCの面積を求めよう。</vt:lpstr>
      <vt:lpstr>サーカス小屋から逃げたライオンが公園のＡ地点にいた。麻酔銃で捕まえたいが、射程距離が15ｍしかない。そしてこちらがＡ地点に近づくと同じ距離だけライオンもＢ地点の方に移動してしまう。池の大きさは1辺が20ｍの正方形である。はたして捕まえることができるでしょうか。</vt:lpstr>
      <vt:lpstr>PowerPoint プレゼンテーション</vt:lpstr>
      <vt:lpstr>PowerPoint プレゼンテーション</vt:lpstr>
      <vt:lpstr>PowerPoint プレゼンテーション</vt:lpstr>
    </vt:vector>
  </TitlesOfParts>
  <Company>情報教育研究室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中３数　三平方の定理の導入</dc:title>
  <dc:creator>*</dc:creator>
  <cp:lastModifiedBy>teacher</cp:lastModifiedBy>
  <cp:revision>114</cp:revision>
  <dcterms:created xsi:type="dcterms:W3CDTF">2005-07-28T00:40:49Z</dcterms:created>
  <dcterms:modified xsi:type="dcterms:W3CDTF">2014-01-22T02:26:36Z</dcterms:modified>
</cp:coreProperties>
</file>