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1" r:id="rId4"/>
    <p:sldId id="272" r:id="rId5"/>
    <p:sldId id="273" r:id="rId6"/>
    <p:sldId id="277" r:id="rId7"/>
    <p:sldId id="274" r:id="rId8"/>
    <p:sldId id="275" r:id="rId9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9933"/>
    <a:srgbClr val="3399FF"/>
    <a:srgbClr val="66FF33"/>
    <a:srgbClr val="FF3300"/>
    <a:srgbClr val="3333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1" autoAdjust="0"/>
    <p:restoredTop sz="93525" autoAdjust="0"/>
  </p:normalViewPr>
  <p:slideViewPr>
    <p:cSldViewPr snapToGrid="0">
      <p:cViewPr varScale="1">
        <p:scale>
          <a:sx n="68" d="100"/>
          <a:sy n="68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540068" cy="54006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AF15-EAD7-46FE-803B-1710FA6BB0EB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F6A4C-7BCC-4AA2-9FD2-C7B1C5AB9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6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F6A4C-7BCC-4AA2-9FD2-C7B1C5AB9D4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6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33B59-0A84-4CCC-87A7-185C26010E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45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9485-C5D0-4055-ADD3-FF1DDD863F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833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C473A-5593-425A-AB51-8660EB2F16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609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A7E68C-D784-45D8-84BE-0F6F283E5D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814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2E83E-07A0-4254-8099-66949D717A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58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3C909-6BB9-4C4E-B660-AA8E22D54F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14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08DB9-197D-4BC6-A2D2-E06468A9BB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715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3B1F5-F7BE-435B-BA58-F121AA7AF2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46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4AC8-C79A-4CA9-B9F9-6C2F43308B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684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E5616-3B6A-4405-A9E7-DA2700C79F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209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233-1DDC-402D-BB2A-EA0F5921E6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9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89412-8BB0-4841-96B8-1818F200E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64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AEECB4-3F8A-4252-8398-0032E76AF4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29065" y="570059"/>
            <a:ext cx="8229600" cy="1596366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中３数　三平方の定理</a:t>
            </a:r>
            <a:r>
              <a:rPr lang="ja-JP" altLang="en-US" dirty="0" smtClean="0">
                <a:solidFill>
                  <a:schemeClr val="bg1"/>
                </a:solidFill>
              </a:rPr>
              <a:t>の</a:t>
            </a:r>
            <a:r>
              <a:rPr lang="ja-JP" altLang="en-US" dirty="0" smtClean="0">
                <a:solidFill>
                  <a:schemeClr val="bg1"/>
                </a:solidFill>
              </a:rPr>
              <a:t>計算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ja-JP" altLang="en-US" dirty="0">
                <a:solidFill>
                  <a:schemeClr val="bg1"/>
                </a:solidFill>
              </a:rPr>
              <a:t>三平方の定理の逆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3132" y="2641210"/>
            <a:ext cx="8229600" cy="3464169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中学校　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ja-JP" altLang="en-US" dirty="0">
                <a:solidFill>
                  <a:schemeClr val="bg1"/>
                </a:solidFill>
              </a:rPr>
              <a:t>年数学　三平方の定理</a:t>
            </a:r>
          </a:p>
          <a:p>
            <a:r>
              <a:rPr lang="ja-JP" altLang="en-US" dirty="0" smtClean="0">
                <a:solidFill>
                  <a:schemeClr val="bg1"/>
                </a:solidFill>
              </a:rPr>
              <a:t>授業第</a:t>
            </a:r>
            <a:r>
              <a:rPr lang="en-US" altLang="ja-JP" dirty="0" smtClean="0">
                <a:solidFill>
                  <a:schemeClr val="bg1"/>
                </a:solidFill>
              </a:rPr>
              <a:t>2</a:t>
            </a:r>
            <a:r>
              <a:rPr lang="ja-JP" altLang="en-US" dirty="0" smtClean="0">
                <a:solidFill>
                  <a:schemeClr val="bg1"/>
                </a:solidFill>
              </a:rPr>
              <a:t>時</a:t>
            </a:r>
            <a:r>
              <a:rPr lang="ja-JP" altLang="en-US" dirty="0">
                <a:solidFill>
                  <a:schemeClr val="bg1"/>
                </a:solidFill>
              </a:rPr>
              <a:t>に実施する。</a:t>
            </a:r>
          </a:p>
          <a:p>
            <a:r>
              <a:rPr lang="ja-JP" altLang="en-US" dirty="0">
                <a:solidFill>
                  <a:schemeClr val="bg1"/>
                </a:solidFill>
              </a:rPr>
              <a:t>場所　ノートパソコンまたは教室にパソコンがあれば教室がよい。</a:t>
            </a:r>
          </a:p>
          <a:p>
            <a:r>
              <a:rPr lang="ja-JP" altLang="en-US" dirty="0">
                <a:solidFill>
                  <a:schemeClr val="bg1"/>
                </a:solidFill>
              </a:rPr>
              <a:t>準備物　</a:t>
            </a:r>
            <a:r>
              <a:rPr lang="ja-JP" altLang="en-US" sz="2800" dirty="0">
                <a:solidFill>
                  <a:schemeClr val="bg1"/>
                </a:solidFill>
              </a:rPr>
              <a:t>プロジェクタ、スクリーン、</a:t>
            </a:r>
            <a:r>
              <a:rPr lang="ja-JP" altLang="en-US" sz="2800" dirty="0" smtClean="0">
                <a:solidFill>
                  <a:schemeClr val="bg1"/>
                </a:solidFill>
              </a:rPr>
              <a:t>コンピュータ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39"/>
    </mc:Choice>
    <mc:Fallback xmlns="">
      <p:transition spd="slow" advTm="1113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bg1"/>
                </a:solidFill>
              </a:rPr>
              <a:t>三平方の定理</a:t>
            </a: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 rot="16200000">
            <a:off x="1579563" y="2616200"/>
            <a:ext cx="1079500" cy="1619250"/>
          </a:xfrm>
          <a:prstGeom prst="rtTriangl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309688" y="3965575"/>
            <a:ext cx="1619250" cy="16208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28938" y="2886075"/>
            <a:ext cx="1081087" cy="10795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 rot="683587">
            <a:off x="228600" y="1265238"/>
            <a:ext cx="2700338" cy="2714625"/>
          </a:xfrm>
          <a:prstGeom prst="diamond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862263" y="25193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968375" y="38989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884488" y="39322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749800" y="16716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4062413" y="1579563"/>
            <a:ext cx="1047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B</a:t>
            </a:r>
            <a:r>
              <a:rPr lang="ja-JP" altLang="en-US" sz="4000">
                <a:solidFill>
                  <a:schemeClr val="bg1"/>
                </a:solidFill>
              </a:rPr>
              <a:t>Ｃ</a:t>
            </a:r>
            <a:r>
              <a:rPr lang="en-US" altLang="ja-JP" sz="3200" b="1" baseline="80000">
                <a:solidFill>
                  <a:schemeClr val="bg1"/>
                </a:solidFill>
              </a:rPr>
              <a:t>2</a:t>
            </a:r>
            <a:endParaRPr lang="en-US" altLang="ja-JP" b="1">
              <a:solidFill>
                <a:schemeClr val="bg1"/>
              </a:solidFill>
            </a:endParaRP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5757863" y="1579563"/>
            <a:ext cx="1047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A</a:t>
            </a:r>
            <a:r>
              <a:rPr lang="ja-JP" altLang="en-US" sz="4000">
                <a:solidFill>
                  <a:schemeClr val="bg1"/>
                </a:solidFill>
              </a:rPr>
              <a:t>Ｃ</a:t>
            </a:r>
            <a:r>
              <a:rPr lang="en-US" altLang="ja-JP" sz="3200" b="1" baseline="80000">
                <a:solidFill>
                  <a:schemeClr val="bg1"/>
                </a:solidFill>
              </a:rPr>
              <a:t>2</a:t>
            </a:r>
            <a:endParaRPr lang="en-US" altLang="ja-JP" b="1">
              <a:solidFill>
                <a:schemeClr val="bg1"/>
              </a:solidFill>
            </a:endParaRP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7232650" y="1579563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AB</a:t>
            </a:r>
            <a:r>
              <a:rPr lang="en-US" altLang="ja-JP" sz="3200" b="1" baseline="80000">
                <a:solidFill>
                  <a:schemeClr val="bg1"/>
                </a:solidFill>
              </a:rPr>
              <a:t>2</a:t>
            </a:r>
            <a:endParaRPr lang="en-US" altLang="ja-JP" b="1">
              <a:solidFill>
                <a:schemeClr val="bg1"/>
              </a:solidFill>
            </a:endParaRP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5056188" y="16398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>
                <a:solidFill>
                  <a:schemeClr val="bg1"/>
                </a:solidFill>
              </a:rPr>
              <a:t>＋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6615113" y="16398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>
                <a:solidFill>
                  <a:schemeClr val="bg1"/>
                </a:solidFill>
              </a:rPr>
              <a:t>＝</a:t>
            </a:r>
          </a:p>
        </p:txBody>
      </p:sp>
      <p:sp>
        <p:nvSpPr>
          <p:cNvPr id="29723" name="Freeform 27"/>
          <p:cNvSpPr>
            <a:spLocks/>
          </p:cNvSpPr>
          <p:nvPr/>
        </p:nvSpPr>
        <p:spPr bwMode="auto">
          <a:xfrm>
            <a:off x="1293813" y="2840038"/>
            <a:ext cx="1857375" cy="1347787"/>
          </a:xfrm>
          <a:custGeom>
            <a:avLst/>
            <a:gdLst>
              <a:gd name="T0" fmla="*/ 16 w 1170"/>
              <a:gd name="T1" fmla="*/ 698 h 849"/>
              <a:gd name="T2" fmla="*/ 422 w 1170"/>
              <a:gd name="T3" fmla="*/ 220 h 849"/>
              <a:gd name="T4" fmla="*/ 1011 w 1170"/>
              <a:gd name="T5" fmla="*/ 31 h 849"/>
              <a:gd name="T6" fmla="*/ 1168 w 1170"/>
              <a:gd name="T7" fmla="*/ 404 h 849"/>
              <a:gd name="T8" fmla="*/ 1024 w 1170"/>
              <a:gd name="T9" fmla="*/ 711 h 849"/>
              <a:gd name="T10" fmla="*/ 520 w 1170"/>
              <a:gd name="T11" fmla="*/ 849 h 849"/>
              <a:gd name="T12" fmla="*/ 16 w 1170"/>
              <a:gd name="T13" fmla="*/ 698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70" h="849">
                <a:moveTo>
                  <a:pt x="16" y="698"/>
                </a:moveTo>
                <a:cubicBezTo>
                  <a:pt x="0" y="593"/>
                  <a:pt x="256" y="331"/>
                  <a:pt x="422" y="220"/>
                </a:cubicBezTo>
                <a:cubicBezTo>
                  <a:pt x="588" y="109"/>
                  <a:pt x="887" y="0"/>
                  <a:pt x="1011" y="31"/>
                </a:cubicBezTo>
                <a:cubicBezTo>
                  <a:pt x="1135" y="62"/>
                  <a:pt x="1166" y="291"/>
                  <a:pt x="1168" y="404"/>
                </a:cubicBezTo>
                <a:cubicBezTo>
                  <a:pt x="1170" y="517"/>
                  <a:pt x="1132" y="637"/>
                  <a:pt x="1024" y="711"/>
                </a:cubicBezTo>
                <a:cubicBezTo>
                  <a:pt x="916" y="785"/>
                  <a:pt x="689" y="849"/>
                  <a:pt x="520" y="849"/>
                </a:cubicBezTo>
                <a:cubicBezTo>
                  <a:pt x="351" y="849"/>
                  <a:pt x="32" y="803"/>
                  <a:pt x="16" y="69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660525" y="2879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941513" y="40227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055938" y="31908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b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1289050" y="1963738"/>
            <a:ext cx="585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/>
              <a:t>c</a:t>
            </a:r>
            <a:r>
              <a:rPr lang="en-US" altLang="ja-JP" sz="3200" b="1" baseline="80000"/>
              <a:t>2</a:t>
            </a:r>
            <a:endParaRPr lang="en-US" altLang="ja-JP" b="1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403600" y="3117850"/>
            <a:ext cx="614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/>
              <a:t>b</a:t>
            </a:r>
            <a:r>
              <a:rPr lang="en-US" altLang="ja-JP" sz="3200" b="1" baseline="80000"/>
              <a:t>2</a:t>
            </a:r>
            <a:endParaRPr lang="en-US" altLang="ja-JP" b="1"/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1814513" y="4738688"/>
            <a:ext cx="6143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/>
              <a:t>a</a:t>
            </a:r>
            <a:r>
              <a:rPr lang="en-US" altLang="ja-JP" sz="3200" b="1" baseline="80000"/>
              <a:t>2</a:t>
            </a:r>
            <a:endParaRPr lang="en-US" altLang="ja-JP" b="1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613275" y="3057525"/>
            <a:ext cx="1528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一般に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4095750" y="4346575"/>
            <a:ext cx="6651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FF00"/>
                </a:solidFill>
              </a:rPr>
              <a:t>a</a:t>
            </a:r>
            <a:r>
              <a:rPr lang="en-US" altLang="ja-JP" sz="3600" b="1" baseline="80000">
                <a:solidFill>
                  <a:srgbClr val="FFFF00"/>
                </a:solidFill>
              </a:rPr>
              <a:t>2</a:t>
            </a:r>
            <a:endParaRPr lang="en-US" altLang="ja-JP" sz="2000" b="1">
              <a:solidFill>
                <a:srgbClr val="FFFF00"/>
              </a:solidFill>
            </a:endParaRP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4967288" y="441325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rgbClr val="FFFF00"/>
                </a:solidFill>
              </a:rPr>
              <a:t>＋</a:t>
            </a:r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5789613" y="4346575"/>
            <a:ext cx="6651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FF00"/>
                </a:solidFill>
              </a:rPr>
              <a:t>b</a:t>
            </a:r>
            <a:r>
              <a:rPr lang="en-US" altLang="ja-JP" sz="3600" b="1" baseline="80000">
                <a:solidFill>
                  <a:srgbClr val="FFFF00"/>
                </a:solidFill>
              </a:rPr>
              <a:t>2</a:t>
            </a:r>
            <a:endParaRPr lang="en-US" altLang="ja-JP" sz="2000" b="1">
              <a:solidFill>
                <a:srgbClr val="FFFF00"/>
              </a:solidFill>
            </a:endParaRP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6578600" y="4414838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rgbClr val="FFFF00"/>
                </a:solidFill>
              </a:rPr>
              <a:t>＝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7375525" y="4365625"/>
            <a:ext cx="6334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FF00"/>
                </a:solidFill>
              </a:rPr>
              <a:t>c</a:t>
            </a:r>
            <a:r>
              <a:rPr lang="en-US" altLang="ja-JP" sz="3600" b="1" baseline="80000">
                <a:solidFill>
                  <a:srgbClr val="FFFF00"/>
                </a:solidFill>
              </a:rPr>
              <a:t>2</a:t>
            </a:r>
            <a:endParaRPr lang="en-US" altLang="ja-JP" sz="2000" b="1">
              <a:solidFill>
                <a:srgbClr val="FFFF00"/>
              </a:solidFill>
            </a:endParaRPr>
          </a:p>
        </p:txBody>
      </p:sp>
      <p:sp>
        <p:nvSpPr>
          <p:cNvPr id="29741" name="AutoShape 45"/>
          <p:cNvSpPr>
            <a:spLocks noChangeArrowheads="1"/>
          </p:cNvSpPr>
          <p:nvPr/>
        </p:nvSpPr>
        <p:spPr bwMode="auto">
          <a:xfrm rot="10800000">
            <a:off x="4092575" y="1547813"/>
            <a:ext cx="989013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42" name="AutoShape 46"/>
          <p:cNvSpPr>
            <a:spLocks noChangeArrowheads="1"/>
          </p:cNvSpPr>
          <p:nvPr/>
        </p:nvSpPr>
        <p:spPr bwMode="auto">
          <a:xfrm rot="10800000">
            <a:off x="5734050" y="1538288"/>
            <a:ext cx="989013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43" name="AutoShape 47"/>
          <p:cNvSpPr>
            <a:spLocks noChangeArrowheads="1"/>
          </p:cNvSpPr>
          <p:nvPr/>
        </p:nvSpPr>
        <p:spPr bwMode="auto">
          <a:xfrm rot="10800000">
            <a:off x="7208838" y="1558925"/>
            <a:ext cx="989012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08"/>
    </mc:Choice>
    <mc:Fallback xmlns="">
      <p:transition spd="slow" advTm="269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9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2" dur="5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 animBg="1"/>
      <p:bldP spid="29709" grpId="0" animBg="1"/>
      <p:bldP spid="29710" grpId="0" animBg="1"/>
      <p:bldP spid="29723" grpId="0" animBg="1"/>
      <p:bldP spid="29724" grpId="0"/>
      <p:bldP spid="29726" grpId="0"/>
      <p:bldP spid="29728" grpId="0"/>
      <p:bldP spid="29730" grpId="0"/>
      <p:bldP spid="29731" grpId="0"/>
      <p:bldP spid="29732" grpId="0"/>
      <p:bldP spid="29733" grpId="0"/>
      <p:bldP spid="29736" grpId="1"/>
      <p:bldP spid="29737" grpId="0"/>
      <p:bldP spid="29738" grpId="1"/>
      <p:bldP spid="29739" grpId="0"/>
      <p:bldP spid="29740" grpId="1"/>
      <p:bldP spid="29741" grpId="0" animBg="1"/>
      <p:bldP spid="29742" grpId="0" animBg="1"/>
      <p:bldP spid="297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6734" y="190232"/>
            <a:ext cx="8229600" cy="470949"/>
          </a:xfrm>
        </p:spPr>
        <p:txBody>
          <a:bodyPr/>
          <a:lstStyle/>
          <a:p>
            <a:r>
              <a:rPr kumimoji="1" lang="ja-JP" altLang="en-US" sz="4000" dirty="0" smtClean="0"/>
              <a:t>斜辺の長さを求める。</a:t>
            </a:r>
            <a:endParaRPr kumimoji="1" lang="ja-JP" altLang="en-US" sz="4000" dirty="0"/>
          </a:p>
        </p:txBody>
      </p:sp>
      <p:sp>
        <p:nvSpPr>
          <p:cNvPr id="3" name="直角三角形 2"/>
          <p:cNvSpPr/>
          <p:nvPr/>
        </p:nvSpPr>
        <p:spPr bwMode="auto">
          <a:xfrm>
            <a:off x="1800665" y="1045335"/>
            <a:ext cx="3648509" cy="2318473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8004" y="1950330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6㎝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81494" y="3363808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８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52937" y="1510311"/>
            <a:ext cx="808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 smtClean="0"/>
              <a:t>ｘ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89850" y="973465"/>
            <a:ext cx="32074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ａ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b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＝</a:t>
            </a:r>
            <a:r>
              <a:rPr lang="en-US" altLang="ja-JP" sz="3200" dirty="0" smtClean="0"/>
              <a:t>c</a:t>
            </a:r>
            <a:r>
              <a:rPr lang="en-US" altLang="ja-JP" sz="3200" baseline="30000" dirty="0" smtClean="0"/>
              <a:t>2</a:t>
            </a:r>
            <a:endParaRPr lang="en-US" altLang="ja-JP" sz="3200" dirty="0" smtClean="0"/>
          </a:p>
          <a:p>
            <a:r>
              <a:rPr lang="ja-JP" altLang="en-US" sz="3200" dirty="0" smtClean="0"/>
              <a:t>６</a:t>
            </a:r>
            <a:r>
              <a:rPr lang="en-US" altLang="ja-JP" sz="3200" baseline="30000" dirty="0" smtClean="0"/>
              <a:t>2</a:t>
            </a:r>
            <a:r>
              <a:rPr lang="ja-JP" altLang="en-US" sz="3200" dirty="0"/>
              <a:t>＋８</a:t>
            </a:r>
            <a:r>
              <a:rPr lang="en-US" altLang="ja-JP" sz="3200" baseline="30000" dirty="0"/>
              <a:t>2</a:t>
            </a:r>
            <a:r>
              <a:rPr lang="ja-JP" altLang="en-US" sz="3200" dirty="0"/>
              <a:t>＝</a:t>
            </a:r>
            <a:r>
              <a:rPr lang="ja-JP" altLang="en-US" sz="3200" dirty="0" err="1"/>
              <a:t>ｘ</a:t>
            </a:r>
            <a:r>
              <a:rPr lang="en-US" altLang="ja-JP" sz="3200" baseline="30000" dirty="0"/>
              <a:t>2</a:t>
            </a:r>
            <a:endParaRPr lang="ja-JP" altLang="en-US" sz="3200" baseline="30000" dirty="0"/>
          </a:p>
          <a:p>
            <a:r>
              <a:rPr lang="ja-JP" altLang="en-US" sz="3200" dirty="0" smtClean="0"/>
              <a:t>　　　　　</a:t>
            </a:r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r>
              <a:rPr kumimoji="1" lang="ja-JP" altLang="en-US" sz="3200" dirty="0" smtClean="0"/>
              <a:t>＝１００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ｘ＞０だから、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ｘ＝１０</a:t>
            </a:r>
            <a:endParaRPr lang="en-US" altLang="ja-JP" sz="3200" dirty="0"/>
          </a:p>
          <a:p>
            <a:pPr algn="r"/>
            <a:r>
              <a:rPr kumimoji="1" lang="ja-JP" altLang="en-US" sz="3200" dirty="0" smtClean="0"/>
              <a:t>１０㎝</a:t>
            </a:r>
            <a:endParaRPr kumimoji="1" lang="en-US" altLang="ja-JP" sz="32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3201" y="3973811"/>
            <a:ext cx="68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(1)</a:t>
            </a:r>
            <a:endParaRPr kumimoji="1" lang="ja-JP" altLang="en-US" sz="3200" dirty="0"/>
          </a:p>
        </p:txBody>
      </p:sp>
      <p:sp>
        <p:nvSpPr>
          <p:cNvPr id="9" name="直角三角形 8"/>
          <p:cNvSpPr/>
          <p:nvPr/>
        </p:nvSpPr>
        <p:spPr bwMode="auto">
          <a:xfrm rot="16200000">
            <a:off x="1476341" y="3425459"/>
            <a:ext cx="1504592" cy="3186070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49586" y="5735948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10㎝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21672" y="4738257"/>
            <a:ext cx="8226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5㎝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44334" y="3974465"/>
            <a:ext cx="68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(2)</a:t>
            </a:r>
            <a:endParaRPr kumimoji="1" lang="ja-JP" altLang="en-US" sz="3200" dirty="0"/>
          </a:p>
        </p:txBody>
      </p:sp>
      <p:sp>
        <p:nvSpPr>
          <p:cNvPr id="13" name="直角三角形 12"/>
          <p:cNvSpPr/>
          <p:nvPr/>
        </p:nvSpPr>
        <p:spPr bwMode="auto">
          <a:xfrm>
            <a:off x="6109091" y="4073228"/>
            <a:ext cx="2483831" cy="1593035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5043771" y="4722286"/>
                <a:ext cx="1092157" cy="636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kumimoji="1" lang="en-US" altLang="ja-JP" sz="3200" b="0" i="1" smtClean="0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kumimoji="1" lang="en-US" altLang="ja-JP" sz="3200" dirty="0" smtClean="0"/>
                  <a:t>㎝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771" y="4722286"/>
                <a:ext cx="1092157" cy="636200"/>
              </a:xfrm>
              <a:prstGeom prst="rect">
                <a:avLst/>
              </a:prstGeom>
              <a:blipFill rotWithShape="1">
                <a:blip r:embed="rId2"/>
                <a:stretch>
                  <a:fillRect t="-8654" r="-13333" b="-269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6533673" y="5631324"/>
                <a:ext cx="1319785" cy="632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kumimoji="1" lang="en-US" altLang="ja-JP" sz="3200" b="0" i="1" smtClean="0">
                            <a:latin typeface="Cambria Math"/>
                          </a:rPr>
                          <m:t>11</m:t>
                        </m:r>
                      </m:e>
                    </m:rad>
                  </m:oMath>
                </a14:m>
                <a:r>
                  <a:rPr kumimoji="1" lang="en-US" altLang="ja-JP" sz="3200" dirty="0" smtClean="0"/>
                  <a:t>㎝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673" y="5631324"/>
                <a:ext cx="1319785" cy="632802"/>
              </a:xfrm>
              <a:prstGeom prst="rect">
                <a:avLst/>
              </a:prstGeom>
              <a:blipFill rotWithShape="1">
                <a:blip r:embed="rId3"/>
                <a:stretch>
                  <a:fillRect t="-8654" r="-11111" b="-269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3083093" y="6066889"/>
                <a:ext cx="1319785" cy="636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 dirty="0" smtClean="0">
                    <a:solidFill>
                      <a:srgbClr val="FF0000"/>
                    </a:solidFill>
                  </a:rPr>
                  <a:t>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kumimoji="1"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kumimoji="1" lang="en-US" altLang="ja-JP" sz="3200" dirty="0" smtClean="0">
                    <a:solidFill>
                      <a:srgbClr val="FF0000"/>
                    </a:solidFill>
                  </a:rPr>
                  <a:t>㎝</a:t>
                </a:r>
                <a:endParaRPr kumimoji="1"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093" y="6066889"/>
                <a:ext cx="1319785" cy="636200"/>
              </a:xfrm>
              <a:prstGeom prst="rect">
                <a:avLst/>
              </a:prstGeom>
              <a:blipFill rotWithShape="1">
                <a:blip r:embed="rId4"/>
                <a:stretch>
                  <a:fillRect l="-12037" t="-8571" r="-11111" b="-295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7974272" y="6118314"/>
            <a:ext cx="8226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4㎝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  <p:bldP spid="10" grpId="0"/>
      <p:bldP spid="11" grpId="0"/>
      <p:bldP spid="12" grpId="0"/>
      <p:bldP spid="13" grpId="0" animBg="1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6734" y="190232"/>
            <a:ext cx="8229600" cy="470949"/>
          </a:xfrm>
        </p:spPr>
        <p:txBody>
          <a:bodyPr/>
          <a:lstStyle/>
          <a:p>
            <a:r>
              <a:rPr kumimoji="1" lang="ja-JP" altLang="en-US" sz="4000" dirty="0" smtClean="0"/>
              <a:t>斜辺</a:t>
            </a:r>
            <a:r>
              <a:rPr lang="ja-JP" altLang="en-US" sz="4000" dirty="0"/>
              <a:t>以外</a:t>
            </a:r>
            <a:r>
              <a:rPr lang="ja-JP" altLang="en-US" sz="4000" dirty="0" smtClean="0"/>
              <a:t>の辺</a:t>
            </a:r>
            <a:r>
              <a:rPr kumimoji="1" lang="ja-JP" altLang="en-US" sz="4000" dirty="0" smtClean="0"/>
              <a:t>の長さを求める。</a:t>
            </a:r>
            <a:endParaRPr kumimoji="1" lang="ja-JP" altLang="en-US" sz="4000" dirty="0"/>
          </a:p>
        </p:txBody>
      </p:sp>
      <p:sp>
        <p:nvSpPr>
          <p:cNvPr id="3" name="直角三角形 2"/>
          <p:cNvSpPr/>
          <p:nvPr/>
        </p:nvSpPr>
        <p:spPr bwMode="auto">
          <a:xfrm rot="8178113">
            <a:off x="1665324" y="1721685"/>
            <a:ext cx="2432338" cy="2318473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11805" y="1365555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４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8003" y="2880921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６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7700" y="1365555"/>
            <a:ext cx="808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 smtClean="0"/>
              <a:t>ｘ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561640" y="903913"/>
                <a:ext cx="4201483" cy="3145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dirty="0" smtClean="0"/>
                  <a:t>ａ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＋</a:t>
                </a:r>
                <a:r>
                  <a:rPr lang="en-US" altLang="ja-JP" sz="3200" dirty="0" smtClean="0"/>
                  <a:t>b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c</a:t>
                </a:r>
                <a:r>
                  <a:rPr lang="en-US" altLang="ja-JP" sz="3200" baseline="30000" dirty="0" smtClean="0"/>
                  <a:t>2</a:t>
                </a:r>
                <a:endParaRPr lang="en-US" altLang="ja-JP" sz="3200" dirty="0" smtClean="0"/>
              </a:p>
              <a:p>
                <a:r>
                  <a:rPr lang="ja-JP" altLang="en-US" sz="3200" dirty="0" smtClean="0"/>
                  <a:t>４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＋</a:t>
                </a:r>
                <a:r>
                  <a:rPr lang="ja-JP" altLang="en-US" sz="3200" dirty="0" err="1" smtClean="0"/>
                  <a:t>ｘ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＝６</a:t>
                </a:r>
                <a:r>
                  <a:rPr lang="en-US" altLang="ja-JP" sz="3200" baseline="30000" dirty="0" smtClean="0"/>
                  <a:t>2</a:t>
                </a:r>
                <a:endParaRPr lang="ja-JP" altLang="en-US" sz="3200" baseline="30000" dirty="0"/>
              </a:p>
              <a:p>
                <a:r>
                  <a:rPr lang="ja-JP" altLang="en-US" sz="3200" dirty="0" smtClean="0"/>
                  <a:t>　　　　ｘ</a:t>
                </a:r>
                <a:r>
                  <a:rPr lang="en-US" altLang="ja-JP" sz="3200" baseline="30000" dirty="0" smtClean="0"/>
                  <a:t>2</a:t>
                </a:r>
                <a:r>
                  <a:rPr kumimoji="1" lang="ja-JP" altLang="en-US" sz="3200" dirty="0" smtClean="0"/>
                  <a:t>＝</a:t>
                </a:r>
                <a:r>
                  <a:rPr lang="ja-JP" altLang="en-US" sz="3200" dirty="0"/>
                  <a:t> ６</a:t>
                </a:r>
                <a:r>
                  <a:rPr lang="en-US" altLang="ja-JP" sz="3200" baseline="30000" dirty="0"/>
                  <a:t>2</a:t>
                </a:r>
                <a:r>
                  <a:rPr kumimoji="1" lang="ja-JP" altLang="en-US" sz="3200" dirty="0" err="1" smtClean="0"/>
                  <a:t>ー</a:t>
                </a:r>
                <a:r>
                  <a:rPr lang="ja-JP" altLang="en-US" sz="3200" dirty="0"/>
                  <a:t>４</a:t>
                </a:r>
                <a:r>
                  <a:rPr lang="en-US" altLang="ja-JP" sz="3200" baseline="30000" dirty="0"/>
                  <a:t>2</a:t>
                </a:r>
                <a:endParaRPr kumimoji="1" lang="en-US" altLang="ja-JP" sz="3200" dirty="0" smtClean="0"/>
              </a:p>
              <a:p>
                <a:r>
                  <a:rPr lang="ja-JP" altLang="en-US" sz="3200" dirty="0" err="1"/>
                  <a:t>ｘ</a:t>
                </a:r>
                <a:r>
                  <a:rPr lang="en-US" altLang="ja-JP" sz="3200" baseline="30000" dirty="0"/>
                  <a:t>2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20</a:t>
                </a:r>
              </a:p>
              <a:p>
                <a:r>
                  <a:rPr lang="ja-JP" altLang="en-US" sz="3200" dirty="0" smtClean="0"/>
                  <a:t>ｘ＞０だから、</a:t>
                </a:r>
                <a:r>
                  <a:rPr kumimoji="1" lang="ja-JP" altLang="en-US" sz="3200" dirty="0" smtClean="0"/>
                  <a:t>ｘ＝</a:t>
                </a:r>
                <a:r>
                  <a:rPr lang="en-US" altLang="ja-JP" sz="3200" dirty="0"/>
                  <a:t> </a:t>
                </a:r>
                <a:r>
                  <a:rPr lang="ja-JP" altLang="en-US" sz="3200" dirty="0" smtClean="0"/>
                  <a:t>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en-US" altLang="ja-JP" sz="3200" i="1">
                        <a:latin typeface="Cambria Math"/>
                      </a:rPr>
                      <m:t> </m:t>
                    </m:r>
                  </m:oMath>
                </a14:m>
                <a:endParaRPr lang="en-US" altLang="ja-JP" sz="3200" dirty="0"/>
              </a:p>
              <a:p>
                <a:pPr algn="r"/>
                <a:r>
                  <a:rPr lang="ja-JP" altLang="en-US" sz="3200" dirty="0"/>
                  <a:t>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sz="3200" dirty="0" smtClean="0"/>
                  <a:t>㎝</a:t>
                </a:r>
                <a:endParaRPr kumimoji="1" lang="en-US" altLang="ja-JP" sz="3200" dirty="0" smtClean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640" y="903913"/>
                <a:ext cx="4201483" cy="3145220"/>
              </a:xfrm>
              <a:prstGeom prst="rect">
                <a:avLst/>
              </a:prstGeom>
              <a:blipFill rotWithShape="1">
                <a:blip r:embed="rId2"/>
                <a:stretch>
                  <a:fillRect l="-2464" t="-3101" r="-3623" b="-4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293201" y="3973811"/>
            <a:ext cx="68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(1)</a:t>
            </a:r>
            <a:endParaRPr kumimoji="1" lang="ja-JP" altLang="en-US" sz="3200" dirty="0"/>
          </a:p>
        </p:txBody>
      </p:sp>
      <p:sp>
        <p:nvSpPr>
          <p:cNvPr id="9" name="直角三角形 8"/>
          <p:cNvSpPr/>
          <p:nvPr/>
        </p:nvSpPr>
        <p:spPr bwMode="auto">
          <a:xfrm rot="9218698">
            <a:off x="736359" y="4750404"/>
            <a:ext cx="3013522" cy="1416894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359" y="5439890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13㎝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06645" y="4249575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12㎝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44334" y="3974465"/>
            <a:ext cx="684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(2)</a:t>
            </a:r>
            <a:endParaRPr kumimoji="1" lang="ja-JP" altLang="en-US" sz="3200" dirty="0"/>
          </a:p>
        </p:txBody>
      </p:sp>
      <p:sp>
        <p:nvSpPr>
          <p:cNvPr id="13" name="直角三角形 12"/>
          <p:cNvSpPr/>
          <p:nvPr/>
        </p:nvSpPr>
        <p:spPr bwMode="auto">
          <a:xfrm rot="7515279">
            <a:off x="6388473" y="4283891"/>
            <a:ext cx="1580143" cy="2220014"/>
          </a:xfrm>
          <a:prstGeom prst="rt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65448" y="4197379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３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6345663" y="5366349"/>
                <a:ext cx="1319785" cy="631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kumimoji="1" lang="en-US" altLang="ja-JP" sz="3200" b="0" i="1" smtClean="0">
                            <a:latin typeface="Cambria Math"/>
                          </a:rPr>
                          <m:t>13</m:t>
                        </m:r>
                      </m:e>
                    </m:rad>
                  </m:oMath>
                </a14:m>
                <a:r>
                  <a:rPr kumimoji="1" lang="en-US" altLang="ja-JP" sz="3200" dirty="0" smtClean="0"/>
                  <a:t>㎝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663" y="5366349"/>
                <a:ext cx="1319785" cy="631198"/>
              </a:xfrm>
              <a:prstGeom prst="rect">
                <a:avLst/>
              </a:prstGeom>
              <a:blipFill rotWithShape="1">
                <a:blip r:embed="rId3"/>
                <a:stretch>
                  <a:fillRect t="-9615" r="-11111" b="-259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3214345" y="6014290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5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㎝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50091" y="6048308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２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㎝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  <p:bldP spid="10" grpId="0"/>
      <p:bldP spid="11" grpId="0"/>
      <p:bldP spid="12" grpId="0"/>
      <p:bldP spid="13" grpId="0" animBg="1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下の長方形の対角線の長さを求めなさい。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1772529" y="2082015"/>
            <a:ext cx="5894364" cy="31230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6968" y="3351141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７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41667" y="5205044"/>
            <a:ext cx="1156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１４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719710" y="3080864"/>
                <a:ext cx="1515351" cy="633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32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3200" dirty="0" smtClean="0">
                    <a:solidFill>
                      <a:srgbClr val="FF0000"/>
                    </a:solidFill>
                  </a:rPr>
                  <a:t>㎝</a:t>
                </a:r>
                <a:endParaRPr kumimoji="1"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710" y="3080864"/>
                <a:ext cx="1515351" cy="633891"/>
              </a:xfrm>
              <a:prstGeom prst="rect">
                <a:avLst/>
              </a:prstGeom>
              <a:blipFill rotWithShape="1">
                <a:blip r:embed="rId2"/>
                <a:stretch>
                  <a:fillRect l="-9639" t="-8654" r="-10040" b="-269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コネクタ 7"/>
          <p:cNvCxnSpPr/>
          <p:nvPr/>
        </p:nvCxnSpPr>
        <p:spPr bwMode="auto">
          <a:xfrm>
            <a:off x="1772529" y="2082015"/>
            <a:ext cx="5894364" cy="312302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8555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5377" y="0"/>
            <a:ext cx="8229600" cy="822643"/>
          </a:xfrm>
        </p:spPr>
        <p:txBody>
          <a:bodyPr/>
          <a:lstStyle/>
          <a:p>
            <a:pPr algn="l"/>
            <a:r>
              <a:rPr lang="ja-JP" altLang="en-US" sz="3200" dirty="0"/>
              <a:t>次の長さを</a:t>
            </a:r>
            <a:r>
              <a:rPr lang="en-US" altLang="ja-JP" sz="3200" dirty="0"/>
              <a:t>3</a:t>
            </a:r>
            <a:r>
              <a:rPr lang="ja-JP" altLang="en-US" sz="3200" dirty="0"/>
              <a:t>辺とする</a:t>
            </a:r>
            <a:r>
              <a:rPr lang="ja-JP" altLang="en-US" sz="3200" dirty="0" smtClean="0"/>
              <a:t>三角形をかいてみよう。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6354" y="811973"/>
            <a:ext cx="904764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buAutoNum type="arabicParenBoth"/>
            </a:pPr>
            <a:r>
              <a:rPr kumimoji="1" lang="ja-JP" altLang="en-US" sz="3200" dirty="0" smtClean="0"/>
              <a:t>　２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３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４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smtClean="0"/>
              <a:t>　　　　　</a:t>
            </a:r>
            <a:r>
              <a:rPr kumimoji="1" lang="en-US" altLang="ja-JP" sz="3200" dirty="0" smtClean="0"/>
              <a:t>(2)</a:t>
            </a:r>
            <a:r>
              <a:rPr kumimoji="1" lang="ja-JP" altLang="en-US" sz="3200" dirty="0" smtClean="0"/>
              <a:t>　３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４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５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smtClean="0"/>
              <a:t>　</a:t>
            </a:r>
            <a:endParaRPr kumimoji="1" lang="en-US" altLang="ja-JP" sz="3200" dirty="0" smtClean="0"/>
          </a:p>
          <a:p>
            <a:pPr algn="l"/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　　　　　　　　　　</a:t>
            </a:r>
            <a:endParaRPr lang="en-US" altLang="ja-JP" sz="3200" dirty="0"/>
          </a:p>
          <a:p>
            <a:pPr algn="l"/>
            <a:r>
              <a:rPr kumimoji="1" lang="ja-JP" altLang="en-US" sz="3200" dirty="0" smtClean="0"/>
              <a:t>　　　　２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＋３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＝４</a:t>
            </a:r>
            <a:r>
              <a:rPr lang="en-US" altLang="ja-JP" sz="3200" baseline="30000" dirty="0" smtClean="0"/>
              <a:t>2</a:t>
            </a:r>
            <a:r>
              <a:rPr kumimoji="1" lang="ja-JP" altLang="en-US" sz="3200" dirty="0" smtClean="0"/>
              <a:t>　　　　　　　　　</a:t>
            </a:r>
            <a:r>
              <a:rPr lang="ja-JP" altLang="en-US" sz="3200" dirty="0"/>
              <a:t>　 </a:t>
            </a:r>
            <a:r>
              <a:rPr lang="ja-JP" altLang="en-US" sz="3200" dirty="0" smtClean="0"/>
              <a:t>３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＋４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＝５</a:t>
            </a:r>
            <a:r>
              <a:rPr lang="en-US" altLang="ja-JP" sz="3200" baseline="30000" dirty="0" smtClean="0"/>
              <a:t>2 </a:t>
            </a:r>
            <a:r>
              <a:rPr kumimoji="1" lang="ja-JP" altLang="en-US" sz="3200" dirty="0" smtClean="0"/>
              <a:t>　　　</a:t>
            </a:r>
            <a:endParaRPr kumimoji="1" lang="en-US" altLang="ja-JP" sz="3200" dirty="0" smtClean="0"/>
          </a:p>
          <a:p>
            <a:pPr algn="l"/>
            <a:r>
              <a:rPr lang="ja-JP" altLang="en-US" sz="3200" dirty="0"/>
              <a:t>　</a:t>
            </a:r>
            <a:r>
              <a:rPr lang="ja-JP" altLang="en-US" sz="4000" dirty="0" smtClean="0"/>
              <a:t>　　　　　　　</a:t>
            </a:r>
            <a:r>
              <a:rPr lang="en-US" altLang="ja-JP" sz="4000" dirty="0" smtClean="0">
                <a:solidFill>
                  <a:srgbClr val="FF0000"/>
                </a:solidFill>
              </a:rPr>
              <a:t>×</a:t>
            </a:r>
            <a:r>
              <a:rPr lang="ja-JP" altLang="en-US" sz="4000" dirty="0" smtClean="0">
                <a:solidFill>
                  <a:srgbClr val="FF0000"/>
                </a:solidFill>
              </a:rPr>
              <a:t>　　　　　　　　　　　　　○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marL="514350" indent="-514350" algn="l">
              <a:buAutoNum type="arabicParenBoth"/>
            </a:pPr>
            <a:endParaRPr kumimoji="1" lang="en-US" altLang="ja-JP" sz="3200" dirty="0" smtClean="0"/>
          </a:p>
          <a:p>
            <a:pPr algn="l"/>
            <a:r>
              <a:rPr kumimoji="1" lang="en-US" altLang="ja-JP" sz="3200" dirty="0" smtClean="0"/>
              <a:t>(3)</a:t>
            </a:r>
            <a:r>
              <a:rPr kumimoji="1" lang="ja-JP" altLang="en-US" sz="3200" dirty="0" smtClean="0"/>
              <a:t>　５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７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９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smtClean="0"/>
              <a:t>　　　　　</a:t>
            </a:r>
            <a:r>
              <a:rPr kumimoji="1" lang="en-US" altLang="ja-JP" sz="3200" dirty="0" smtClean="0"/>
              <a:t>(4)</a:t>
            </a:r>
            <a:r>
              <a:rPr kumimoji="1" lang="ja-JP" altLang="en-US" sz="3200" dirty="0" smtClean="0"/>
              <a:t>　６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８</a:t>
            </a:r>
            <a:r>
              <a:rPr kumimoji="1" lang="en-US" altLang="ja-JP" sz="3200" dirty="0" smtClean="0"/>
              <a:t>㎝</a:t>
            </a:r>
            <a:r>
              <a:rPr kumimoji="1" lang="ja-JP" altLang="en-US" sz="3200" dirty="0" err="1" smtClean="0"/>
              <a:t>、</a:t>
            </a:r>
            <a:r>
              <a:rPr lang="en-US" altLang="ja-JP" sz="3200" dirty="0"/>
              <a:t> </a:t>
            </a:r>
            <a:r>
              <a:rPr lang="ja-JP" altLang="en-US" sz="3200" dirty="0" smtClean="0"/>
              <a:t>１０㎝</a:t>
            </a:r>
            <a:endParaRPr lang="en-US" altLang="ja-JP" sz="3200" dirty="0" smtClean="0"/>
          </a:p>
          <a:p>
            <a:pPr algn="l"/>
            <a:endParaRPr kumimoji="1" lang="en-US" altLang="ja-JP" sz="3200" dirty="0" smtClean="0"/>
          </a:p>
          <a:p>
            <a:pPr algn="l"/>
            <a:r>
              <a:rPr lang="ja-JP" altLang="en-US" sz="3200" dirty="0" smtClean="0"/>
              <a:t>　　　　５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＋７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＝９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 　　　　　　　　　　６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＋８</a:t>
            </a:r>
            <a:r>
              <a:rPr lang="en-US" altLang="ja-JP" sz="3200" baseline="30000" dirty="0" smtClean="0"/>
              <a:t>2</a:t>
            </a:r>
            <a:r>
              <a:rPr lang="ja-JP" altLang="en-US" sz="3200" dirty="0" smtClean="0"/>
              <a:t>＝１０</a:t>
            </a:r>
            <a:r>
              <a:rPr lang="en-US" altLang="ja-JP" sz="3200" baseline="30000" dirty="0" smtClean="0"/>
              <a:t>2</a:t>
            </a:r>
            <a:endParaRPr kumimoji="1" lang="en-US" altLang="ja-JP" sz="3200" dirty="0"/>
          </a:p>
          <a:p>
            <a:pPr algn="l"/>
            <a:r>
              <a:rPr kumimoji="1" lang="ja-JP" altLang="en-US" sz="3200" dirty="0" smtClean="0"/>
              <a:t>　　　　　　　　　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　　　　　　　　○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22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84723" y="-154745"/>
            <a:ext cx="8229600" cy="1143000"/>
          </a:xfrm>
        </p:spPr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三平方の</a:t>
            </a:r>
            <a:r>
              <a:rPr lang="ja-JP" altLang="en-US" dirty="0" smtClean="0">
                <a:solidFill>
                  <a:schemeClr val="tx1"/>
                </a:solidFill>
              </a:rPr>
              <a:t>定理の逆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 rot="16200000">
            <a:off x="1325095" y="838301"/>
            <a:ext cx="2145971" cy="3610499"/>
          </a:xfrm>
          <a:prstGeom prst="rtTriangl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4009995" y="961409"/>
            <a:ext cx="7504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600" dirty="0"/>
              <a:t>A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217623" y="3633675"/>
            <a:ext cx="7504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600" dirty="0"/>
              <a:t>B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021623" y="3572121"/>
            <a:ext cx="7787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600" dirty="0"/>
              <a:t>C</a:t>
            </a:r>
          </a:p>
        </p:txBody>
      </p:sp>
      <p:sp>
        <p:nvSpPr>
          <p:cNvPr id="29723" name="Freeform 27"/>
          <p:cNvSpPr>
            <a:spLocks/>
          </p:cNvSpPr>
          <p:nvPr/>
        </p:nvSpPr>
        <p:spPr bwMode="auto">
          <a:xfrm>
            <a:off x="547600" y="1422505"/>
            <a:ext cx="4144914" cy="2738534"/>
          </a:xfrm>
          <a:custGeom>
            <a:avLst/>
            <a:gdLst>
              <a:gd name="T0" fmla="*/ 16 w 1170"/>
              <a:gd name="T1" fmla="*/ 698 h 849"/>
              <a:gd name="T2" fmla="*/ 422 w 1170"/>
              <a:gd name="T3" fmla="*/ 220 h 849"/>
              <a:gd name="T4" fmla="*/ 1011 w 1170"/>
              <a:gd name="T5" fmla="*/ 31 h 849"/>
              <a:gd name="T6" fmla="*/ 1168 w 1170"/>
              <a:gd name="T7" fmla="*/ 404 h 849"/>
              <a:gd name="T8" fmla="*/ 1024 w 1170"/>
              <a:gd name="T9" fmla="*/ 711 h 849"/>
              <a:gd name="T10" fmla="*/ 520 w 1170"/>
              <a:gd name="T11" fmla="*/ 849 h 849"/>
              <a:gd name="T12" fmla="*/ 16 w 1170"/>
              <a:gd name="T13" fmla="*/ 698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70" h="849">
                <a:moveTo>
                  <a:pt x="16" y="698"/>
                </a:moveTo>
                <a:cubicBezTo>
                  <a:pt x="0" y="593"/>
                  <a:pt x="256" y="331"/>
                  <a:pt x="422" y="220"/>
                </a:cubicBezTo>
                <a:cubicBezTo>
                  <a:pt x="588" y="109"/>
                  <a:pt x="887" y="0"/>
                  <a:pt x="1011" y="31"/>
                </a:cubicBezTo>
                <a:cubicBezTo>
                  <a:pt x="1135" y="62"/>
                  <a:pt x="1166" y="291"/>
                  <a:pt x="1168" y="404"/>
                </a:cubicBezTo>
                <a:cubicBezTo>
                  <a:pt x="1170" y="517"/>
                  <a:pt x="1132" y="637"/>
                  <a:pt x="1024" y="711"/>
                </a:cubicBezTo>
                <a:cubicBezTo>
                  <a:pt x="916" y="785"/>
                  <a:pt x="689" y="849"/>
                  <a:pt x="520" y="849"/>
                </a:cubicBezTo>
                <a:cubicBezTo>
                  <a:pt x="351" y="849"/>
                  <a:pt x="32" y="803"/>
                  <a:pt x="16" y="69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869641" y="1570564"/>
            <a:ext cx="75041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003404" y="3854278"/>
            <a:ext cx="7893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4297838" y="2330107"/>
            <a:ext cx="7893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943252" y="2791772"/>
            <a:ext cx="1528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一般に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72495" y="1095256"/>
            <a:ext cx="344182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3200" dirty="0" smtClean="0"/>
              <a:t>△</a:t>
            </a:r>
            <a:r>
              <a:rPr lang="en-US" altLang="ja-JP" sz="3200" dirty="0" smtClean="0"/>
              <a:t>ABC</a:t>
            </a:r>
            <a:r>
              <a:rPr lang="ja-JP" altLang="en-US" sz="3200" dirty="0" smtClean="0"/>
              <a:t>で、</a:t>
            </a:r>
            <a:endParaRPr lang="en-US" altLang="ja-JP" sz="3200" dirty="0" smtClean="0"/>
          </a:p>
          <a:p>
            <a:pPr algn="l"/>
            <a:r>
              <a:rPr lang="ja-JP" altLang="en-US" sz="4800" dirty="0" smtClean="0">
                <a:solidFill>
                  <a:srgbClr val="FF0000"/>
                </a:solidFill>
              </a:rPr>
              <a:t>ａ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＋</a:t>
            </a:r>
            <a:r>
              <a:rPr lang="en-US" altLang="ja-JP" sz="4800" dirty="0" smtClean="0">
                <a:solidFill>
                  <a:srgbClr val="FF0000"/>
                </a:solidFill>
              </a:rPr>
              <a:t>b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＝</a:t>
            </a:r>
            <a:r>
              <a:rPr lang="en-US" altLang="ja-JP" sz="4800" dirty="0" smtClean="0">
                <a:solidFill>
                  <a:srgbClr val="FF0000"/>
                </a:solidFill>
              </a:rPr>
              <a:t>c</a:t>
            </a:r>
            <a:r>
              <a:rPr lang="en-US" altLang="ja-JP" sz="4800" baseline="30000" dirty="0" smtClean="0"/>
              <a:t>2</a:t>
            </a:r>
          </a:p>
          <a:p>
            <a:pPr algn="l"/>
            <a:r>
              <a:rPr lang="ja-JP" altLang="en-US" sz="3200" dirty="0" smtClean="0"/>
              <a:t>ならば、</a:t>
            </a:r>
            <a:endParaRPr lang="en-US" altLang="ja-JP" sz="3200" dirty="0" smtClean="0"/>
          </a:p>
          <a:p>
            <a:pPr algn="l"/>
            <a:endParaRPr lang="en-US" altLang="ja-JP" sz="3200" dirty="0"/>
          </a:p>
          <a:p>
            <a:pPr algn="l"/>
            <a:r>
              <a:rPr lang="ja-JP" altLang="en-US" sz="4400" dirty="0" smtClean="0">
                <a:solidFill>
                  <a:srgbClr val="FF0000"/>
                </a:solidFill>
              </a:rPr>
              <a:t>∠</a:t>
            </a:r>
            <a:r>
              <a:rPr lang="en-US" altLang="ja-JP" sz="4400" dirty="0" smtClean="0">
                <a:solidFill>
                  <a:srgbClr val="FF0000"/>
                </a:solidFill>
              </a:rPr>
              <a:t>C</a:t>
            </a:r>
            <a:r>
              <a:rPr lang="ja-JP" altLang="en-US" sz="4400" dirty="0" smtClean="0">
                <a:solidFill>
                  <a:srgbClr val="FF0000"/>
                </a:solidFill>
              </a:rPr>
              <a:t>＝</a:t>
            </a:r>
            <a:r>
              <a:rPr lang="en-US" altLang="ja-JP" sz="4400" dirty="0" smtClean="0">
                <a:solidFill>
                  <a:srgbClr val="FF0000"/>
                </a:solidFill>
              </a:rPr>
              <a:t>90°</a:t>
            </a:r>
            <a:endParaRPr kumimoji="1" lang="en-US" altLang="ja-JP" sz="440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75410" y="4553979"/>
                <a:ext cx="9047646" cy="2144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ja-JP" altLang="en-US" sz="3200" dirty="0" smtClean="0"/>
                  <a:t>問</a:t>
                </a:r>
                <a:r>
                  <a:rPr lang="en-US" altLang="ja-JP" sz="3200" dirty="0" smtClean="0"/>
                  <a:t>5</a:t>
                </a:r>
                <a:r>
                  <a:rPr lang="ja-JP" altLang="en-US" sz="3200" dirty="0" smtClean="0"/>
                  <a:t>　次の長さを</a:t>
                </a:r>
                <a:r>
                  <a:rPr lang="en-US" altLang="ja-JP" sz="3200" dirty="0" smtClean="0"/>
                  <a:t>3</a:t>
                </a:r>
                <a:r>
                  <a:rPr lang="ja-JP" altLang="en-US" sz="3200" dirty="0" smtClean="0"/>
                  <a:t>辺とする三角形のうち、直角三角形はどれですか。</a:t>
                </a:r>
                <a:endParaRPr lang="en-US" altLang="ja-JP" sz="3200" dirty="0" smtClean="0"/>
              </a:p>
              <a:p>
                <a:pPr marL="514350" indent="-514350" algn="l">
                  <a:buAutoNum type="arabicParenBoth"/>
                </a:pPr>
                <a:r>
                  <a:rPr kumimoji="1" lang="ja-JP" altLang="en-US" sz="3200" dirty="0" smtClean="0"/>
                  <a:t>　</a:t>
                </a:r>
                <a:r>
                  <a:rPr kumimoji="1" lang="en-US" altLang="ja-JP" sz="3200" dirty="0" smtClean="0"/>
                  <a:t>5㎝</a:t>
                </a:r>
                <a:r>
                  <a:rPr kumimoji="1" lang="ja-JP" altLang="en-US" sz="3200" dirty="0" err="1" smtClean="0"/>
                  <a:t>、</a:t>
                </a:r>
                <a:r>
                  <a:rPr kumimoji="1" lang="en-US" altLang="ja-JP" sz="3200" dirty="0" smtClean="0"/>
                  <a:t>6㎝</a:t>
                </a:r>
                <a:r>
                  <a:rPr kumimoji="1" lang="ja-JP" altLang="en-US" sz="3200" dirty="0" err="1" smtClean="0"/>
                  <a:t>、</a:t>
                </a:r>
                <a:r>
                  <a:rPr kumimoji="1" lang="en-US" altLang="ja-JP" sz="3200" dirty="0" smtClean="0"/>
                  <a:t>7㎝</a:t>
                </a:r>
                <a:r>
                  <a:rPr kumimoji="1" lang="ja-JP" altLang="en-US" sz="3200" dirty="0" smtClean="0"/>
                  <a:t>　　　</a:t>
                </a:r>
                <a:r>
                  <a:rPr kumimoji="1" lang="en-US" altLang="ja-JP" sz="3200" dirty="0" smtClean="0"/>
                  <a:t>(2)</a:t>
                </a:r>
                <a:r>
                  <a:rPr kumimoji="1" lang="ja-JP" altLang="en-US" sz="3200" dirty="0" smtClean="0"/>
                  <a:t>　</a:t>
                </a:r>
                <a:r>
                  <a:rPr kumimoji="1" lang="en-US" altLang="ja-JP" sz="3200" dirty="0" smtClean="0"/>
                  <a:t>5㎝</a:t>
                </a:r>
                <a:r>
                  <a:rPr kumimoji="1" lang="ja-JP" altLang="en-US" sz="3200" dirty="0" err="1" smtClean="0"/>
                  <a:t>、</a:t>
                </a:r>
                <a:r>
                  <a:rPr kumimoji="1" lang="en-US" altLang="ja-JP" sz="3200" dirty="0" smtClean="0"/>
                  <a:t>12㎝</a:t>
                </a:r>
                <a:r>
                  <a:rPr kumimoji="1" lang="ja-JP" altLang="en-US" sz="3200" dirty="0" err="1" smtClean="0"/>
                  <a:t>、</a:t>
                </a:r>
                <a:r>
                  <a:rPr kumimoji="1" lang="en-US" altLang="ja-JP" sz="3200" dirty="0" smtClean="0"/>
                  <a:t>13㎝</a:t>
                </a:r>
                <a:r>
                  <a:rPr kumimoji="1" lang="ja-JP" altLang="en-US" sz="3200" dirty="0" smtClean="0"/>
                  <a:t>　</a:t>
                </a:r>
                <a:endParaRPr kumimoji="1" lang="en-US" altLang="ja-JP" sz="3200" dirty="0" smtClean="0"/>
              </a:p>
              <a:p>
                <a:pPr algn="l"/>
                <a:r>
                  <a:rPr kumimoji="1" lang="en-US" altLang="ja-JP" sz="3200" dirty="0" smtClean="0"/>
                  <a:t>(3)</a:t>
                </a:r>
                <a:r>
                  <a:rPr kumimoji="1" lang="ja-JP" altLang="en-US" sz="3200" dirty="0" smtClean="0"/>
                  <a:t>　</a:t>
                </a:r>
                <a:r>
                  <a:rPr kumimoji="1" lang="en-US" altLang="ja-JP" sz="3200" dirty="0" smtClean="0"/>
                  <a:t>7㎝</a:t>
                </a:r>
                <a:r>
                  <a:rPr kumimoji="1" lang="ja-JP" altLang="en-US" sz="3200" dirty="0" err="1" smtClean="0"/>
                  <a:t>、</a:t>
                </a:r>
                <a:r>
                  <a:rPr kumimoji="1" lang="en-US" altLang="ja-JP" sz="3200" dirty="0" smtClean="0"/>
                  <a:t>10㎝</a:t>
                </a:r>
                <a:r>
                  <a:rPr kumimoji="1" lang="ja-JP" altLang="en-US" sz="3200" dirty="0" err="1" smtClean="0"/>
                  <a:t>、</a:t>
                </a:r>
                <a:r>
                  <a:rPr kumimoji="1" lang="en-US" altLang="ja-JP" sz="3200" dirty="0" smtClean="0"/>
                  <a:t>12㎝</a:t>
                </a:r>
                <a:r>
                  <a:rPr kumimoji="1" lang="ja-JP" altLang="en-US" sz="3200" dirty="0" smtClean="0"/>
                  <a:t>　　</a:t>
                </a:r>
                <a:r>
                  <a:rPr kumimoji="1" lang="en-US" altLang="ja-JP" sz="3200" dirty="0" smtClean="0"/>
                  <a:t>(4)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latin typeface="Cambria Math"/>
                      </a:rPr>
                      <m:t>　</m:t>
                    </m:r>
                    <m:rad>
                      <m:radPr>
                        <m:degHide m:val="on"/>
                        <m:ctrlPr>
                          <a:rPr lang="en-US" altLang="ja-JP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sz="3200" dirty="0" smtClean="0"/>
                  <a:t>㎝、</a:t>
                </a:r>
                <a:r>
                  <a:rPr lang="en-US" altLang="ja-JP" sz="32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㎝、</a:t>
                </a:r>
                <a:r>
                  <a:rPr lang="en-US" altLang="ja-JP" sz="32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latin typeface="Cambria Math"/>
                          </a:rPr>
                          <m:t>5</m:t>
                        </m:r>
                      </m:e>
                    </m:rad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/>
                  <a:t>㎝</a:t>
                </a:r>
                <a:endParaRPr kumimoji="1" lang="en-US" altLang="ja-JP" sz="3200" dirty="0" smtClean="0"/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0" y="4553979"/>
                <a:ext cx="9047646" cy="2144177"/>
              </a:xfrm>
              <a:prstGeom prst="rect">
                <a:avLst/>
              </a:prstGeom>
              <a:blipFill rotWithShape="1">
                <a:blip r:embed="rId4"/>
                <a:stretch>
                  <a:fillRect l="-1684" t="-4545" b="-82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0466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08"/>
    </mc:Choice>
    <mc:Fallback xmlns="">
      <p:transition spd="slow" advTm="269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3" grpId="0" animBg="1"/>
      <p:bldP spid="29724" grpId="0" animBg="1"/>
      <p:bldP spid="29726" grpId="0" animBg="1"/>
      <p:bldP spid="29728" grpId="0" animBg="1"/>
      <p:bldP spid="29733" grpId="0"/>
      <p:bldP spid="32" grpId="0" build="p"/>
      <p:bldP spid="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25266" y="178845"/>
            <a:ext cx="8452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3200" dirty="0" smtClean="0"/>
              <a:t>この</a:t>
            </a:r>
            <a:r>
              <a:rPr kumimoji="1" lang="en-US" altLang="ja-JP" sz="3200" dirty="0" smtClean="0"/>
              <a:t>2</a:t>
            </a:r>
            <a:r>
              <a:rPr kumimoji="1" lang="ja-JP" altLang="en-US" sz="3200" dirty="0" err="1" smtClean="0"/>
              <a:t>つの</a:t>
            </a:r>
            <a:r>
              <a:rPr kumimoji="1" lang="ja-JP" altLang="en-US" sz="3200" dirty="0" smtClean="0"/>
              <a:t>正方形の面積の和に等しい正方形の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辺となる線分を、図の中にかき入れましょう。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184608" y="1839828"/>
            <a:ext cx="4226487" cy="392488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5411095" y="3802271"/>
            <a:ext cx="2113243" cy="19624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00647" y="1547440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/>
              <a:t>A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295718" y="5720579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b</a:t>
            </a:r>
            <a:endParaRPr lang="en-US" altLang="ja-JP" sz="3200" dirty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53047" y="5748715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B</a:t>
            </a:r>
            <a:endParaRPr lang="en-US" altLang="ja-JP" sz="3200" dirty="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268915" y="1547438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D</a:t>
            </a:r>
            <a:endParaRPr lang="en-US" altLang="ja-JP" sz="3200" dirty="0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5035887" y="5748716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C</a:t>
            </a:r>
            <a:endParaRPr lang="en-US" altLang="ja-JP" sz="3200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268915" y="3254319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E</a:t>
            </a:r>
            <a:endParaRPr lang="en-US" altLang="ja-JP" sz="3200" dirty="0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371181" y="3278453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G</a:t>
            </a:r>
            <a:endParaRPr lang="en-US" altLang="ja-JP" sz="3200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371181" y="5693130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F</a:t>
            </a:r>
            <a:endParaRPr lang="en-US" altLang="ja-JP" sz="3200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922643" y="5693130"/>
            <a:ext cx="7504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a</a:t>
            </a:r>
            <a:endParaRPr lang="en-US" altLang="ja-JP" sz="3200" dirty="0"/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5411095" y="1839825"/>
            <a:ext cx="2113243" cy="39248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コネクタ 17"/>
          <p:cNvCxnSpPr/>
          <p:nvPr/>
        </p:nvCxnSpPr>
        <p:spPr bwMode="auto">
          <a:xfrm flipV="1">
            <a:off x="1184608" y="3802271"/>
            <a:ext cx="4226487" cy="19624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5736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8|1.9|4.5|1.1|1.2|0.7|0.7|1.2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8|1.9|4.5|1.1|1.2|0.7|0.7|1.2|2.6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223</Words>
  <Application>Microsoft Office PowerPoint</Application>
  <PresentationFormat>画面に合わせる (4:3)</PresentationFormat>
  <Paragraphs>103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標準デザイン</vt:lpstr>
      <vt:lpstr>中３数　三平方の定理の計算 三平方の定理の逆</vt:lpstr>
      <vt:lpstr>三平方の定理</vt:lpstr>
      <vt:lpstr>斜辺の長さを求める。</vt:lpstr>
      <vt:lpstr>斜辺以外の辺の長さを求める。</vt:lpstr>
      <vt:lpstr>下の長方形の対角線の長さを求めなさい。</vt:lpstr>
      <vt:lpstr>次の長さを3辺とする三角形をかいてみよう。</vt:lpstr>
      <vt:lpstr>三平方の定理の逆</vt:lpstr>
      <vt:lpstr>PowerPoint プレゼンテーション</vt:lpstr>
    </vt:vector>
  </TitlesOfParts>
  <Company>情報教育研究室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中３数　三平方の定理の導入</dc:title>
  <dc:creator>*</dc:creator>
  <cp:lastModifiedBy>teacher</cp:lastModifiedBy>
  <cp:revision>85</cp:revision>
  <dcterms:created xsi:type="dcterms:W3CDTF">2005-07-28T00:40:49Z</dcterms:created>
  <dcterms:modified xsi:type="dcterms:W3CDTF">2014-01-22T02:18:31Z</dcterms:modified>
</cp:coreProperties>
</file>