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0" r:id="rId4"/>
    <p:sldId id="261" r:id="rId5"/>
    <p:sldId id="263" r:id="rId6"/>
    <p:sldId id="264" r:id="rId7"/>
    <p:sldId id="265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FF33"/>
    <a:srgbClr val="FF3300"/>
    <a:srgbClr val="3333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571" autoAdjust="0"/>
    <p:restoredTop sz="94660"/>
  </p:normalViewPr>
  <p:slideViewPr>
    <p:cSldViewPr snapToGrid="0">
      <p:cViewPr varScale="1">
        <p:scale>
          <a:sx n="68" d="100"/>
          <a:sy n="68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540068" cy="54006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33B59-0A84-4CCC-87A7-185C26010E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450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9485-C5D0-4055-ADD3-FF1DDD863F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833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C473A-5593-425A-AB51-8660EB2F16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2609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DA7E68C-D784-45D8-84BE-0F6F283E5D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814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2E83E-07A0-4254-8099-66949D717A9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258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3C909-6BB9-4C4E-B660-AA8E22D54F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144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08DB9-197D-4BC6-A2D2-E06468A9BB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715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3B1F5-F7BE-435B-BA58-F121AA7AF2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746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4AC8-C79A-4CA9-B9F9-6C2F43308BA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684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E5616-3B6A-4405-A9E7-DA2700C79F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209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7F233-1DDC-402D-BB2A-EA0F5921E6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29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89412-8BB0-4841-96B8-1818F200E9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649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AEECB4-3F8A-4252-8398-0032E76AF4B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bg1"/>
                </a:solidFill>
              </a:rPr>
              <a:t>中３数　三平方の定理の導入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>
                <a:solidFill>
                  <a:schemeClr val="bg1"/>
                </a:solidFill>
              </a:rPr>
              <a:t>中学校　</a:t>
            </a:r>
            <a:r>
              <a:rPr lang="en-US" altLang="ja-JP">
                <a:solidFill>
                  <a:schemeClr val="bg1"/>
                </a:solidFill>
              </a:rPr>
              <a:t>3</a:t>
            </a:r>
            <a:r>
              <a:rPr lang="ja-JP" altLang="en-US">
                <a:solidFill>
                  <a:schemeClr val="bg1"/>
                </a:solidFill>
              </a:rPr>
              <a:t>年数学　三平方の定理</a:t>
            </a:r>
          </a:p>
          <a:p>
            <a:r>
              <a:rPr lang="ja-JP" altLang="en-US">
                <a:solidFill>
                  <a:schemeClr val="bg1"/>
                </a:solidFill>
              </a:rPr>
              <a:t>授業導入時に実施する。</a:t>
            </a:r>
          </a:p>
          <a:p>
            <a:r>
              <a:rPr lang="ja-JP" altLang="en-US">
                <a:solidFill>
                  <a:schemeClr val="bg1"/>
                </a:solidFill>
              </a:rPr>
              <a:t>場所　ノートパソコンまたは教室にパソコンがあれば教室がよい。</a:t>
            </a:r>
          </a:p>
          <a:p>
            <a:r>
              <a:rPr lang="ja-JP" altLang="en-US">
                <a:solidFill>
                  <a:schemeClr val="bg1"/>
                </a:solidFill>
              </a:rPr>
              <a:t>準備物　</a:t>
            </a:r>
            <a:r>
              <a:rPr lang="ja-JP" altLang="en-US" sz="2800">
                <a:solidFill>
                  <a:schemeClr val="bg1"/>
                </a:solidFill>
              </a:rPr>
              <a:t>プロジェクタ、スクリーン、コンピュータ</a:t>
            </a:r>
          </a:p>
          <a:p>
            <a:r>
              <a:rPr lang="ja-JP" altLang="en-US">
                <a:solidFill>
                  <a:schemeClr val="bg1"/>
                </a:solidFill>
              </a:rPr>
              <a:t>生徒にはシート９のようなワークシートと方眼のみの用紙を配る。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139"/>
    </mc:Choice>
    <mc:Fallback>
      <p:transition spd="slow" advTm="1113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bg1"/>
                </a:solidFill>
              </a:rPr>
              <a:t>三平方の定理</a:t>
            </a:r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 rot="16200000">
            <a:off x="1579563" y="2616200"/>
            <a:ext cx="1079500" cy="1619250"/>
          </a:xfrm>
          <a:prstGeom prst="rtTriangle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309688" y="3965575"/>
            <a:ext cx="1619250" cy="16208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2928938" y="2886075"/>
            <a:ext cx="1081087" cy="10795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 rot="683587">
            <a:off x="228600" y="1265238"/>
            <a:ext cx="2700338" cy="2714625"/>
          </a:xfrm>
          <a:prstGeom prst="diamond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862263" y="251936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968375" y="38989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B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2884488" y="393223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4749800" y="16716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4062413" y="1579563"/>
            <a:ext cx="1047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>
                <a:solidFill>
                  <a:schemeClr val="bg1"/>
                </a:solidFill>
              </a:rPr>
              <a:t>B</a:t>
            </a:r>
            <a:r>
              <a:rPr lang="ja-JP" altLang="en-US" sz="4000">
                <a:solidFill>
                  <a:schemeClr val="bg1"/>
                </a:solidFill>
              </a:rPr>
              <a:t>Ｃ</a:t>
            </a:r>
            <a:r>
              <a:rPr lang="en-US" altLang="ja-JP" sz="3200" b="1" baseline="80000">
                <a:solidFill>
                  <a:schemeClr val="bg1"/>
                </a:solidFill>
              </a:rPr>
              <a:t>2</a:t>
            </a:r>
            <a:endParaRPr lang="en-US" altLang="ja-JP" b="1">
              <a:solidFill>
                <a:schemeClr val="bg1"/>
              </a:solidFill>
            </a:endParaRP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5757863" y="1579563"/>
            <a:ext cx="1047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>
                <a:solidFill>
                  <a:schemeClr val="bg1"/>
                </a:solidFill>
              </a:rPr>
              <a:t>A</a:t>
            </a:r>
            <a:r>
              <a:rPr lang="ja-JP" altLang="en-US" sz="4000">
                <a:solidFill>
                  <a:schemeClr val="bg1"/>
                </a:solidFill>
              </a:rPr>
              <a:t>Ｃ</a:t>
            </a:r>
            <a:r>
              <a:rPr lang="en-US" altLang="ja-JP" sz="3200" b="1" baseline="80000">
                <a:solidFill>
                  <a:schemeClr val="bg1"/>
                </a:solidFill>
              </a:rPr>
              <a:t>2</a:t>
            </a:r>
            <a:endParaRPr lang="en-US" altLang="ja-JP" b="1">
              <a:solidFill>
                <a:schemeClr val="bg1"/>
              </a:solidFill>
            </a:endParaRP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7232650" y="1579563"/>
            <a:ext cx="1008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>
                <a:solidFill>
                  <a:schemeClr val="bg1"/>
                </a:solidFill>
              </a:rPr>
              <a:t>AB</a:t>
            </a:r>
            <a:r>
              <a:rPr lang="en-US" altLang="ja-JP" sz="3200" b="1" baseline="80000">
                <a:solidFill>
                  <a:schemeClr val="bg1"/>
                </a:solidFill>
              </a:rPr>
              <a:t>2</a:t>
            </a:r>
            <a:endParaRPr lang="en-US" altLang="ja-JP" b="1">
              <a:solidFill>
                <a:schemeClr val="bg1"/>
              </a:solidFill>
            </a:endParaRP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5056188" y="163988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>
                <a:solidFill>
                  <a:schemeClr val="bg1"/>
                </a:solidFill>
              </a:rPr>
              <a:t>＋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6615113" y="1639888"/>
            <a:ext cx="590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>
                <a:solidFill>
                  <a:schemeClr val="bg1"/>
                </a:solidFill>
              </a:rPr>
              <a:t>＝</a:t>
            </a:r>
          </a:p>
        </p:txBody>
      </p:sp>
      <p:sp>
        <p:nvSpPr>
          <p:cNvPr id="29723" name="Freeform 27"/>
          <p:cNvSpPr>
            <a:spLocks/>
          </p:cNvSpPr>
          <p:nvPr/>
        </p:nvSpPr>
        <p:spPr bwMode="auto">
          <a:xfrm>
            <a:off x="1293813" y="2840038"/>
            <a:ext cx="1857375" cy="1347787"/>
          </a:xfrm>
          <a:custGeom>
            <a:avLst/>
            <a:gdLst>
              <a:gd name="T0" fmla="*/ 16 w 1170"/>
              <a:gd name="T1" fmla="*/ 698 h 849"/>
              <a:gd name="T2" fmla="*/ 422 w 1170"/>
              <a:gd name="T3" fmla="*/ 220 h 849"/>
              <a:gd name="T4" fmla="*/ 1011 w 1170"/>
              <a:gd name="T5" fmla="*/ 31 h 849"/>
              <a:gd name="T6" fmla="*/ 1168 w 1170"/>
              <a:gd name="T7" fmla="*/ 404 h 849"/>
              <a:gd name="T8" fmla="*/ 1024 w 1170"/>
              <a:gd name="T9" fmla="*/ 711 h 849"/>
              <a:gd name="T10" fmla="*/ 520 w 1170"/>
              <a:gd name="T11" fmla="*/ 849 h 849"/>
              <a:gd name="T12" fmla="*/ 16 w 1170"/>
              <a:gd name="T13" fmla="*/ 698 h 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70" h="849">
                <a:moveTo>
                  <a:pt x="16" y="698"/>
                </a:moveTo>
                <a:cubicBezTo>
                  <a:pt x="0" y="593"/>
                  <a:pt x="256" y="331"/>
                  <a:pt x="422" y="220"/>
                </a:cubicBezTo>
                <a:cubicBezTo>
                  <a:pt x="588" y="109"/>
                  <a:pt x="887" y="0"/>
                  <a:pt x="1011" y="31"/>
                </a:cubicBezTo>
                <a:cubicBezTo>
                  <a:pt x="1135" y="62"/>
                  <a:pt x="1166" y="291"/>
                  <a:pt x="1168" y="404"/>
                </a:cubicBezTo>
                <a:cubicBezTo>
                  <a:pt x="1170" y="517"/>
                  <a:pt x="1132" y="637"/>
                  <a:pt x="1024" y="711"/>
                </a:cubicBezTo>
                <a:cubicBezTo>
                  <a:pt x="916" y="785"/>
                  <a:pt x="689" y="849"/>
                  <a:pt x="520" y="849"/>
                </a:cubicBezTo>
                <a:cubicBezTo>
                  <a:pt x="351" y="849"/>
                  <a:pt x="32" y="803"/>
                  <a:pt x="16" y="698"/>
                </a:cubicBez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1660525" y="28797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941513" y="402272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a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055938" y="31908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b</a:t>
            </a:r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1289050" y="1963738"/>
            <a:ext cx="5857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/>
              <a:t>c</a:t>
            </a:r>
            <a:r>
              <a:rPr lang="en-US" altLang="ja-JP" sz="3200" b="1" baseline="80000"/>
              <a:t>2</a:t>
            </a:r>
            <a:endParaRPr lang="en-US" altLang="ja-JP" b="1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3403600" y="3117850"/>
            <a:ext cx="6143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/>
              <a:t>b</a:t>
            </a:r>
            <a:r>
              <a:rPr lang="en-US" altLang="ja-JP" sz="3200" b="1" baseline="80000"/>
              <a:t>2</a:t>
            </a:r>
            <a:endParaRPr lang="en-US" altLang="ja-JP" b="1"/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1814513" y="4738688"/>
            <a:ext cx="6143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/>
              <a:t>a</a:t>
            </a:r>
            <a:r>
              <a:rPr lang="en-US" altLang="ja-JP" sz="3200" b="1" baseline="80000"/>
              <a:t>2</a:t>
            </a:r>
            <a:endParaRPr lang="en-US" altLang="ja-JP" b="1"/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4613275" y="3057525"/>
            <a:ext cx="1528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>
                <a:solidFill>
                  <a:schemeClr val="bg1"/>
                </a:solidFill>
              </a:rPr>
              <a:t>一般に</a:t>
            </a:r>
          </a:p>
        </p:txBody>
      </p:sp>
      <p:sp>
        <p:nvSpPr>
          <p:cNvPr id="29736" name="Text Box 40"/>
          <p:cNvSpPr txBox="1">
            <a:spLocks noChangeArrowheads="1"/>
          </p:cNvSpPr>
          <p:nvPr/>
        </p:nvSpPr>
        <p:spPr bwMode="auto">
          <a:xfrm>
            <a:off x="4095750" y="4346575"/>
            <a:ext cx="6651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400">
                <a:solidFill>
                  <a:srgbClr val="FFFF00"/>
                </a:solidFill>
              </a:rPr>
              <a:t>a</a:t>
            </a:r>
            <a:r>
              <a:rPr lang="en-US" altLang="ja-JP" sz="3600" b="1" baseline="80000">
                <a:solidFill>
                  <a:srgbClr val="FFFF00"/>
                </a:solidFill>
              </a:rPr>
              <a:t>2</a:t>
            </a:r>
            <a:endParaRPr lang="en-US" altLang="ja-JP" sz="2000" b="1">
              <a:solidFill>
                <a:srgbClr val="FFFF00"/>
              </a:solidFill>
            </a:endParaRPr>
          </a:p>
        </p:txBody>
      </p:sp>
      <p:sp>
        <p:nvSpPr>
          <p:cNvPr id="29737" name="Text Box 41"/>
          <p:cNvSpPr txBox="1">
            <a:spLocks noChangeArrowheads="1"/>
          </p:cNvSpPr>
          <p:nvPr/>
        </p:nvSpPr>
        <p:spPr bwMode="auto">
          <a:xfrm>
            <a:off x="4967288" y="441325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>
                <a:solidFill>
                  <a:srgbClr val="FFFF00"/>
                </a:solidFill>
              </a:rPr>
              <a:t>＋</a:t>
            </a:r>
          </a:p>
        </p:txBody>
      </p: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5789613" y="4346575"/>
            <a:ext cx="66516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400">
                <a:solidFill>
                  <a:srgbClr val="FFFF00"/>
                </a:solidFill>
              </a:rPr>
              <a:t>b</a:t>
            </a:r>
            <a:r>
              <a:rPr lang="en-US" altLang="ja-JP" sz="3600" b="1" baseline="80000">
                <a:solidFill>
                  <a:srgbClr val="FFFF00"/>
                </a:solidFill>
              </a:rPr>
              <a:t>2</a:t>
            </a:r>
            <a:endParaRPr lang="en-US" altLang="ja-JP" sz="2000" b="1">
              <a:solidFill>
                <a:srgbClr val="FFFF00"/>
              </a:solidFill>
            </a:endParaRPr>
          </a:p>
        </p:txBody>
      </p:sp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6578600" y="4414838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>
                <a:solidFill>
                  <a:srgbClr val="FFFF00"/>
                </a:solidFill>
              </a:rPr>
              <a:t>＝</a:t>
            </a:r>
          </a:p>
        </p:txBody>
      </p:sp>
      <p:sp>
        <p:nvSpPr>
          <p:cNvPr id="29740" name="Text Box 44"/>
          <p:cNvSpPr txBox="1">
            <a:spLocks noChangeArrowheads="1"/>
          </p:cNvSpPr>
          <p:nvPr/>
        </p:nvSpPr>
        <p:spPr bwMode="auto">
          <a:xfrm>
            <a:off x="7375525" y="4365625"/>
            <a:ext cx="6334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400">
                <a:solidFill>
                  <a:srgbClr val="FFFF00"/>
                </a:solidFill>
              </a:rPr>
              <a:t>c</a:t>
            </a:r>
            <a:r>
              <a:rPr lang="en-US" altLang="ja-JP" sz="3600" b="1" baseline="80000">
                <a:solidFill>
                  <a:srgbClr val="FFFF00"/>
                </a:solidFill>
              </a:rPr>
              <a:t>2</a:t>
            </a:r>
            <a:endParaRPr lang="en-US" altLang="ja-JP" sz="2000" b="1">
              <a:solidFill>
                <a:srgbClr val="FFFF00"/>
              </a:solidFill>
            </a:endParaRPr>
          </a:p>
        </p:txBody>
      </p:sp>
      <p:sp>
        <p:nvSpPr>
          <p:cNvPr id="29741" name="AutoShape 45"/>
          <p:cNvSpPr>
            <a:spLocks noChangeArrowheads="1"/>
          </p:cNvSpPr>
          <p:nvPr/>
        </p:nvSpPr>
        <p:spPr bwMode="auto">
          <a:xfrm rot="10800000">
            <a:off x="4092575" y="1547813"/>
            <a:ext cx="989013" cy="6477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42" name="AutoShape 46"/>
          <p:cNvSpPr>
            <a:spLocks noChangeArrowheads="1"/>
          </p:cNvSpPr>
          <p:nvPr/>
        </p:nvSpPr>
        <p:spPr bwMode="auto">
          <a:xfrm rot="10800000">
            <a:off x="5734050" y="1538288"/>
            <a:ext cx="989013" cy="6477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43" name="AutoShape 47"/>
          <p:cNvSpPr>
            <a:spLocks noChangeArrowheads="1"/>
          </p:cNvSpPr>
          <p:nvPr/>
        </p:nvSpPr>
        <p:spPr bwMode="auto">
          <a:xfrm rot="10800000">
            <a:off x="7208838" y="1558925"/>
            <a:ext cx="989012" cy="6477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908"/>
    </mc:Choice>
    <mc:Fallback>
      <p:transition spd="slow" advTm="269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xit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9" dur="500"/>
                                        <p:tgtEl>
                                          <p:spTgt spid="297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14" dur="5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22" dur="500"/>
                                        <p:tgtEl>
                                          <p:spTgt spid="29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8" presetClass="entr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8" grpId="0" animBg="1"/>
      <p:bldP spid="29709" grpId="0" animBg="1"/>
      <p:bldP spid="29710" grpId="0" animBg="1"/>
      <p:bldP spid="29723" grpId="0" animBg="1"/>
      <p:bldP spid="29724" grpId="0"/>
      <p:bldP spid="29726" grpId="0"/>
      <p:bldP spid="29728" grpId="0"/>
      <p:bldP spid="29730" grpId="0"/>
      <p:bldP spid="29731" grpId="0"/>
      <p:bldP spid="29732" grpId="0"/>
      <p:bldP spid="29733" grpId="0"/>
      <p:bldP spid="29736" grpId="1"/>
      <p:bldP spid="29737" grpId="0"/>
      <p:bldP spid="29738" grpId="1"/>
      <p:bldP spid="29739" grpId="0"/>
      <p:bldP spid="29740" grpId="1"/>
      <p:bldP spid="29741" grpId="0" animBg="1"/>
      <p:bldP spid="29742" grpId="0" animBg="1"/>
      <p:bldP spid="297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44488" y="0"/>
            <a:ext cx="8229600" cy="1143000"/>
          </a:xfrm>
        </p:spPr>
        <p:txBody>
          <a:bodyPr/>
          <a:lstStyle/>
          <a:p>
            <a:r>
              <a:rPr lang="ja-JP" altLang="en-US">
                <a:solidFill>
                  <a:schemeClr val="bg1"/>
                </a:solidFill>
              </a:rPr>
              <a:t>三平方の定理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120900" y="171450"/>
            <a:ext cx="48101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4800">
                <a:solidFill>
                  <a:schemeClr val="bg1"/>
                </a:solidFill>
              </a:rPr>
              <a:t>ピタゴラスの定理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508000" y="1049338"/>
            <a:ext cx="5680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bg1"/>
                </a:solidFill>
              </a:rPr>
              <a:t>ピタゴラス　（約ＢＣ５８０年～約ＢＣ５００年）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4572000" y="4872038"/>
            <a:ext cx="4249738" cy="124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altLang="ja-JP" sz="2800">
                <a:solidFill>
                  <a:schemeClr val="bg1"/>
                </a:solidFill>
              </a:rPr>
              <a:t>◆</a:t>
            </a:r>
            <a:r>
              <a:rPr lang="ja-JP" altLang="en-US" sz="2800">
                <a:solidFill>
                  <a:schemeClr val="bg1"/>
                </a:solidFill>
              </a:rPr>
              <a:t>　</a:t>
            </a:r>
            <a:r>
              <a:rPr lang="ja-JP" altLang="en-US" sz="2400">
                <a:solidFill>
                  <a:schemeClr val="bg1"/>
                </a:solidFill>
              </a:rPr>
              <a:t>ピタゴラス音階</a:t>
            </a:r>
          </a:p>
          <a:p>
            <a:pPr algn="l"/>
            <a:r>
              <a:rPr lang="ja-JP" altLang="en-US" sz="2400">
                <a:solidFill>
                  <a:schemeClr val="bg1"/>
                </a:solidFill>
              </a:rPr>
              <a:t>（弦の長さを半分にすると</a:t>
            </a:r>
            <a:r>
              <a:rPr lang="en-US" altLang="ja-JP" sz="2400">
                <a:solidFill>
                  <a:schemeClr val="bg1"/>
                </a:solidFill>
              </a:rPr>
              <a:t>1</a:t>
            </a:r>
            <a:r>
              <a:rPr lang="ja-JP" altLang="en-US" sz="2400">
                <a:solidFill>
                  <a:schemeClr val="bg1"/>
                </a:solidFill>
              </a:rPr>
              <a:t>オクターブ高くなる） 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4572000" y="1628775"/>
            <a:ext cx="43211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sz="2800">
                <a:solidFill>
                  <a:schemeClr val="bg1"/>
                </a:solidFill>
              </a:rPr>
              <a:t>◆</a:t>
            </a:r>
            <a:r>
              <a:rPr lang="ja-JP" altLang="en-US" sz="2000">
                <a:solidFill>
                  <a:schemeClr val="bg1"/>
                </a:solidFill>
              </a:rPr>
              <a:t>　奇数の和が平方数になること． </a:t>
            </a:r>
            <a:br>
              <a:rPr lang="ja-JP" altLang="en-US" sz="2000">
                <a:solidFill>
                  <a:schemeClr val="bg1"/>
                </a:solidFill>
              </a:rPr>
            </a:br>
            <a:r>
              <a:rPr lang="ja-JP" altLang="en-US" sz="2000">
                <a:solidFill>
                  <a:schemeClr val="bg1"/>
                </a:solidFill>
              </a:rPr>
              <a:t>　　</a:t>
            </a:r>
            <a:r>
              <a:rPr lang="ja-JP" altLang="en-US">
                <a:solidFill>
                  <a:schemeClr val="bg1"/>
                </a:solidFill>
              </a:rPr>
              <a:t>例）　</a:t>
            </a:r>
            <a:r>
              <a:rPr lang="en-US" altLang="ja-JP">
                <a:solidFill>
                  <a:schemeClr val="bg1"/>
                </a:solidFill>
              </a:rPr>
              <a:t>1 + 3 + 5 + 7 + 9 = 25 = 5 x 5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572000" y="2565400"/>
            <a:ext cx="4321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sz="2800">
                <a:solidFill>
                  <a:schemeClr val="bg1"/>
                </a:solidFill>
              </a:rPr>
              <a:t>◆</a:t>
            </a:r>
            <a:r>
              <a:rPr lang="ja-JP" altLang="en-US" sz="2800">
                <a:solidFill>
                  <a:schemeClr val="bg1"/>
                </a:solidFill>
              </a:rPr>
              <a:t>　無理数の発見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4572000" y="3357563"/>
            <a:ext cx="4321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sz="2800">
                <a:solidFill>
                  <a:schemeClr val="bg1"/>
                </a:solidFill>
              </a:rPr>
              <a:t>◆</a:t>
            </a:r>
            <a:r>
              <a:rPr lang="ja-JP" altLang="en-US" sz="2000">
                <a:solidFill>
                  <a:schemeClr val="bg1"/>
                </a:solidFill>
              </a:rPr>
              <a:t>三角形の内角の和は</a:t>
            </a:r>
            <a:r>
              <a:rPr lang="en-US" altLang="ja-JP" sz="2000">
                <a:solidFill>
                  <a:schemeClr val="bg1"/>
                </a:solidFill>
              </a:rPr>
              <a:t>180</a:t>
            </a:r>
            <a:r>
              <a:rPr lang="ja-JP" altLang="en-US" sz="2000">
                <a:solidFill>
                  <a:schemeClr val="bg1"/>
                </a:solidFill>
              </a:rPr>
              <a:t>度である 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4572000" y="4149725"/>
            <a:ext cx="3265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2800">
                <a:solidFill>
                  <a:schemeClr val="bg1"/>
                </a:solidFill>
              </a:rPr>
              <a:t>◆</a:t>
            </a:r>
            <a:r>
              <a:rPr lang="ja-JP" altLang="en-US" sz="2800">
                <a:solidFill>
                  <a:schemeClr val="bg1"/>
                </a:solidFill>
              </a:rPr>
              <a:t>　正五角形の作図</a:t>
            </a:r>
          </a:p>
        </p:txBody>
      </p:sp>
      <p:sp>
        <p:nvSpPr>
          <p:cNvPr id="31758" name="AutoShape 14"/>
          <p:cNvSpPr>
            <a:spLocks noChangeArrowheads="1"/>
          </p:cNvSpPr>
          <p:nvPr/>
        </p:nvSpPr>
        <p:spPr bwMode="auto">
          <a:xfrm rot="10800000">
            <a:off x="5003800" y="1773238"/>
            <a:ext cx="3529013" cy="6477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4572000" y="3357563"/>
            <a:ext cx="4321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ja-JP" sz="2800">
                <a:solidFill>
                  <a:schemeClr val="bg1"/>
                </a:solidFill>
              </a:rPr>
              <a:t>◆</a:t>
            </a:r>
            <a:r>
              <a:rPr lang="ja-JP" altLang="en-US" sz="2000">
                <a:solidFill>
                  <a:schemeClr val="bg1"/>
                </a:solidFill>
              </a:rPr>
              <a:t>三角形の内角の和は</a:t>
            </a:r>
            <a:r>
              <a:rPr lang="en-US" altLang="ja-JP" sz="2000">
                <a:solidFill>
                  <a:schemeClr val="bg1"/>
                </a:solidFill>
              </a:rPr>
              <a:t>180</a:t>
            </a:r>
            <a:r>
              <a:rPr lang="ja-JP" altLang="en-US" sz="2000">
                <a:solidFill>
                  <a:schemeClr val="bg1"/>
                </a:solidFill>
              </a:rPr>
              <a:t>度である </a:t>
            </a:r>
          </a:p>
        </p:txBody>
      </p:sp>
      <p:sp>
        <p:nvSpPr>
          <p:cNvPr id="31760" name="AutoShape 16"/>
          <p:cNvSpPr>
            <a:spLocks noChangeArrowheads="1"/>
          </p:cNvSpPr>
          <p:nvPr/>
        </p:nvSpPr>
        <p:spPr bwMode="auto">
          <a:xfrm rot="10800000">
            <a:off x="6011863" y="3284538"/>
            <a:ext cx="2663825" cy="6477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1" name="AutoShape 17"/>
          <p:cNvSpPr>
            <a:spLocks noChangeArrowheads="1"/>
          </p:cNvSpPr>
          <p:nvPr/>
        </p:nvSpPr>
        <p:spPr bwMode="auto">
          <a:xfrm rot="10800000">
            <a:off x="5027613" y="4103688"/>
            <a:ext cx="936625" cy="6477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2" name="AutoShape 18"/>
          <p:cNvSpPr>
            <a:spLocks noChangeArrowheads="1"/>
          </p:cNvSpPr>
          <p:nvPr/>
        </p:nvSpPr>
        <p:spPr bwMode="auto">
          <a:xfrm rot="10800000">
            <a:off x="5038725" y="2484438"/>
            <a:ext cx="1258888" cy="6477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4405313" y="1589088"/>
            <a:ext cx="4562475" cy="4656137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1765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1658938"/>
            <a:ext cx="3317875" cy="385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122"/>
    </mc:Choice>
    <mc:Fallback>
      <p:transition spd="slow" advTm="321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27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32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3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42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9" grpId="0"/>
      <p:bldP spid="31750" grpId="2"/>
      <p:bldP spid="31758" grpId="0" animBg="1"/>
      <p:bldP spid="31760" grpId="0" animBg="1"/>
      <p:bldP spid="31761" grpId="0" animBg="1"/>
      <p:bldP spid="31762" grpId="0" animBg="1"/>
      <p:bldP spid="317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2195513" y="836613"/>
            <a:ext cx="1214437" cy="1214437"/>
          </a:xfrm>
          <a:prstGeom prst="diamond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805113" y="2060575"/>
            <a:ext cx="1223962" cy="1152525"/>
          </a:xfrm>
          <a:prstGeom prst="rect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 rot="8083065">
            <a:off x="2987675" y="1628775"/>
            <a:ext cx="865188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253038" y="2060575"/>
            <a:ext cx="1223962" cy="1152525"/>
          </a:xfrm>
          <a:prstGeom prst="rect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581150" y="2060575"/>
            <a:ext cx="1223963" cy="1152525"/>
          </a:xfrm>
          <a:prstGeom prst="rect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477000" y="2060575"/>
            <a:ext cx="1223963" cy="1152525"/>
          </a:xfrm>
          <a:prstGeom prst="rect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 rot="8083065">
            <a:off x="5435600" y="1628775"/>
            <a:ext cx="865188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 rot="8083065">
            <a:off x="6661150" y="1628775"/>
            <a:ext cx="865188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 rot="8083065">
            <a:off x="1763713" y="1628775"/>
            <a:ext cx="865188" cy="865187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1307" name="Group 43"/>
          <p:cNvGrpSpPr>
            <a:grpSpLocks/>
          </p:cNvGrpSpPr>
          <p:nvPr/>
        </p:nvGrpSpPr>
        <p:grpSpPr bwMode="auto">
          <a:xfrm>
            <a:off x="3419475" y="836613"/>
            <a:ext cx="2438400" cy="2376487"/>
            <a:chOff x="2154" y="527"/>
            <a:chExt cx="1536" cy="1497"/>
          </a:xfrm>
        </p:grpSpPr>
        <p:sp>
          <p:nvSpPr>
            <p:cNvPr id="11269" name="AutoShape 5"/>
            <p:cNvSpPr>
              <a:spLocks noChangeArrowheads="1"/>
            </p:cNvSpPr>
            <p:nvPr/>
          </p:nvSpPr>
          <p:spPr bwMode="auto">
            <a:xfrm>
              <a:off x="2154" y="527"/>
              <a:ext cx="765" cy="765"/>
            </a:xfrm>
            <a:prstGeom prst="diamond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70" name="AutoShape 6"/>
            <p:cNvSpPr>
              <a:spLocks noChangeArrowheads="1"/>
            </p:cNvSpPr>
            <p:nvPr/>
          </p:nvSpPr>
          <p:spPr bwMode="auto">
            <a:xfrm rot="8083065">
              <a:off x="2653" y="1026"/>
              <a:ext cx="545" cy="545"/>
            </a:xfrm>
            <a:prstGeom prst="rtTriangl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2538" y="1298"/>
              <a:ext cx="771" cy="726"/>
            </a:xfrm>
            <a:prstGeom prst="rect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78" name="AutoShape 14"/>
            <p:cNvSpPr>
              <a:spLocks noChangeArrowheads="1"/>
            </p:cNvSpPr>
            <p:nvPr/>
          </p:nvSpPr>
          <p:spPr bwMode="auto">
            <a:xfrm>
              <a:off x="2925" y="527"/>
              <a:ext cx="765" cy="765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5868988" y="836613"/>
            <a:ext cx="1214437" cy="1214437"/>
          </a:xfrm>
          <a:prstGeom prst="diamond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 rot="18895704">
            <a:off x="1763713" y="404813"/>
            <a:ext cx="865187" cy="865187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 rot="18895704">
            <a:off x="2987675" y="404813"/>
            <a:ext cx="865187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2" name="AutoShape 18"/>
          <p:cNvSpPr>
            <a:spLocks noChangeArrowheads="1"/>
          </p:cNvSpPr>
          <p:nvPr/>
        </p:nvSpPr>
        <p:spPr bwMode="auto">
          <a:xfrm rot="18895704">
            <a:off x="4211638" y="404813"/>
            <a:ext cx="865187" cy="865187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3" name="AutoShape 19"/>
          <p:cNvSpPr>
            <a:spLocks noChangeArrowheads="1"/>
          </p:cNvSpPr>
          <p:nvPr/>
        </p:nvSpPr>
        <p:spPr bwMode="auto">
          <a:xfrm rot="18895704">
            <a:off x="5435600" y="404813"/>
            <a:ext cx="865187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4" name="AutoShape 20"/>
          <p:cNvSpPr>
            <a:spLocks noChangeArrowheads="1"/>
          </p:cNvSpPr>
          <p:nvPr/>
        </p:nvSpPr>
        <p:spPr bwMode="auto">
          <a:xfrm rot="18895704">
            <a:off x="6661150" y="404813"/>
            <a:ext cx="865187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5" name="AutoShape 21"/>
          <p:cNvSpPr>
            <a:spLocks noChangeArrowheads="1"/>
          </p:cNvSpPr>
          <p:nvPr/>
        </p:nvSpPr>
        <p:spPr bwMode="auto">
          <a:xfrm>
            <a:off x="2195513" y="3213100"/>
            <a:ext cx="1214437" cy="1214438"/>
          </a:xfrm>
          <a:prstGeom prst="diamond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2805113" y="4437063"/>
            <a:ext cx="1223962" cy="1152525"/>
          </a:xfrm>
          <a:prstGeom prst="rect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7" name="AutoShape 23"/>
          <p:cNvSpPr>
            <a:spLocks noChangeArrowheads="1"/>
          </p:cNvSpPr>
          <p:nvPr/>
        </p:nvSpPr>
        <p:spPr bwMode="auto">
          <a:xfrm rot="8083065">
            <a:off x="2987675" y="4005263"/>
            <a:ext cx="865187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8" name="AutoShape 24"/>
          <p:cNvSpPr>
            <a:spLocks noChangeArrowheads="1"/>
          </p:cNvSpPr>
          <p:nvPr/>
        </p:nvSpPr>
        <p:spPr bwMode="auto">
          <a:xfrm>
            <a:off x="3419475" y="3213100"/>
            <a:ext cx="1214438" cy="1214438"/>
          </a:xfrm>
          <a:prstGeom prst="diamond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9" name="AutoShape 25"/>
          <p:cNvSpPr>
            <a:spLocks noChangeArrowheads="1"/>
          </p:cNvSpPr>
          <p:nvPr/>
        </p:nvSpPr>
        <p:spPr bwMode="auto">
          <a:xfrm rot="8083065">
            <a:off x="4211638" y="4005263"/>
            <a:ext cx="865187" cy="865187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4029075" y="4437063"/>
            <a:ext cx="1223963" cy="1152525"/>
          </a:xfrm>
          <a:prstGeom prst="rect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5253038" y="4437063"/>
            <a:ext cx="1223962" cy="1152525"/>
          </a:xfrm>
          <a:prstGeom prst="rect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1581150" y="4437063"/>
            <a:ext cx="1223963" cy="1152525"/>
          </a:xfrm>
          <a:prstGeom prst="rect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6477000" y="4437063"/>
            <a:ext cx="1223963" cy="1152525"/>
          </a:xfrm>
          <a:prstGeom prst="rect">
            <a:avLst/>
          </a:prstGeom>
          <a:solidFill>
            <a:srgbClr val="66FF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4" name="AutoShape 30"/>
          <p:cNvSpPr>
            <a:spLocks noChangeArrowheads="1"/>
          </p:cNvSpPr>
          <p:nvPr/>
        </p:nvSpPr>
        <p:spPr bwMode="auto">
          <a:xfrm rot="8083065">
            <a:off x="5435600" y="4005263"/>
            <a:ext cx="865187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5" name="AutoShape 31"/>
          <p:cNvSpPr>
            <a:spLocks noChangeArrowheads="1"/>
          </p:cNvSpPr>
          <p:nvPr/>
        </p:nvSpPr>
        <p:spPr bwMode="auto">
          <a:xfrm rot="8083065">
            <a:off x="6661150" y="4005263"/>
            <a:ext cx="865187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6" name="AutoShape 32"/>
          <p:cNvSpPr>
            <a:spLocks noChangeArrowheads="1"/>
          </p:cNvSpPr>
          <p:nvPr/>
        </p:nvSpPr>
        <p:spPr bwMode="auto">
          <a:xfrm rot="8083065">
            <a:off x="1763713" y="4005263"/>
            <a:ext cx="865187" cy="865187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7" name="AutoShape 33"/>
          <p:cNvSpPr>
            <a:spLocks noChangeArrowheads="1"/>
          </p:cNvSpPr>
          <p:nvPr/>
        </p:nvSpPr>
        <p:spPr bwMode="auto">
          <a:xfrm>
            <a:off x="4643438" y="3213100"/>
            <a:ext cx="1214437" cy="1214438"/>
          </a:xfrm>
          <a:prstGeom prst="diamond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8" name="AutoShape 34"/>
          <p:cNvSpPr>
            <a:spLocks noChangeArrowheads="1"/>
          </p:cNvSpPr>
          <p:nvPr/>
        </p:nvSpPr>
        <p:spPr bwMode="auto">
          <a:xfrm>
            <a:off x="5868988" y="3213100"/>
            <a:ext cx="1214437" cy="1214438"/>
          </a:xfrm>
          <a:prstGeom prst="diamond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99" name="AutoShape 35"/>
          <p:cNvSpPr>
            <a:spLocks noChangeArrowheads="1"/>
          </p:cNvSpPr>
          <p:nvPr/>
        </p:nvSpPr>
        <p:spPr bwMode="auto">
          <a:xfrm rot="18895704">
            <a:off x="1763713" y="2781300"/>
            <a:ext cx="865188" cy="865187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00" name="AutoShape 36"/>
          <p:cNvSpPr>
            <a:spLocks noChangeArrowheads="1"/>
          </p:cNvSpPr>
          <p:nvPr/>
        </p:nvSpPr>
        <p:spPr bwMode="auto">
          <a:xfrm rot="18895704">
            <a:off x="2987675" y="2781300"/>
            <a:ext cx="865188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01" name="AutoShape 37"/>
          <p:cNvSpPr>
            <a:spLocks noChangeArrowheads="1"/>
          </p:cNvSpPr>
          <p:nvPr/>
        </p:nvSpPr>
        <p:spPr bwMode="auto">
          <a:xfrm rot="18895704">
            <a:off x="4211638" y="2781300"/>
            <a:ext cx="865188" cy="865187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02" name="AutoShape 38"/>
          <p:cNvSpPr>
            <a:spLocks noChangeArrowheads="1"/>
          </p:cNvSpPr>
          <p:nvPr/>
        </p:nvSpPr>
        <p:spPr bwMode="auto">
          <a:xfrm rot="18895704">
            <a:off x="5435600" y="2781300"/>
            <a:ext cx="865188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03" name="AutoShape 39"/>
          <p:cNvSpPr>
            <a:spLocks noChangeArrowheads="1"/>
          </p:cNvSpPr>
          <p:nvPr/>
        </p:nvSpPr>
        <p:spPr bwMode="auto">
          <a:xfrm rot="18895704">
            <a:off x="6661150" y="2781300"/>
            <a:ext cx="865188" cy="865188"/>
          </a:xfrm>
          <a:prstGeom prst="rtTriangle">
            <a:avLst/>
          </a:prstGeom>
          <a:solidFill>
            <a:srgbClr val="FF33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304" name="Rectangle 40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431800"/>
          </a:xfrm>
        </p:spPr>
        <p:txBody>
          <a:bodyPr/>
          <a:lstStyle/>
          <a:p>
            <a:r>
              <a:rPr lang="ja-JP" altLang="en-US" sz="4000">
                <a:solidFill>
                  <a:schemeClr val="bg1"/>
                </a:solidFill>
              </a:rPr>
              <a:t>石　畳　の　模　様</a:t>
            </a:r>
          </a:p>
        </p:txBody>
      </p: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971550" y="5805488"/>
            <a:ext cx="7540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sz="2800">
                <a:solidFill>
                  <a:schemeClr val="bg1"/>
                </a:solidFill>
              </a:rPr>
              <a:t>違う色だけを組み合わせてできる形はどんな形？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584"/>
    </mc:Choice>
    <mc:Fallback>
      <p:transition spd="slow" advTm="175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500" fill="hold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>
                <a:solidFill>
                  <a:schemeClr val="bg1"/>
                </a:solidFill>
              </a:rPr>
              <a:t>違う色の組み合わせでできる形</a:t>
            </a:r>
          </a:p>
        </p:txBody>
      </p:sp>
      <p:grpSp>
        <p:nvGrpSpPr>
          <p:cNvPr id="12298" name="Group 10"/>
          <p:cNvGrpSpPr>
            <a:grpSpLocks/>
          </p:cNvGrpSpPr>
          <p:nvPr/>
        </p:nvGrpSpPr>
        <p:grpSpPr bwMode="auto">
          <a:xfrm>
            <a:off x="2638425" y="1700213"/>
            <a:ext cx="3638550" cy="3567112"/>
            <a:chOff x="1662" y="1071"/>
            <a:chExt cx="2292" cy="2247"/>
          </a:xfrm>
        </p:grpSpPr>
        <p:sp>
          <p:nvSpPr>
            <p:cNvPr id="12294" name="AutoShape 6"/>
            <p:cNvSpPr>
              <a:spLocks noChangeAspect="1" noChangeArrowheads="1"/>
            </p:cNvSpPr>
            <p:nvPr/>
          </p:nvSpPr>
          <p:spPr bwMode="auto">
            <a:xfrm>
              <a:off x="1662" y="1071"/>
              <a:ext cx="1148" cy="1148"/>
            </a:xfrm>
            <a:prstGeom prst="diamond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295" name="AutoShape 7"/>
            <p:cNvSpPr>
              <a:spLocks noChangeAspect="1" noChangeArrowheads="1"/>
            </p:cNvSpPr>
            <p:nvPr/>
          </p:nvSpPr>
          <p:spPr bwMode="auto">
            <a:xfrm rot="8083065">
              <a:off x="2404" y="1820"/>
              <a:ext cx="818" cy="818"/>
            </a:xfrm>
            <a:prstGeom prst="rtTriangle">
              <a:avLst/>
            </a:prstGeom>
            <a:solidFill>
              <a:srgbClr val="FF33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296" name="Rectangle 8"/>
            <p:cNvSpPr>
              <a:spLocks noChangeAspect="1" noChangeArrowheads="1"/>
            </p:cNvSpPr>
            <p:nvPr/>
          </p:nvSpPr>
          <p:spPr bwMode="auto">
            <a:xfrm>
              <a:off x="2229" y="2228"/>
              <a:ext cx="1157" cy="1090"/>
            </a:xfrm>
            <a:prstGeom prst="rect">
              <a:avLst/>
            </a:prstGeom>
            <a:solidFill>
              <a:srgbClr val="66FF33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297" name="AutoShape 9"/>
            <p:cNvSpPr>
              <a:spLocks noChangeAspect="1" noChangeArrowheads="1"/>
            </p:cNvSpPr>
            <p:nvPr/>
          </p:nvSpPr>
          <p:spPr bwMode="auto">
            <a:xfrm>
              <a:off x="2806" y="1071"/>
              <a:ext cx="1148" cy="1148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92163" y="5589588"/>
            <a:ext cx="25542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>
                <a:solidFill>
                  <a:srgbClr val="FF3300"/>
                </a:solidFill>
              </a:rPr>
              <a:t>赤　直角三角形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792163" y="6129338"/>
            <a:ext cx="76422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800">
                <a:solidFill>
                  <a:srgbClr val="3333FF"/>
                </a:solidFill>
              </a:rPr>
              <a:t>青</a:t>
            </a:r>
            <a:r>
              <a:rPr lang="ja-JP" altLang="en-US" sz="2800"/>
              <a:t>・</a:t>
            </a:r>
            <a:r>
              <a:rPr lang="ja-JP" altLang="en-US" sz="2800">
                <a:solidFill>
                  <a:srgbClr val="FFFF00"/>
                </a:solidFill>
              </a:rPr>
              <a:t>黄</a:t>
            </a:r>
            <a:r>
              <a:rPr lang="ja-JP" altLang="en-US" sz="2800"/>
              <a:t>・</a:t>
            </a:r>
            <a:r>
              <a:rPr lang="ja-JP" altLang="en-US" sz="2800">
                <a:solidFill>
                  <a:srgbClr val="66FF33"/>
                </a:solidFill>
              </a:rPr>
              <a:t>緑</a:t>
            </a:r>
            <a:r>
              <a:rPr lang="ja-JP" altLang="en-US" sz="2800"/>
              <a:t>　</a:t>
            </a:r>
            <a:r>
              <a:rPr lang="ja-JP" altLang="en-US" sz="2800">
                <a:solidFill>
                  <a:schemeClr val="bg1"/>
                </a:solidFill>
              </a:rPr>
              <a:t>直角三角形の各辺を１辺とする正方形</a:t>
            </a:r>
            <a:r>
              <a:rPr lang="ja-JP" altLang="en-US" sz="2800"/>
              <a:t>　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820"/>
    </mc:Choice>
    <mc:Fallback>
      <p:transition spd="slow" advTm="238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12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/>
      <p:bldP spid="123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>
                <a:solidFill>
                  <a:srgbClr val="3333FF"/>
                </a:solidFill>
              </a:rPr>
              <a:t>青</a:t>
            </a:r>
            <a:r>
              <a:rPr lang="ja-JP" altLang="en-US" sz="4000">
                <a:solidFill>
                  <a:schemeClr val="bg1"/>
                </a:solidFill>
              </a:rPr>
              <a:t>・</a:t>
            </a:r>
            <a:r>
              <a:rPr lang="ja-JP" altLang="en-US" sz="4000">
                <a:solidFill>
                  <a:srgbClr val="FFFF00"/>
                </a:solidFill>
              </a:rPr>
              <a:t>黄</a:t>
            </a:r>
            <a:r>
              <a:rPr lang="ja-JP" altLang="en-US" sz="4000">
                <a:solidFill>
                  <a:schemeClr val="bg1"/>
                </a:solidFill>
              </a:rPr>
              <a:t>・</a:t>
            </a:r>
            <a:r>
              <a:rPr lang="ja-JP" altLang="en-US" sz="4000">
                <a:solidFill>
                  <a:srgbClr val="66FF33"/>
                </a:solidFill>
              </a:rPr>
              <a:t>緑</a:t>
            </a:r>
            <a:r>
              <a:rPr lang="ja-JP" altLang="en-US" sz="4000">
                <a:solidFill>
                  <a:schemeClr val="bg1"/>
                </a:solidFill>
              </a:rPr>
              <a:t>の正方形の面積を求めよう。</a:t>
            </a:r>
          </a:p>
        </p:txBody>
      </p:sp>
      <p:grpSp>
        <p:nvGrpSpPr>
          <p:cNvPr id="18552" name="Group 120"/>
          <p:cNvGrpSpPr>
            <a:grpSpLocks/>
          </p:cNvGrpSpPr>
          <p:nvPr/>
        </p:nvGrpSpPr>
        <p:grpSpPr bwMode="auto">
          <a:xfrm>
            <a:off x="250825" y="188913"/>
            <a:ext cx="8642350" cy="6480175"/>
            <a:chOff x="158" y="119"/>
            <a:chExt cx="5444" cy="4082"/>
          </a:xfrm>
        </p:grpSpPr>
        <p:sp>
          <p:nvSpPr>
            <p:cNvPr id="18477" name="Line 45"/>
            <p:cNvSpPr>
              <a:spLocks noChangeShapeType="1"/>
            </p:cNvSpPr>
            <p:nvPr/>
          </p:nvSpPr>
          <p:spPr bwMode="auto">
            <a:xfrm>
              <a:off x="4581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81" name="Line 49"/>
            <p:cNvSpPr>
              <a:spLocks noChangeShapeType="1"/>
            </p:cNvSpPr>
            <p:nvPr/>
          </p:nvSpPr>
          <p:spPr bwMode="auto">
            <a:xfrm>
              <a:off x="158" y="1139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82" name="Line 50"/>
            <p:cNvSpPr>
              <a:spLocks noChangeShapeType="1"/>
            </p:cNvSpPr>
            <p:nvPr/>
          </p:nvSpPr>
          <p:spPr bwMode="auto">
            <a:xfrm>
              <a:off x="158" y="1480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83" name="Line 51"/>
            <p:cNvSpPr>
              <a:spLocks noChangeShapeType="1"/>
            </p:cNvSpPr>
            <p:nvPr/>
          </p:nvSpPr>
          <p:spPr bwMode="auto">
            <a:xfrm>
              <a:off x="158" y="1820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84" name="Line 52"/>
            <p:cNvSpPr>
              <a:spLocks noChangeShapeType="1"/>
            </p:cNvSpPr>
            <p:nvPr/>
          </p:nvSpPr>
          <p:spPr bwMode="auto">
            <a:xfrm>
              <a:off x="158" y="2160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85" name="Line 53"/>
            <p:cNvSpPr>
              <a:spLocks noChangeShapeType="1"/>
            </p:cNvSpPr>
            <p:nvPr/>
          </p:nvSpPr>
          <p:spPr bwMode="auto">
            <a:xfrm>
              <a:off x="158" y="2160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86" name="Line 54"/>
            <p:cNvSpPr>
              <a:spLocks noChangeShapeType="1"/>
            </p:cNvSpPr>
            <p:nvPr/>
          </p:nvSpPr>
          <p:spPr bwMode="auto">
            <a:xfrm>
              <a:off x="4921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87" name="Line 55"/>
            <p:cNvSpPr>
              <a:spLocks noChangeShapeType="1"/>
            </p:cNvSpPr>
            <p:nvPr/>
          </p:nvSpPr>
          <p:spPr bwMode="auto">
            <a:xfrm>
              <a:off x="5261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0" name="Line 58"/>
            <p:cNvSpPr>
              <a:spLocks noChangeShapeType="1"/>
            </p:cNvSpPr>
            <p:nvPr/>
          </p:nvSpPr>
          <p:spPr bwMode="auto">
            <a:xfrm>
              <a:off x="5602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1" name="Line 59"/>
            <p:cNvSpPr>
              <a:spLocks noChangeShapeType="1"/>
            </p:cNvSpPr>
            <p:nvPr/>
          </p:nvSpPr>
          <p:spPr bwMode="auto">
            <a:xfrm>
              <a:off x="4241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2" name="Line 60"/>
            <p:cNvSpPr>
              <a:spLocks noChangeShapeType="1"/>
            </p:cNvSpPr>
            <p:nvPr/>
          </p:nvSpPr>
          <p:spPr bwMode="auto">
            <a:xfrm>
              <a:off x="5262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3" name="Line 61"/>
            <p:cNvSpPr>
              <a:spLocks noChangeShapeType="1"/>
            </p:cNvSpPr>
            <p:nvPr/>
          </p:nvSpPr>
          <p:spPr bwMode="auto">
            <a:xfrm>
              <a:off x="3901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5" name="Line 63"/>
            <p:cNvSpPr>
              <a:spLocks noChangeShapeType="1"/>
            </p:cNvSpPr>
            <p:nvPr/>
          </p:nvSpPr>
          <p:spPr bwMode="auto">
            <a:xfrm>
              <a:off x="3560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6" name="Line 64"/>
            <p:cNvSpPr>
              <a:spLocks noChangeShapeType="1"/>
            </p:cNvSpPr>
            <p:nvPr/>
          </p:nvSpPr>
          <p:spPr bwMode="auto">
            <a:xfrm>
              <a:off x="4581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7" name="Line 65"/>
            <p:cNvSpPr>
              <a:spLocks noChangeShapeType="1"/>
            </p:cNvSpPr>
            <p:nvPr/>
          </p:nvSpPr>
          <p:spPr bwMode="auto">
            <a:xfrm>
              <a:off x="3220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498" name="Line 66"/>
            <p:cNvSpPr>
              <a:spLocks noChangeShapeType="1"/>
            </p:cNvSpPr>
            <p:nvPr/>
          </p:nvSpPr>
          <p:spPr bwMode="auto">
            <a:xfrm>
              <a:off x="4241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02" name="Line 70"/>
            <p:cNvSpPr>
              <a:spLocks noChangeShapeType="1"/>
            </p:cNvSpPr>
            <p:nvPr/>
          </p:nvSpPr>
          <p:spPr bwMode="auto">
            <a:xfrm>
              <a:off x="158" y="2500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03" name="Line 71"/>
            <p:cNvSpPr>
              <a:spLocks noChangeShapeType="1"/>
            </p:cNvSpPr>
            <p:nvPr/>
          </p:nvSpPr>
          <p:spPr bwMode="auto">
            <a:xfrm>
              <a:off x="158" y="2840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04" name="Line 72"/>
            <p:cNvSpPr>
              <a:spLocks noChangeShapeType="1"/>
            </p:cNvSpPr>
            <p:nvPr/>
          </p:nvSpPr>
          <p:spPr bwMode="auto">
            <a:xfrm>
              <a:off x="158" y="3181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05" name="Line 73"/>
            <p:cNvSpPr>
              <a:spLocks noChangeShapeType="1"/>
            </p:cNvSpPr>
            <p:nvPr/>
          </p:nvSpPr>
          <p:spPr bwMode="auto">
            <a:xfrm>
              <a:off x="158" y="3521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06" name="Line 74"/>
            <p:cNvSpPr>
              <a:spLocks noChangeShapeType="1"/>
            </p:cNvSpPr>
            <p:nvPr/>
          </p:nvSpPr>
          <p:spPr bwMode="auto">
            <a:xfrm>
              <a:off x="158" y="3861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07" name="Line 75"/>
            <p:cNvSpPr>
              <a:spLocks noChangeShapeType="1"/>
            </p:cNvSpPr>
            <p:nvPr/>
          </p:nvSpPr>
          <p:spPr bwMode="auto">
            <a:xfrm>
              <a:off x="158" y="4201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08" name="Line 76"/>
            <p:cNvSpPr>
              <a:spLocks noChangeShapeType="1"/>
            </p:cNvSpPr>
            <p:nvPr/>
          </p:nvSpPr>
          <p:spPr bwMode="auto">
            <a:xfrm>
              <a:off x="158" y="799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09" name="Line 77"/>
            <p:cNvSpPr>
              <a:spLocks noChangeShapeType="1"/>
            </p:cNvSpPr>
            <p:nvPr/>
          </p:nvSpPr>
          <p:spPr bwMode="auto">
            <a:xfrm>
              <a:off x="158" y="3861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10" name="Line 78"/>
            <p:cNvSpPr>
              <a:spLocks noChangeShapeType="1"/>
            </p:cNvSpPr>
            <p:nvPr/>
          </p:nvSpPr>
          <p:spPr bwMode="auto">
            <a:xfrm>
              <a:off x="158" y="459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11" name="Line 79"/>
            <p:cNvSpPr>
              <a:spLocks noChangeShapeType="1"/>
            </p:cNvSpPr>
            <p:nvPr/>
          </p:nvSpPr>
          <p:spPr bwMode="auto">
            <a:xfrm>
              <a:off x="158" y="3521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12" name="Line 80"/>
            <p:cNvSpPr>
              <a:spLocks noChangeShapeType="1"/>
            </p:cNvSpPr>
            <p:nvPr/>
          </p:nvSpPr>
          <p:spPr bwMode="auto">
            <a:xfrm>
              <a:off x="158" y="119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13" name="Line 81"/>
            <p:cNvSpPr>
              <a:spLocks noChangeShapeType="1"/>
            </p:cNvSpPr>
            <p:nvPr/>
          </p:nvSpPr>
          <p:spPr bwMode="auto">
            <a:xfrm>
              <a:off x="158" y="3181"/>
              <a:ext cx="54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14" name="Line 82"/>
            <p:cNvSpPr>
              <a:spLocks noChangeShapeType="1"/>
            </p:cNvSpPr>
            <p:nvPr/>
          </p:nvSpPr>
          <p:spPr bwMode="auto">
            <a:xfrm>
              <a:off x="2880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15" name="Line 83"/>
            <p:cNvSpPr>
              <a:spLocks noChangeShapeType="1"/>
            </p:cNvSpPr>
            <p:nvPr/>
          </p:nvSpPr>
          <p:spPr bwMode="auto">
            <a:xfrm>
              <a:off x="2540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16" name="Line 84"/>
            <p:cNvSpPr>
              <a:spLocks noChangeShapeType="1"/>
            </p:cNvSpPr>
            <p:nvPr/>
          </p:nvSpPr>
          <p:spPr bwMode="auto">
            <a:xfrm>
              <a:off x="2200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17" name="Line 85"/>
            <p:cNvSpPr>
              <a:spLocks noChangeShapeType="1"/>
            </p:cNvSpPr>
            <p:nvPr/>
          </p:nvSpPr>
          <p:spPr bwMode="auto">
            <a:xfrm>
              <a:off x="1859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18" name="Line 86"/>
            <p:cNvSpPr>
              <a:spLocks noChangeShapeType="1"/>
            </p:cNvSpPr>
            <p:nvPr/>
          </p:nvSpPr>
          <p:spPr bwMode="auto">
            <a:xfrm>
              <a:off x="1519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19" name="Line 87"/>
            <p:cNvSpPr>
              <a:spLocks noChangeShapeType="1"/>
            </p:cNvSpPr>
            <p:nvPr/>
          </p:nvSpPr>
          <p:spPr bwMode="auto">
            <a:xfrm>
              <a:off x="1179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20" name="Line 88"/>
            <p:cNvSpPr>
              <a:spLocks noChangeShapeType="1"/>
            </p:cNvSpPr>
            <p:nvPr/>
          </p:nvSpPr>
          <p:spPr bwMode="auto">
            <a:xfrm>
              <a:off x="839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21" name="Line 89"/>
            <p:cNvSpPr>
              <a:spLocks noChangeShapeType="1"/>
            </p:cNvSpPr>
            <p:nvPr/>
          </p:nvSpPr>
          <p:spPr bwMode="auto">
            <a:xfrm>
              <a:off x="499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22" name="Line 90"/>
            <p:cNvSpPr>
              <a:spLocks noChangeShapeType="1"/>
            </p:cNvSpPr>
            <p:nvPr/>
          </p:nvSpPr>
          <p:spPr bwMode="auto">
            <a:xfrm>
              <a:off x="158" y="119"/>
              <a:ext cx="0" cy="408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540" name="Text Box 108"/>
            <p:cNvSpPr txBox="1">
              <a:spLocks noChangeArrowheads="1"/>
            </p:cNvSpPr>
            <p:nvPr/>
          </p:nvSpPr>
          <p:spPr bwMode="auto">
            <a:xfrm>
              <a:off x="3564" y="3861"/>
              <a:ext cx="19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ja-JP" altLang="en-US" b="1">
                  <a:solidFill>
                    <a:schemeClr val="bg1"/>
                  </a:solidFill>
                </a:rPr>
                <a:t>方眼の１目盛りは</a:t>
              </a:r>
              <a:r>
                <a:rPr lang="en-US" altLang="ja-JP" b="1">
                  <a:solidFill>
                    <a:schemeClr val="bg1"/>
                  </a:solidFill>
                </a:rPr>
                <a:t>1cm</a:t>
              </a:r>
              <a:r>
                <a:rPr lang="ja-JP" altLang="en-US" b="1">
                  <a:solidFill>
                    <a:schemeClr val="bg1"/>
                  </a:solidFill>
                </a:rPr>
                <a:t>とする。</a:t>
              </a:r>
            </a:p>
          </p:txBody>
        </p:sp>
      </p:grpSp>
      <p:grpSp>
        <p:nvGrpSpPr>
          <p:cNvPr id="18546" name="Group 114"/>
          <p:cNvGrpSpPr>
            <a:grpSpLocks/>
          </p:cNvGrpSpPr>
          <p:nvPr/>
        </p:nvGrpSpPr>
        <p:grpSpPr bwMode="auto">
          <a:xfrm>
            <a:off x="2951163" y="1808163"/>
            <a:ext cx="3241675" cy="3241675"/>
            <a:chOff x="1859" y="1139"/>
            <a:chExt cx="2042" cy="2042"/>
          </a:xfrm>
        </p:grpSpPr>
        <p:sp>
          <p:nvSpPr>
            <p:cNvPr id="18528" name="AutoShape 96"/>
            <p:cNvSpPr>
              <a:spLocks noChangeArrowheads="1"/>
            </p:cNvSpPr>
            <p:nvPr/>
          </p:nvSpPr>
          <p:spPr bwMode="auto">
            <a:xfrm rot="16200000">
              <a:off x="2540" y="1820"/>
              <a:ext cx="680" cy="680"/>
            </a:xfrm>
            <a:prstGeom prst="rtTriangle">
              <a:avLst/>
            </a:prstGeom>
            <a:solidFill>
              <a:srgbClr val="FF33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29" name="Rectangle 97"/>
            <p:cNvSpPr>
              <a:spLocks noChangeArrowheads="1"/>
            </p:cNvSpPr>
            <p:nvPr/>
          </p:nvSpPr>
          <p:spPr bwMode="auto">
            <a:xfrm>
              <a:off x="2540" y="2500"/>
              <a:ext cx="680" cy="681"/>
            </a:xfrm>
            <a:prstGeom prst="rect">
              <a:avLst/>
            </a:prstGeom>
            <a:solidFill>
              <a:srgbClr val="FFFF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>
                <a:solidFill>
                  <a:schemeClr val="bg1"/>
                </a:solidFill>
              </a:endParaRPr>
            </a:p>
          </p:txBody>
        </p:sp>
        <p:sp>
          <p:nvSpPr>
            <p:cNvPr id="18530" name="Rectangle 98"/>
            <p:cNvSpPr>
              <a:spLocks noChangeArrowheads="1"/>
            </p:cNvSpPr>
            <p:nvPr/>
          </p:nvSpPr>
          <p:spPr bwMode="auto">
            <a:xfrm>
              <a:off x="3220" y="1820"/>
              <a:ext cx="681" cy="680"/>
            </a:xfrm>
            <a:prstGeom prst="rect">
              <a:avLst/>
            </a:prstGeom>
            <a:solidFill>
              <a:srgbClr val="3333FF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>
                <a:solidFill>
                  <a:schemeClr val="bg1"/>
                </a:solidFill>
              </a:endParaRPr>
            </a:p>
          </p:txBody>
        </p:sp>
        <p:sp>
          <p:nvSpPr>
            <p:cNvPr id="18539" name="AutoShape 107"/>
            <p:cNvSpPr>
              <a:spLocks noChangeArrowheads="1"/>
            </p:cNvSpPr>
            <p:nvPr/>
          </p:nvSpPr>
          <p:spPr bwMode="auto">
            <a:xfrm>
              <a:off x="1859" y="1139"/>
              <a:ext cx="1361" cy="1361"/>
            </a:xfrm>
            <a:prstGeom prst="diamond">
              <a:avLst/>
            </a:prstGeom>
            <a:solidFill>
              <a:srgbClr val="66FF33">
                <a:alpha val="70000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ja-JP">
                <a:solidFill>
                  <a:schemeClr val="bg1"/>
                </a:solidFill>
              </a:endParaRPr>
            </a:p>
          </p:txBody>
        </p:sp>
        <p:sp>
          <p:nvSpPr>
            <p:cNvPr id="18541" name="Text Box 109"/>
            <p:cNvSpPr txBox="1">
              <a:spLocks noChangeArrowheads="1"/>
            </p:cNvSpPr>
            <p:nvPr/>
          </p:nvSpPr>
          <p:spPr bwMode="auto">
            <a:xfrm>
              <a:off x="3172" y="1601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7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8542" name="Text Box 110"/>
            <p:cNvSpPr txBox="1">
              <a:spLocks noChangeArrowheads="1"/>
            </p:cNvSpPr>
            <p:nvPr/>
          </p:nvSpPr>
          <p:spPr bwMode="auto">
            <a:xfrm>
              <a:off x="2354" y="2444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7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8543" name="Text Box 111"/>
            <p:cNvSpPr txBox="1">
              <a:spLocks noChangeArrowheads="1"/>
            </p:cNvSpPr>
            <p:nvPr/>
          </p:nvSpPr>
          <p:spPr bwMode="auto">
            <a:xfrm>
              <a:off x="3185" y="2479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7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C</a:t>
              </a:r>
            </a:p>
          </p:txBody>
        </p:sp>
      </p:grpSp>
      <p:sp>
        <p:nvSpPr>
          <p:cNvPr id="18544" name="Text Box 112"/>
          <p:cNvSpPr txBox="1">
            <a:spLocks noChangeArrowheads="1"/>
          </p:cNvSpPr>
          <p:nvPr/>
        </p:nvSpPr>
        <p:spPr bwMode="auto">
          <a:xfrm>
            <a:off x="792163" y="1808163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>
                <a:solidFill>
                  <a:schemeClr val="bg1"/>
                </a:solidFill>
              </a:rPr>
              <a:t>①</a:t>
            </a:r>
          </a:p>
        </p:txBody>
      </p:sp>
      <p:sp>
        <p:nvSpPr>
          <p:cNvPr id="18548" name="Text Box 116"/>
          <p:cNvSpPr txBox="1">
            <a:spLocks noChangeArrowheads="1"/>
          </p:cNvSpPr>
          <p:nvPr/>
        </p:nvSpPr>
        <p:spPr bwMode="auto">
          <a:xfrm>
            <a:off x="4303713" y="4116388"/>
            <a:ext cx="4968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>
                <a:solidFill>
                  <a:schemeClr val="bg1"/>
                </a:solidFill>
              </a:rPr>
              <a:t>４</a:t>
            </a:r>
          </a:p>
        </p:txBody>
      </p:sp>
      <p:sp>
        <p:nvSpPr>
          <p:cNvPr id="18549" name="Text Box 117"/>
          <p:cNvSpPr txBox="1">
            <a:spLocks noChangeArrowheads="1"/>
          </p:cNvSpPr>
          <p:nvPr/>
        </p:nvSpPr>
        <p:spPr bwMode="auto">
          <a:xfrm>
            <a:off x="5373688" y="2984500"/>
            <a:ext cx="4968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600">
                <a:solidFill>
                  <a:schemeClr val="bg1"/>
                </a:solidFill>
              </a:rPr>
              <a:t>４</a:t>
            </a:r>
          </a:p>
        </p:txBody>
      </p:sp>
      <p:sp>
        <p:nvSpPr>
          <p:cNvPr id="18551" name="Text Box 119"/>
          <p:cNvSpPr txBox="1">
            <a:spLocks noChangeArrowheads="1"/>
          </p:cNvSpPr>
          <p:nvPr/>
        </p:nvSpPr>
        <p:spPr bwMode="auto">
          <a:xfrm>
            <a:off x="3778250" y="2557463"/>
            <a:ext cx="531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000">
                <a:solidFill>
                  <a:schemeClr val="bg1"/>
                </a:solidFill>
              </a:rPr>
              <a:t>８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663"/>
    </mc:Choice>
    <mc:Fallback>
      <p:transition spd="slow" advTm="166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1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1"/>
      <p:bldP spid="18544" grpId="0"/>
      <p:bldP spid="18548" grpId="0"/>
      <p:bldP spid="18549" grpId="0"/>
      <p:bldP spid="185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ja-JP" altLang="en-US" sz="4000">
                <a:solidFill>
                  <a:srgbClr val="3333FF"/>
                </a:solidFill>
              </a:rPr>
              <a:t>青</a:t>
            </a:r>
            <a:r>
              <a:rPr lang="ja-JP" altLang="en-US" sz="4000">
                <a:solidFill>
                  <a:schemeClr val="bg1"/>
                </a:solidFill>
              </a:rPr>
              <a:t>・</a:t>
            </a:r>
            <a:r>
              <a:rPr lang="ja-JP" altLang="en-US" sz="4000">
                <a:solidFill>
                  <a:srgbClr val="FFFF00"/>
                </a:solidFill>
              </a:rPr>
              <a:t>黄</a:t>
            </a:r>
            <a:r>
              <a:rPr lang="ja-JP" altLang="en-US" sz="4000">
                <a:solidFill>
                  <a:schemeClr val="bg1"/>
                </a:solidFill>
              </a:rPr>
              <a:t>・</a:t>
            </a:r>
            <a:r>
              <a:rPr lang="ja-JP" altLang="en-US" sz="4000">
                <a:solidFill>
                  <a:srgbClr val="66FF33"/>
                </a:solidFill>
              </a:rPr>
              <a:t>緑</a:t>
            </a:r>
            <a:r>
              <a:rPr lang="ja-JP" altLang="en-US" sz="4000">
                <a:solidFill>
                  <a:schemeClr val="bg1"/>
                </a:solidFill>
              </a:rPr>
              <a:t>の正方形の面積を求めよう。</a:t>
            </a: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72723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50825" y="180816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250825" y="23495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50825" y="288925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50825" y="34290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250825" y="34290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81208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83518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8893175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673258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8353425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61928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565150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72723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511175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673258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250825" y="396875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250825" y="45085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250825" y="50498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50825" y="558958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250825" y="61293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250825" y="666908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250825" y="126841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250825" y="61293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250825" y="72866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250825" y="558958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250825" y="18891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250825" y="50498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>
            <a:off x="457200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>
            <a:off x="403225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349250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295116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241141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>
            <a:off x="187166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>
            <a:off x="133191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>
            <a:off x="79216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250825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1554" name="Group 50"/>
          <p:cNvGrpSpPr>
            <a:grpSpLocks/>
          </p:cNvGrpSpPr>
          <p:nvPr/>
        </p:nvGrpSpPr>
        <p:grpSpPr bwMode="auto">
          <a:xfrm>
            <a:off x="792163" y="1808163"/>
            <a:ext cx="3781425" cy="4321175"/>
            <a:chOff x="1519" y="799"/>
            <a:chExt cx="2382" cy="2722"/>
          </a:xfrm>
        </p:grpSpPr>
        <p:sp>
          <p:nvSpPr>
            <p:cNvPr id="21545" name="AutoShape 41"/>
            <p:cNvSpPr>
              <a:spLocks noChangeArrowheads="1"/>
            </p:cNvSpPr>
            <p:nvPr/>
          </p:nvSpPr>
          <p:spPr bwMode="auto">
            <a:xfrm rot="16200000">
              <a:off x="2370" y="1650"/>
              <a:ext cx="680" cy="1020"/>
            </a:xfrm>
            <a:prstGeom prst="rtTriangle">
              <a:avLst/>
            </a:prstGeom>
            <a:solidFill>
              <a:srgbClr val="FF33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46" name="Rectangle 42"/>
            <p:cNvSpPr>
              <a:spLocks noChangeArrowheads="1"/>
            </p:cNvSpPr>
            <p:nvPr/>
          </p:nvSpPr>
          <p:spPr bwMode="auto">
            <a:xfrm>
              <a:off x="2200" y="2500"/>
              <a:ext cx="1020" cy="1021"/>
            </a:xfrm>
            <a:prstGeom prst="rect">
              <a:avLst/>
            </a:prstGeom>
            <a:solidFill>
              <a:srgbClr val="FFFF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47" name="Rectangle 43"/>
            <p:cNvSpPr>
              <a:spLocks noChangeArrowheads="1"/>
            </p:cNvSpPr>
            <p:nvPr/>
          </p:nvSpPr>
          <p:spPr bwMode="auto">
            <a:xfrm>
              <a:off x="3220" y="1820"/>
              <a:ext cx="681" cy="680"/>
            </a:xfrm>
            <a:prstGeom prst="rect">
              <a:avLst/>
            </a:prstGeom>
            <a:solidFill>
              <a:srgbClr val="3333FF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548" name="AutoShape 44"/>
            <p:cNvSpPr>
              <a:spLocks noChangeArrowheads="1"/>
            </p:cNvSpPr>
            <p:nvPr/>
          </p:nvSpPr>
          <p:spPr bwMode="auto">
            <a:xfrm rot="683587">
              <a:off x="1519" y="799"/>
              <a:ext cx="1701" cy="1710"/>
            </a:xfrm>
            <a:prstGeom prst="diamond">
              <a:avLst/>
            </a:prstGeom>
            <a:solidFill>
              <a:srgbClr val="66FF33">
                <a:alpha val="70000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1549" name="Text Box 45"/>
          <p:cNvSpPr txBox="1">
            <a:spLocks noChangeArrowheads="1"/>
          </p:cNvSpPr>
          <p:nvPr/>
        </p:nvSpPr>
        <p:spPr bwMode="auto">
          <a:xfrm>
            <a:off x="5657850" y="6129338"/>
            <a:ext cx="3086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bg1"/>
                </a:solidFill>
              </a:rPr>
              <a:t>方眼の１目盛りは</a:t>
            </a:r>
            <a:r>
              <a:rPr lang="en-US" altLang="ja-JP" b="1">
                <a:solidFill>
                  <a:schemeClr val="bg1"/>
                </a:solidFill>
              </a:rPr>
              <a:t>1cm</a:t>
            </a:r>
            <a:r>
              <a:rPr lang="ja-JP" altLang="en-US" b="1">
                <a:solidFill>
                  <a:schemeClr val="bg1"/>
                </a:solidFill>
              </a:rPr>
              <a:t>とする。</a:t>
            </a:r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3425825" y="306228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1531938" y="444182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3448050" y="447516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250825" y="1268413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>
                <a:solidFill>
                  <a:schemeClr val="bg1"/>
                </a:solidFill>
              </a:rPr>
              <a:t>②</a:t>
            </a:r>
          </a:p>
        </p:txBody>
      </p:sp>
      <p:sp>
        <p:nvSpPr>
          <p:cNvPr id="21569" name="Text Box 65"/>
          <p:cNvSpPr txBox="1">
            <a:spLocks noChangeArrowheads="1"/>
          </p:cNvSpPr>
          <p:nvPr/>
        </p:nvSpPr>
        <p:spPr bwMode="auto">
          <a:xfrm>
            <a:off x="4032250" y="1808163"/>
            <a:ext cx="2633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>
                <a:solidFill>
                  <a:srgbClr val="FFFF00"/>
                </a:solidFill>
              </a:rPr>
              <a:t>ここがポイント！</a:t>
            </a:r>
          </a:p>
        </p:txBody>
      </p:sp>
      <p:sp>
        <p:nvSpPr>
          <p:cNvPr id="21570" name="Text Box 66"/>
          <p:cNvSpPr txBox="1">
            <a:spLocks noChangeArrowheads="1"/>
          </p:cNvSpPr>
          <p:nvPr/>
        </p:nvSpPr>
        <p:spPr bwMode="auto">
          <a:xfrm>
            <a:off x="4032250" y="2349500"/>
            <a:ext cx="4951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bg1"/>
                </a:solidFill>
              </a:rPr>
              <a:t>緑の正方形の面積を求めるには？？</a:t>
            </a:r>
          </a:p>
        </p:txBody>
      </p:sp>
      <p:sp>
        <p:nvSpPr>
          <p:cNvPr id="21571" name="Rectangle 67"/>
          <p:cNvSpPr>
            <a:spLocks noChangeArrowheads="1"/>
          </p:cNvSpPr>
          <p:nvPr/>
        </p:nvSpPr>
        <p:spPr bwMode="auto">
          <a:xfrm>
            <a:off x="792163" y="1808163"/>
            <a:ext cx="2700337" cy="2700337"/>
          </a:xfrm>
          <a:prstGeom prst="rect">
            <a:avLst/>
          </a:prstGeom>
          <a:noFill/>
          <a:ln w="38100" algn="ctr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>
              <a:solidFill>
                <a:srgbClr val="FF3300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063"/>
    </mc:Choice>
    <mc:Fallback>
      <p:transition spd="slow" advTm="80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9" grpId="1"/>
      <p:bldP spid="21570" grpId="1"/>
      <p:bldP spid="215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>
                <a:solidFill>
                  <a:srgbClr val="3333FF"/>
                </a:solidFill>
              </a:rPr>
              <a:t>青</a:t>
            </a:r>
            <a:r>
              <a:rPr lang="ja-JP" altLang="en-US" sz="4000">
                <a:solidFill>
                  <a:schemeClr val="bg1"/>
                </a:solidFill>
              </a:rPr>
              <a:t>・</a:t>
            </a:r>
            <a:r>
              <a:rPr lang="ja-JP" altLang="en-US" sz="4000">
                <a:solidFill>
                  <a:srgbClr val="FFFF00"/>
                </a:solidFill>
              </a:rPr>
              <a:t>黄</a:t>
            </a:r>
            <a:r>
              <a:rPr lang="ja-JP" altLang="en-US" sz="4000">
                <a:solidFill>
                  <a:schemeClr val="bg1"/>
                </a:solidFill>
              </a:rPr>
              <a:t>・</a:t>
            </a:r>
            <a:r>
              <a:rPr lang="ja-JP" altLang="en-US" sz="4000">
                <a:solidFill>
                  <a:srgbClr val="66FF33"/>
                </a:solidFill>
              </a:rPr>
              <a:t>緑</a:t>
            </a:r>
            <a:r>
              <a:rPr lang="ja-JP" altLang="en-US" sz="4000">
                <a:solidFill>
                  <a:schemeClr val="bg1"/>
                </a:solidFill>
              </a:rPr>
              <a:t>の正方形の面積を求めよう。</a:t>
            </a: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72723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250825" y="180816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250825" y="23495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50825" y="288925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250825" y="34290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250825" y="34290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81208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83518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8893175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673258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8353425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61928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7813675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565150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72723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511175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673258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250825" y="396875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250825" y="45085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250825" y="50498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250825" y="558958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250825" y="61293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250825" y="666908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250825" y="126841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250825" y="61293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250825" y="72866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250825" y="558958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>
            <a:off x="250825" y="18891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250825" y="50498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>
            <a:off x="457200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>
            <a:off x="403225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349250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295116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>
            <a:off x="241141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>
            <a:off x="187166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>
            <a:off x="133191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7" name="Line 39"/>
          <p:cNvSpPr>
            <a:spLocks noChangeShapeType="1"/>
          </p:cNvSpPr>
          <p:nvPr/>
        </p:nvSpPr>
        <p:spPr bwMode="auto">
          <a:xfrm>
            <a:off x="79216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68" name="Line 40"/>
          <p:cNvSpPr>
            <a:spLocks noChangeShapeType="1"/>
          </p:cNvSpPr>
          <p:nvPr/>
        </p:nvSpPr>
        <p:spPr bwMode="auto">
          <a:xfrm>
            <a:off x="250825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2569" name="Group 41"/>
          <p:cNvGrpSpPr>
            <a:grpSpLocks/>
          </p:cNvGrpSpPr>
          <p:nvPr/>
        </p:nvGrpSpPr>
        <p:grpSpPr bwMode="auto">
          <a:xfrm>
            <a:off x="792163" y="1808163"/>
            <a:ext cx="3781425" cy="4321175"/>
            <a:chOff x="1519" y="799"/>
            <a:chExt cx="2382" cy="2722"/>
          </a:xfrm>
        </p:grpSpPr>
        <p:sp>
          <p:nvSpPr>
            <p:cNvPr id="22570" name="AutoShape 42"/>
            <p:cNvSpPr>
              <a:spLocks noChangeArrowheads="1"/>
            </p:cNvSpPr>
            <p:nvPr/>
          </p:nvSpPr>
          <p:spPr bwMode="auto">
            <a:xfrm rot="16200000">
              <a:off x="2370" y="1650"/>
              <a:ext cx="680" cy="1020"/>
            </a:xfrm>
            <a:prstGeom prst="rtTriangle">
              <a:avLst/>
            </a:prstGeom>
            <a:solidFill>
              <a:srgbClr val="FF33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71" name="Rectangle 43"/>
            <p:cNvSpPr>
              <a:spLocks noChangeArrowheads="1"/>
            </p:cNvSpPr>
            <p:nvPr/>
          </p:nvSpPr>
          <p:spPr bwMode="auto">
            <a:xfrm>
              <a:off x="2200" y="2500"/>
              <a:ext cx="1020" cy="1021"/>
            </a:xfrm>
            <a:prstGeom prst="rect">
              <a:avLst/>
            </a:prstGeom>
            <a:solidFill>
              <a:srgbClr val="FFFF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72" name="Rectangle 44"/>
            <p:cNvSpPr>
              <a:spLocks noChangeArrowheads="1"/>
            </p:cNvSpPr>
            <p:nvPr/>
          </p:nvSpPr>
          <p:spPr bwMode="auto">
            <a:xfrm>
              <a:off x="3220" y="1820"/>
              <a:ext cx="681" cy="680"/>
            </a:xfrm>
            <a:prstGeom prst="rect">
              <a:avLst/>
            </a:prstGeom>
            <a:solidFill>
              <a:srgbClr val="3333FF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573" name="AutoShape 45"/>
            <p:cNvSpPr>
              <a:spLocks noChangeArrowheads="1"/>
            </p:cNvSpPr>
            <p:nvPr/>
          </p:nvSpPr>
          <p:spPr bwMode="auto">
            <a:xfrm rot="683587">
              <a:off x="1519" y="799"/>
              <a:ext cx="1701" cy="1710"/>
            </a:xfrm>
            <a:prstGeom prst="diamond">
              <a:avLst/>
            </a:prstGeom>
            <a:solidFill>
              <a:srgbClr val="66FF33">
                <a:alpha val="70000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2574" name="Text Box 46"/>
          <p:cNvSpPr txBox="1">
            <a:spLocks noChangeArrowheads="1"/>
          </p:cNvSpPr>
          <p:nvPr/>
        </p:nvSpPr>
        <p:spPr bwMode="auto">
          <a:xfrm>
            <a:off x="5657850" y="6129338"/>
            <a:ext cx="3086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bg1"/>
                </a:solidFill>
              </a:rPr>
              <a:t>方眼の１目盛りは</a:t>
            </a:r>
            <a:r>
              <a:rPr lang="en-US" altLang="ja-JP" b="1">
                <a:solidFill>
                  <a:schemeClr val="bg1"/>
                </a:solidFill>
              </a:rPr>
              <a:t>1cm</a:t>
            </a:r>
            <a:r>
              <a:rPr lang="ja-JP" altLang="en-US" b="1">
                <a:solidFill>
                  <a:schemeClr val="bg1"/>
                </a:solidFill>
              </a:rPr>
              <a:t>とする。</a:t>
            </a:r>
          </a:p>
        </p:txBody>
      </p: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3425825" y="306228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1531938" y="444182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3448050" y="447516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2578" name="Text Box 50"/>
          <p:cNvSpPr txBox="1">
            <a:spLocks noChangeArrowheads="1"/>
          </p:cNvSpPr>
          <p:nvPr/>
        </p:nvSpPr>
        <p:spPr bwMode="auto">
          <a:xfrm>
            <a:off x="250825" y="1268413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>
                <a:solidFill>
                  <a:schemeClr val="bg1"/>
                </a:solidFill>
              </a:rPr>
              <a:t>②</a:t>
            </a:r>
          </a:p>
        </p:txBody>
      </p:sp>
      <p:sp>
        <p:nvSpPr>
          <p:cNvPr id="22588" name="Text Box 60"/>
          <p:cNvSpPr txBox="1">
            <a:spLocks noChangeArrowheads="1"/>
          </p:cNvSpPr>
          <p:nvPr/>
        </p:nvSpPr>
        <p:spPr bwMode="auto">
          <a:xfrm>
            <a:off x="4032250" y="1808163"/>
            <a:ext cx="26336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>
                <a:solidFill>
                  <a:srgbClr val="FFFF00"/>
                </a:solidFill>
              </a:rPr>
              <a:t>ここがポイント！</a:t>
            </a:r>
          </a:p>
        </p:txBody>
      </p:sp>
      <p:sp>
        <p:nvSpPr>
          <p:cNvPr id="22589" name="Text Box 61"/>
          <p:cNvSpPr txBox="1">
            <a:spLocks noChangeArrowheads="1"/>
          </p:cNvSpPr>
          <p:nvPr/>
        </p:nvSpPr>
        <p:spPr bwMode="auto">
          <a:xfrm>
            <a:off x="4032250" y="2349500"/>
            <a:ext cx="4951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bg1"/>
                </a:solidFill>
              </a:rPr>
              <a:t>緑の正方形の面積を求めるには？？</a:t>
            </a:r>
          </a:p>
        </p:txBody>
      </p:sp>
      <p:sp>
        <p:nvSpPr>
          <p:cNvPr id="22590" name="Line 62"/>
          <p:cNvSpPr>
            <a:spLocks noChangeShapeType="1"/>
          </p:cNvSpPr>
          <p:nvPr/>
        </p:nvSpPr>
        <p:spPr bwMode="auto">
          <a:xfrm>
            <a:off x="2411413" y="1808163"/>
            <a:ext cx="0" cy="162083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91" name="Line 63"/>
          <p:cNvSpPr>
            <a:spLocks noChangeShapeType="1"/>
          </p:cNvSpPr>
          <p:nvPr/>
        </p:nvSpPr>
        <p:spPr bwMode="auto">
          <a:xfrm>
            <a:off x="792163" y="2889250"/>
            <a:ext cx="161925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92" name="Line 64"/>
          <p:cNvSpPr>
            <a:spLocks noChangeShapeType="1"/>
          </p:cNvSpPr>
          <p:nvPr/>
        </p:nvSpPr>
        <p:spPr bwMode="auto">
          <a:xfrm>
            <a:off x="1871663" y="2889250"/>
            <a:ext cx="0" cy="16192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93" name="Line 65"/>
          <p:cNvSpPr>
            <a:spLocks noChangeShapeType="1"/>
          </p:cNvSpPr>
          <p:nvPr/>
        </p:nvSpPr>
        <p:spPr bwMode="auto">
          <a:xfrm flipH="1">
            <a:off x="1871663" y="3429000"/>
            <a:ext cx="1620837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100"/>
    </mc:Choice>
    <mc:Fallback>
      <p:transition spd="slow" advTm="61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90" grpId="0" animBg="1"/>
      <p:bldP spid="22591" grpId="0" animBg="1"/>
      <p:bldP spid="22592" grpId="0" animBg="1"/>
      <p:bldP spid="225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20738"/>
          </a:xfrm>
        </p:spPr>
        <p:txBody>
          <a:bodyPr/>
          <a:lstStyle/>
          <a:p>
            <a:r>
              <a:rPr lang="ja-JP" altLang="en-US" sz="4000">
                <a:solidFill>
                  <a:srgbClr val="3333FF"/>
                </a:solidFill>
              </a:rPr>
              <a:t>青</a:t>
            </a:r>
            <a:r>
              <a:rPr lang="ja-JP" altLang="en-US" sz="4000"/>
              <a:t>・</a:t>
            </a:r>
            <a:r>
              <a:rPr lang="ja-JP" altLang="en-US" sz="4000">
                <a:solidFill>
                  <a:srgbClr val="FFFF00"/>
                </a:solidFill>
              </a:rPr>
              <a:t>黄</a:t>
            </a:r>
            <a:r>
              <a:rPr lang="ja-JP" altLang="en-US" sz="4000"/>
              <a:t>・</a:t>
            </a:r>
            <a:r>
              <a:rPr lang="ja-JP" altLang="en-US" sz="4000">
                <a:solidFill>
                  <a:srgbClr val="66FF33"/>
                </a:solidFill>
              </a:rPr>
              <a:t>緑</a:t>
            </a:r>
            <a:r>
              <a:rPr lang="ja-JP" altLang="en-US" sz="4000"/>
              <a:t>の正方形の面積を求めよう。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72723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250825" y="180816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50825" y="23495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50825" y="288925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50825" y="34290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250825" y="34290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81208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83518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8893175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673258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8353425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61928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7813675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565150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727233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511175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6732588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250825" y="396875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250825" y="4508500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250825" y="50498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250825" y="558958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50825" y="61293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50825" y="666908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250825" y="126841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250825" y="61293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250825" y="72866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250825" y="558958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250825" y="188913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250825" y="5049838"/>
            <a:ext cx="86423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>
            <a:off x="457200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403225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>
            <a:off x="3492500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>
            <a:off x="295116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>
            <a:off x="241141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187166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>
            <a:off x="133191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>
            <a:off x="792163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>
            <a:off x="250825" y="188913"/>
            <a:ext cx="0" cy="64801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1814513" y="6243638"/>
            <a:ext cx="3086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bg1"/>
                </a:solidFill>
              </a:rPr>
              <a:t>方眼の１目盛りは</a:t>
            </a:r>
            <a:r>
              <a:rPr lang="en-US" altLang="ja-JP" b="1">
                <a:solidFill>
                  <a:schemeClr val="bg1"/>
                </a:solidFill>
              </a:rPr>
              <a:t>1cm</a:t>
            </a:r>
            <a:r>
              <a:rPr lang="ja-JP" altLang="en-US" b="1">
                <a:solidFill>
                  <a:schemeClr val="bg1"/>
                </a:solidFill>
              </a:rPr>
              <a:t>とする。</a:t>
            </a:r>
          </a:p>
        </p:txBody>
      </p:sp>
      <p:sp>
        <p:nvSpPr>
          <p:cNvPr id="27699" name="Text Box 51"/>
          <p:cNvSpPr txBox="1">
            <a:spLocks noChangeArrowheads="1"/>
          </p:cNvSpPr>
          <p:nvPr/>
        </p:nvSpPr>
        <p:spPr bwMode="auto">
          <a:xfrm>
            <a:off x="249238" y="1487488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>
                <a:solidFill>
                  <a:schemeClr val="bg1"/>
                </a:solidFill>
              </a:rPr>
              <a:t>③</a:t>
            </a:r>
          </a:p>
        </p:txBody>
      </p:sp>
      <p:grpSp>
        <p:nvGrpSpPr>
          <p:cNvPr id="27709" name="Group 61"/>
          <p:cNvGrpSpPr>
            <a:grpSpLocks/>
          </p:cNvGrpSpPr>
          <p:nvPr/>
        </p:nvGrpSpPr>
        <p:grpSpPr bwMode="auto">
          <a:xfrm>
            <a:off x="646113" y="2222500"/>
            <a:ext cx="2852737" cy="3910013"/>
            <a:chOff x="3464" y="1398"/>
            <a:chExt cx="1797" cy="2463"/>
          </a:xfrm>
        </p:grpSpPr>
        <p:sp>
          <p:nvSpPr>
            <p:cNvPr id="27695" name="Text Box 47"/>
            <p:cNvSpPr txBox="1">
              <a:spLocks noChangeArrowheads="1"/>
            </p:cNvSpPr>
            <p:nvPr/>
          </p:nvSpPr>
          <p:spPr bwMode="auto">
            <a:xfrm>
              <a:off x="4920" y="2244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7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7696" name="Text Box 48"/>
            <p:cNvSpPr txBox="1">
              <a:spLocks noChangeArrowheads="1"/>
            </p:cNvSpPr>
            <p:nvPr/>
          </p:nvSpPr>
          <p:spPr bwMode="auto">
            <a:xfrm>
              <a:off x="3668" y="2876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7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27697" name="Text Box 49"/>
            <p:cNvSpPr txBox="1">
              <a:spLocks noChangeArrowheads="1"/>
            </p:cNvSpPr>
            <p:nvPr/>
          </p:nvSpPr>
          <p:spPr bwMode="auto">
            <a:xfrm>
              <a:off x="4934" y="2877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7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7700" name="AutoShape 52"/>
            <p:cNvSpPr>
              <a:spLocks noChangeArrowheads="1"/>
            </p:cNvSpPr>
            <p:nvPr/>
          </p:nvSpPr>
          <p:spPr bwMode="auto">
            <a:xfrm rot="16200000">
              <a:off x="4241" y="2160"/>
              <a:ext cx="340" cy="1020"/>
            </a:xfrm>
            <a:prstGeom prst="rtTriangle">
              <a:avLst/>
            </a:prstGeom>
            <a:solidFill>
              <a:srgbClr val="FF33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701" name="Rectangle 53"/>
            <p:cNvSpPr>
              <a:spLocks noChangeArrowheads="1"/>
            </p:cNvSpPr>
            <p:nvPr/>
          </p:nvSpPr>
          <p:spPr bwMode="auto">
            <a:xfrm>
              <a:off x="3901" y="2840"/>
              <a:ext cx="1020" cy="1021"/>
            </a:xfrm>
            <a:prstGeom prst="rect">
              <a:avLst/>
            </a:prstGeom>
            <a:solidFill>
              <a:srgbClr val="FFFF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702" name="Rectangle 54"/>
            <p:cNvSpPr>
              <a:spLocks noChangeArrowheads="1"/>
            </p:cNvSpPr>
            <p:nvPr/>
          </p:nvSpPr>
          <p:spPr bwMode="auto">
            <a:xfrm>
              <a:off x="4921" y="2500"/>
              <a:ext cx="340" cy="340"/>
            </a:xfrm>
            <a:prstGeom prst="rect">
              <a:avLst/>
            </a:prstGeom>
            <a:solidFill>
              <a:srgbClr val="3333FF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708" name="AutoShape 60"/>
            <p:cNvSpPr>
              <a:spLocks noChangeArrowheads="1"/>
            </p:cNvSpPr>
            <p:nvPr/>
          </p:nvSpPr>
          <p:spPr bwMode="auto">
            <a:xfrm rot="1585687">
              <a:off x="3464" y="1398"/>
              <a:ext cx="1538" cy="1518"/>
            </a:xfrm>
            <a:prstGeom prst="diamond">
              <a:avLst/>
            </a:prstGeom>
            <a:solidFill>
              <a:srgbClr val="66FF33">
                <a:alpha val="70000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7710" name="Text Box 62"/>
          <p:cNvSpPr txBox="1">
            <a:spLocks noChangeArrowheads="1"/>
          </p:cNvSpPr>
          <p:nvPr/>
        </p:nvSpPr>
        <p:spPr bwMode="auto">
          <a:xfrm>
            <a:off x="2827338" y="762000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4000">
                <a:solidFill>
                  <a:schemeClr val="bg1"/>
                </a:solidFill>
              </a:rPr>
              <a:t>④</a:t>
            </a:r>
          </a:p>
        </p:txBody>
      </p:sp>
      <p:grpSp>
        <p:nvGrpSpPr>
          <p:cNvPr id="27720" name="Group 72"/>
          <p:cNvGrpSpPr>
            <a:grpSpLocks/>
          </p:cNvGrpSpPr>
          <p:nvPr/>
        </p:nvGrpSpPr>
        <p:grpSpPr bwMode="auto">
          <a:xfrm>
            <a:off x="3473450" y="698500"/>
            <a:ext cx="5408613" cy="5962650"/>
            <a:chOff x="2188" y="440"/>
            <a:chExt cx="3407" cy="3756"/>
          </a:xfrm>
        </p:grpSpPr>
        <p:sp>
          <p:nvSpPr>
            <p:cNvPr id="27712" name="Text Box 64"/>
            <p:cNvSpPr txBox="1">
              <a:spLocks noChangeArrowheads="1"/>
            </p:cNvSpPr>
            <p:nvPr/>
          </p:nvSpPr>
          <p:spPr bwMode="auto">
            <a:xfrm>
              <a:off x="4587" y="1571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7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7713" name="Text Box 65"/>
            <p:cNvSpPr txBox="1">
              <a:spLocks noChangeArrowheads="1"/>
            </p:cNvSpPr>
            <p:nvPr/>
          </p:nvSpPr>
          <p:spPr bwMode="auto">
            <a:xfrm>
              <a:off x="2980" y="2845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7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27714" name="Text Box 66"/>
            <p:cNvSpPr txBox="1">
              <a:spLocks noChangeArrowheads="1"/>
            </p:cNvSpPr>
            <p:nvPr/>
          </p:nvSpPr>
          <p:spPr bwMode="auto">
            <a:xfrm>
              <a:off x="4613" y="2872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7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7715" name="AutoShape 67"/>
            <p:cNvSpPr>
              <a:spLocks noChangeArrowheads="1"/>
            </p:cNvSpPr>
            <p:nvPr/>
          </p:nvSpPr>
          <p:spPr bwMode="auto">
            <a:xfrm rot="16200000">
              <a:off x="3386" y="1647"/>
              <a:ext cx="1021" cy="1367"/>
            </a:xfrm>
            <a:prstGeom prst="rtTriangle">
              <a:avLst/>
            </a:prstGeom>
            <a:solidFill>
              <a:srgbClr val="FF33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716" name="Rectangle 68"/>
            <p:cNvSpPr>
              <a:spLocks noChangeArrowheads="1"/>
            </p:cNvSpPr>
            <p:nvPr/>
          </p:nvSpPr>
          <p:spPr bwMode="auto">
            <a:xfrm>
              <a:off x="3208" y="2835"/>
              <a:ext cx="1380" cy="1361"/>
            </a:xfrm>
            <a:prstGeom prst="rect">
              <a:avLst/>
            </a:prstGeom>
            <a:solidFill>
              <a:srgbClr val="FFFF00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717" name="Rectangle 69"/>
            <p:cNvSpPr>
              <a:spLocks noChangeArrowheads="1"/>
            </p:cNvSpPr>
            <p:nvPr/>
          </p:nvSpPr>
          <p:spPr bwMode="auto">
            <a:xfrm>
              <a:off x="4581" y="1821"/>
              <a:ext cx="1014" cy="1014"/>
            </a:xfrm>
            <a:prstGeom prst="rect">
              <a:avLst/>
            </a:prstGeom>
            <a:solidFill>
              <a:srgbClr val="3333FF">
                <a:alpha val="7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718" name="AutoShape 70"/>
            <p:cNvSpPr>
              <a:spLocks noChangeArrowheads="1"/>
            </p:cNvSpPr>
            <p:nvPr/>
          </p:nvSpPr>
          <p:spPr bwMode="auto">
            <a:xfrm rot="515619">
              <a:off x="2188" y="440"/>
              <a:ext cx="2394" cy="2410"/>
            </a:xfrm>
            <a:prstGeom prst="diamond">
              <a:avLst/>
            </a:prstGeom>
            <a:solidFill>
              <a:srgbClr val="66FF33">
                <a:alpha val="70000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7719" name="Rectangle 71"/>
          <p:cNvSpPr>
            <a:spLocks noChangeArrowheads="1"/>
          </p:cNvSpPr>
          <p:nvPr/>
        </p:nvSpPr>
        <p:spPr bwMode="auto">
          <a:xfrm>
            <a:off x="457200" y="0"/>
            <a:ext cx="8229600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1pPr>
            <a:lvl2pPr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4000">
                <a:solidFill>
                  <a:srgbClr val="3333FF"/>
                </a:solidFill>
              </a:rPr>
              <a:t>青</a:t>
            </a:r>
            <a:r>
              <a:rPr lang="ja-JP" altLang="en-US" sz="4000">
                <a:solidFill>
                  <a:schemeClr val="bg1"/>
                </a:solidFill>
              </a:rPr>
              <a:t>・</a:t>
            </a:r>
            <a:r>
              <a:rPr lang="ja-JP" altLang="en-US" sz="4000">
                <a:solidFill>
                  <a:srgbClr val="FFFF00"/>
                </a:solidFill>
              </a:rPr>
              <a:t>黄</a:t>
            </a:r>
            <a:r>
              <a:rPr lang="ja-JP" altLang="en-US" sz="4000">
                <a:solidFill>
                  <a:schemeClr val="bg1"/>
                </a:solidFill>
              </a:rPr>
              <a:t>・</a:t>
            </a:r>
            <a:r>
              <a:rPr lang="ja-JP" altLang="en-US" sz="4000">
                <a:solidFill>
                  <a:srgbClr val="66FF33"/>
                </a:solidFill>
              </a:rPr>
              <a:t>緑</a:t>
            </a:r>
            <a:r>
              <a:rPr lang="ja-JP" altLang="en-US" sz="4000">
                <a:solidFill>
                  <a:schemeClr val="bg1"/>
                </a:solidFill>
              </a:rPr>
              <a:t>の正方形の面積を求めよう。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960"/>
    </mc:Choice>
    <mc:Fallback>
      <p:transition spd="slow" advTm="149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229600" cy="352425"/>
          </a:xfrm>
        </p:spPr>
        <p:txBody>
          <a:bodyPr/>
          <a:lstStyle/>
          <a:p>
            <a:r>
              <a:rPr lang="ja-JP" altLang="en-US" sz="2800"/>
              <a:t>ワークシート</a:t>
            </a:r>
          </a:p>
        </p:txBody>
      </p:sp>
      <p:graphicFrame>
        <p:nvGraphicFramePr>
          <p:cNvPr id="28773" name="Group 101"/>
          <p:cNvGraphicFramePr>
            <a:graphicFrameLocks noGrp="1"/>
          </p:cNvGraphicFramePr>
          <p:nvPr>
            <p:ph idx="1"/>
          </p:nvPr>
        </p:nvGraphicFramePr>
        <p:xfrm>
          <a:off x="282575" y="1725613"/>
          <a:ext cx="7645400" cy="4860926"/>
        </p:xfrm>
        <a:graphic>
          <a:graphicData uri="http://schemas.openxmlformats.org/drawingml/2006/table">
            <a:tbl>
              <a:tblPr/>
              <a:tblGrid>
                <a:gridCol w="2519363"/>
                <a:gridCol w="1146175"/>
                <a:gridCol w="1069975"/>
                <a:gridCol w="925512"/>
                <a:gridCol w="996950"/>
                <a:gridCol w="987425"/>
              </a:tblGrid>
              <a:tr h="5413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AC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の長さ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BC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の長さ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58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AC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を１辺とする正方形の面積　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ＡＣ</a:t>
                      </a:r>
                      <a:r>
                        <a:rPr kumimoji="1" lang="en-US" altLang="ja-JP" sz="2000" b="1" i="0" u="none" strike="noStrike" cap="none" normalizeH="0" baseline="9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1081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BC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を１辺とする正方形の面積　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Ｃ</a:t>
                      </a:r>
                      <a:r>
                        <a:rPr kumimoji="1" lang="en-US" altLang="ja-JP" sz="2000" b="1" i="0" u="none" strike="noStrike" cap="none" normalizeH="0" baseline="9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079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AB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を１辺とする正方形の面積　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Ａ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</a:t>
                      </a:r>
                      <a:r>
                        <a:rPr kumimoji="1" lang="en-US" altLang="ja-JP" sz="2000" b="1" i="0" u="none" strike="noStrike" cap="none" normalizeH="0" baseline="9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sp>
        <p:nvSpPr>
          <p:cNvPr id="28733" name="Line 61"/>
          <p:cNvSpPr>
            <a:spLocks noChangeShapeType="1"/>
          </p:cNvSpPr>
          <p:nvPr/>
        </p:nvSpPr>
        <p:spPr bwMode="auto">
          <a:xfrm>
            <a:off x="250825" y="1808163"/>
            <a:ext cx="2544763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734" name="Text Box 62"/>
          <p:cNvSpPr txBox="1">
            <a:spLocks noChangeArrowheads="1"/>
          </p:cNvSpPr>
          <p:nvPr/>
        </p:nvSpPr>
        <p:spPr bwMode="auto">
          <a:xfrm>
            <a:off x="2847975" y="2276475"/>
            <a:ext cx="1001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２</a:t>
            </a:r>
          </a:p>
        </p:txBody>
      </p:sp>
      <p:sp>
        <p:nvSpPr>
          <p:cNvPr id="28735" name="Text Box 63"/>
          <p:cNvSpPr txBox="1">
            <a:spLocks noChangeArrowheads="1"/>
          </p:cNvSpPr>
          <p:nvPr/>
        </p:nvSpPr>
        <p:spPr bwMode="auto">
          <a:xfrm>
            <a:off x="2847975" y="2816225"/>
            <a:ext cx="1001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２</a:t>
            </a:r>
          </a:p>
        </p:txBody>
      </p:sp>
      <p:sp>
        <p:nvSpPr>
          <p:cNvPr id="28736" name="Text Box 64"/>
          <p:cNvSpPr txBox="1">
            <a:spLocks noChangeArrowheads="1"/>
          </p:cNvSpPr>
          <p:nvPr/>
        </p:nvSpPr>
        <p:spPr bwMode="auto">
          <a:xfrm>
            <a:off x="2847975" y="3355975"/>
            <a:ext cx="1001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４</a:t>
            </a:r>
          </a:p>
        </p:txBody>
      </p:sp>
      <p:sp>
        <p:nvSpPr>
          <p:cNvPr id="28737" name="Text Box 65"/>
          <p:cNvSpPr txBox="1">
            <a:spLocks noChangeArrowheads="1"/>
          </p:cNvSpPr>
          <p:nvPr/>
        </p:nvSpPr>
        <p:spPr bwMode="auto">
          <a:xfrm>
            <a:off x="2847975" y="4435475"/>
            <a:ext cx="1001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４</a:t>
            </a:r>
          </a:p>
        </p:txBody>
      </p:sp>
      <p:sp>
        <p:nvSpPr>
          <p:cNvPr id="28738" name="Text Box 66"/>
          <p:cNvSpPr txBox="1">
            <a:spLocks noChangeArrowheads="1"/>
          </p:cNvSpPr>
          <p:nvPr/>
        </p:nvSpPr>
        <p:spPr bwMode="auto">
          <a:xfrm>
            <a:off x="2847975" y="5516563"/>
            <a:ext cx="10017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８</a:t>
            </a:r>
          </a:p>
        </p:txBody>
      </p:sp>
      <p:sp>
        <p:nvSpPr>
          <p:cNvPr id="28739" name="Text Box 67"/>
          <p:cNvSpPr txBox="1">
            <a:spLocks noChangeArrowheads="1"/>
          </p:cNvSpPr>
          <p:nvPr/>
        </p:nvSpPr>
        <p:spPr bwMode="auto">
          <a:xfrm>
            <a:off x="3927475" y="2276475"/>
            <a:ext cx="100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２</a:t>
            </a:r>
          </a:p>
        </p:txBody>
      </p:sp>
      <p:sp>
        <p:nvSpPr>
          <p:cNvPr id="28740" name="Text Box 68"/>
          <p:cNvSpPr txBox="1">
            <a:spLocks noChangeArrowheads="1"/>
          </p:cNvSpPr>
          <p:nvPr/>
        </p:nvSpPr>
        <p:spPr bwMode="auto">
          <a:xfrm>
            <a:off x="3927475" y="2816225"/>
            <a:ext cx="100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３</a:t>
            </a:r>
          </a:p>
        </p:txBody>
      </p:sp>
      <p:sp>
        <p:nvSpPr>
          <p:cNvPr id="28741" name="Text Box 69"/>
          <p:cNvSpPr txBox="1">
            <a:spLocks noChangeArrowheads="1"/>
          </p:cNvSpPr>
          <p:nvPr/>
        </p:nvSpPr>
        <p:spPr bwMode="auto">
          <a:xfrm>
            <a:off x="3927475" y="3355975"/>
            <a:ext cx="100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４</a:t>
            </a:r>
          </a:p>
        </p:txBody>
      </p:sp>
      <p:sp>
        <p:nvSpPr>
          <p:cNvPr id="28742" name="Text Box 70"/>
          <p:cNvSpPr txBox="1">
            <a:spLocks noChangeArrowheads="1"/>
          </p:cNvSpPr>
          <p:nvPr/>
        </p:nvSpPr>
        <p:spPr bwMode="auto">
          <a:xfrm>
            <a:off x="3927475" y="4435475"/>
            <a:ext cx="100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９</a:t>
            </a:r>
          </a:p>
        </p:txBody>
      </p:sp>
      <p:sp>
        <p:nvSpPr>
          <p:cNvPr id="28743" name="Text Box 71"/>
          <p:cNvSpPr txBox="1">
            <a:spLocks noChangeArrowheads="1"/>
          </p:cNvSpPr>
          <p:nvPr/>
        </p:nvSpPr>
        <p:spPr bwMode="auto">
          <a:xfrm>
            <a:off x="3927475" y="5516563"/>
            <a:ext cx="1003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１３</a:t>
            </a:r>
          </a:p>
        </p:txBody>
      </p:sp>
      <p:sp>
        <p:nvSpPr>
          <p:cNvPr id="28744" name="Text Box 72"/>
          <p:cNvSpPr txBox="1">
            <a:spLocks noChangeArrowheads="1"/>
          </p:cNvSpPr>
          <p:nvPr/>
        </p:nvSpPr>
        <p:spPr bwMode="auto">
          <a:xfrm>
            <a:off x="5008563" y="2276475"/>
            <a:ext cx="100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１</a:t>
            </a:r>
          </a:p>
        </p:txBody>
      </p:sp>
      <p:sp>
        <p:nvSpPr>
          <p:cNvPr id="28745" name="Text Box 73"/>
          <p:cNvSpPr txBox="1">
            <a:spLocks noChangeArrowheads="1"/>
          </p:cNvSpPr>
          <p:nvPr/>
        </p:nvSpPr>
        <p:spPr bwMode="auto">
          <a:xfrm>
            <a:off x="5008563" y="2816225"/>
            <a:ext cx="100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３</a:t>
            </a:r>
          </a:p>
        </p:txBody>
      </p:sp>
      <p:sp>
        <p:nvSpPr>
          <p:cNvPr id="28746" name="Text Box 74"/>
          <p:cNvSpPr txBox="1">
            <a:spLocks noChangeArrowheads="1"/>
          </p:cNvSpPr>
          <p:nvPr/>
        </p:nvSpPr>
        <p:spPr bwMode="auto">
          <a:xfrm>
            <a:off x="5008563" y="3355975"/>
            <a:ext cx="100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１</a:t>
            </a:r>
          </a:p>
        </p:txBody>
      </p:sp>
      <p:sp>
        <p:nvSpPr>
          <p:cNvPr id="28747" name="Text Box 75"/>
          <p:cNvSpPr txBox="1">
            <a:spLocks noChangeArrowheads="1"/>
          </p:cNvSpPr>
          <p:nvPr/>
        </p:nvSpPr>
        <p:spPr bwMode="auto">
          <a:xfrm>
            <a:off x="5008563" y="4435475"/>
            <a:ext cx="100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９</a:t>
            </a:r>
          </a:p>
        </p:txBody>
      </p:sp>
      <p:sp>
        <p:nvSpPr>
          <p:cNvPr id="28748" name="Text Box 76"/>
          <p:cNvSpPr txBox="1">
            <a:spLocks noChangeArrowheads="1"/>
          </p:cNvSpPr>
          <p:nvPr/>
        </p:nvSpPr>
        <p:spPr bwMode="auto">
          <a:xfrm>
            <a:off x="5008563" y="5516563"/>
            <a:ext cx="1003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１０</a:t>
            </a:r>
          </a:p>
        </p:txBody>
      </p:sp>
      <p:sp>
        <p:nvSpPr>
          <p:cNvPr id="28775" name="Text Box 103"/>
          <p:cNvSpPr txBox="1">
            <a:spLocks noChangeArrowheads="1"/>
          </p:cNvSpPr>
          <p:nvPr/>
        </p:nvSpPr>
        <p:spPr bwMode="auto">
          <a:xfrm>
            <a:off x="5973763" y="2276475"/>
            <a:ext cx="100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３</a:t>
            </a:r>
          </a:p>
        </p:txBody>
      </p:sp>
      <p:sp>
        <p:nvSpPr>
          <p:cNvPr id="28776" name="Text Box 104"/>
          <p:cNvSpPr txBox="1">
            <a:spLocks noChangeArrowheads="1"/>
          </p:cNvSpPr>
          <p:nvPr/>
        </p:nvSpPr>
        <p:spPr bwMode="auto">
          <a:xfrm>
            <a:off x="5984875" y="2795588"/>
            <a:ext cx="1003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４</a:t>
            </a:r>
          </a:p>
        </p:txBody>
      </p:sp>
      <p:sp>
        <p:nvSpPr>
          <p:cNvPr id="28777" name="Text Box 105"/>
          <p:cNvSpPr txBox="1">
            <a:spLocks noChangeArrowheads="1"/>
          </p:cNvSpPr>
          <p:nvPr/>
        </p:nvSpPr>
        <p:spPr bwMode="auto">
          <a:xfrm>
            <a:off x="5986463" y="3365500"/>
            <a:ext cx="100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９</a:t>
            </a:r>
          </a:p>
        </p:txBody>
      </p:sp>
      <p:sp>
        <p:nvSpPr>
          <p:cNvPr id="28778" name="Text Box 106"/>
          <p:cNvSpPr txBox="1">
            <a:spLocks noChangeArrowheads="1"/>
          </p:cNvSpPr>
          <p:nvPr/>
        </p:nvSpPr>
        <p:spPr bwMode="auto">
          <a:xfrm>
            <a:off x="5965825" y="4487863"/>
            <a:ext cx="1003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１６</a:t>
            </a:r>
          </a:p>
        </p:txBody>
      </p:sp>
      <p:sp>
        <p:nvSpPr>
          <p:cNvPr id="28779" name="Text Box 107"/>
          <p:cNvSpPr txBox="1">
            <a:spLocks noChangeArrowheads="1"/>
          </p:cNvSpPr>
          <p:nvPr/>
        </p:nvSpPr>
        <p:spPr bwMode="auto">
          <a:xfrm>
            <a:off x="5975350" y="5495925"/>
            <a:ext cx="1003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3200"/>
              <a:t>２５</a:t>
            </a:r>
          </a:p>
        </p:txBody>
      </p:sp>
      <p:sp>
        <p:nvSpPr>
          <p:cNvPr id="28780" name="Text Box 108"/>
          <p:cNvSpPr txBox="1">
            <a:spLocks noChangeArrowheads="1"/>
          </p:cNvSpPr>
          <p:nvPr/>
        </p:nvSpPr>
        <p:spPr bwMode="auto">
          <a:xfrm>
            <a:off x="300038" y="554038"/>
            <a:ext cx="85820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ja-JP" altLang="en-US" sz="2800">
                <a:solidFill>
                  <a:schemeClr val="tx2"/>
                </a:solidFill>
              </a:rPr>
              <a:t>　直角三角形ＡＢＣの辺ＡＣ，ＢＣの長さを自由に変えてみよう。どんなことがわかるだろうか。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530"/>
    </mc:Choice>
    <mc:Fallback>
      <p:transition spd="slow" advTm="245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2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2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2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2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28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2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2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2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28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2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36" grpId="0"/>
      <p:bldP spid="28737" grpId="0"/>
      <p:bldP spid="28738" grpId="0"/>
      <p:bldP spid="28739" grpId="0"/>
      <p:bldP spid="28740" grpId="0"/>
      <p:bldP spid="28741" grpId="0"/>
      <p:bldP spid="28742" grpId="0"/>
      <p:bldP spid="28743" grpId="0"/>
      <p:bldP spid="28744" grpId="0"/>
      <p:bldP spid="28745" grpId="0"/>
      <p:bldP spid="28746" grpId="0"/>
      <p:bldP spid="28747" grpId="0"/>
      <p:bldP spid="28748" grpId="0"/>
      <p:bldP spid="28775" grpId="0"/>
      <p:bldP spid="28776" grpId="0"/>
      <p:bldP spid="28777" grpId="1"/>
      <p:bldP spid="28778" grpId="1"/>
      <p:bldP spid="28779" grpId="1"/>
      <p:bldP spid="2878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3.5|3.7|3.5|3.2|3.3|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4.8|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6.1|3.2|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2.9|2.7|1.7|1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2|5.4|0.9|0.7|2.3|0.8|0.7|1|1.1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8|1.9|4.5|1.1|1.2|0.7|0.7|1.2|2.6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296</Words>
  <Application>Microsoft Office PowerPoint</Application>
  <PresentationFormat>画面に合わせる (4:3)</PresentationFormat>
  <Paragraphs>110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Arial</vt:lpstr>
      <vt:lpstr>ＭＳ Ｐゴシック</vt:lpstr>
      <vt:lpstr>ＭＳ Ｐ明朝</vt:lpstr>
      <vt:lpstr>標準デザイン</vt:lpstr>
      <vt:lpstr>中３数　三平方の定理の導入</vt:lpstr>
      <vt:lpstr>三平方の定理</vt:lpstr>
      <vt:lpstr>石　畳　の　模　様</vt:lpstr>
      <vt:lpstr>違う色の組み合わせでできる形</vt:lpstr>
      <vt:lpstr>青・黄・緑の正方形の面積を求めよう。</vt:lpstr>
      <vt:lpstr>青・黄・緑の正方形の面積を求めよう。</vt:lpstr>
      <vt:lpstr>青・黄・緑の正方形の面積を求めよう。</vt:lpstr>
      <vt:lpstr>青・黄・緑の正方形の面積を求めよう。</vt:lpstr>
      <vt:lpstr>ワークシート</vt:lpstr>
      <vt:lpstr>三平方の定理</vt:lpstr>
    </vt:vector>
  </TitlesOfParts>
  <Company>情報教育研究室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中３数　三平方の定理の導入</dc:title>
  <dc:creator>*</dc:creator>
  <cp:lastModifiedBy>teacher</cp:lastModifiedBy>
  <cp:revision>48</cp:revision>
  <dcterms:created xsi:type="dcterms:W3CDTF">2005-07-28T00:40:49Z</dcterms:created>
  <dcterms:modified xsi:type="dcterms:W3CDTF">2013-12-05T07:18:38Z</dcterms:modified>
</cp:coreProperties>
</file>