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9" r:id="rId2"/>
    <p:sldId id="256" r:id="rId3"/>
    <p:sldId id="273" r:id="rId4"/>
    <p:sldId id="271" r:id="rId5"/>
    <p:sldId id="274" r:id="rId6"/>
    <p:sldId id="278" r:id="rId7"/>
    <p:sldId id="272" r:id="rId8"/>
    <p:sldId id="275" r:id="rId9"/>
    <p:sldId id="283" r:id="rId10"/>
    <p:sldId id="279" r:id="rId11"/>
    <p:sldId id="277" r:id="rId12"/>
    <p:sldId id="276" r:id="rId13"/>
    <p:sldId id="280" r:id="rId14"/>
    <p:sldId id="282" r:id="rId15"/>
    <p:sldId id="281" r:id="rId16"/>
    <p:sldId id="284" r:id="rId17"/>
    <p:sldId id="285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ABD1D-9452-4BE5-8F41-19159193888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47561-316B-44E1-A82E-90145EADB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56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47561-316B-44E1-A82E-90145EADB83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29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5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2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58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6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53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5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4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CC8B-8118-4EE2-AFA2-B80F96CC6B8B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速算法の例題を２題のせています。１問目を例題、２問目を練習問題で使うといいと思います。</a:t>
            </a:r>
            <a:endParaRPr kumimoji="1" lang="en-US" altLang="ja-JP" dirty="0" smtClean="0"/>
          </a:p>
          <a:p>
            <a:r>
              <a:rPr lang="ja-JP" altLang="en-US" dirty="0"/>
              <a:t>因数分解、展開のスライドについては</a:t>
            </a:r>
            <a:r>
              <a:rPr lang="ja-JP" altLang="en-US" dirty="0" smtClean="0"/>
              <a:t>教科書</a:t>
            </a:r>
            <a:r>
              <a:rPr lang="en-US" altLang="ja-JP" dirty="0" smtClean="0"/>
              <a:t>(</a:t>
            </a:r>
            <a:r>
              <a:rPr lang="ja-JP" altLang="en-US" dirty="0" smtClean="0"/>
              <a:t>啓林館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</a:t>
            </a:r>
            <a:r>
              <a:rPr lang="ja-JP" altLang="en-US" dirty="0"/>
              <a:t>一緒に進めてください。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171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524" y="116632"/>
            <a:ext cx="856895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 smtClean="0"/>
              <a:t>復習　次の計算をしなさい。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799967"/>
            <a:ext cx="2448272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１７</a:t>
            </a:r>
            <a:r>
              <a:rPr kumimoji="1" lang="ja-JP" altLang="en-US" sz="3600" baseline="30000" dirty="0" smtClean="0"/>
              <a:t>２</a:t>
            </a:r>
            <a:r>
              <a:rPr kumimoji="1" lang="ja-JP" altLang="en-US" sz="3600" dirty="0" smtClean="0"/>
              <a:t>－１３</a:t>
            </a:r>
            <a:r>
              <a:rPr kumimoji="1" lang="ja-JP" altLang="en-US" sz="3600" baseline="30000" dirty="0" smtClean="0"/>
              <a:t>２</a:t>
            </a:r>
            <a:endParaRPr kumimoji="1" lang="ja-JP" altLang="en-US" sz="3600" baseline="30000" dirty="0"/>
          </a:p>
        </p:txBody>
      </p:sp>
      <p:sp>
        <p:nvSpPr>
          <p:cNvPr id="4" name="正方形/長方形 3"/>
          <p:cNvSpPr/>
          <p:nvPr/>
        </p:nvSpPr>
        <p:spPr>
          <a:xfrm>
            <a:off x="2678088" y="836712"/>
            <a:ext cx="5526361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>
                <a:solidFill>
                  <a:prstClr val="black"/>
                </a:solidFill>
              </a:rPr>
              <a:t>＝（１７＋１３）</a:t>
            </a:r>
            <a:r>
              <a:rPr lang="en-US" altLang="ja-JP" sz="3600" dirty="0">
                <a:solidFill>
                  <a:prstClr val="black"/>
                </a:solidFill>
              </a:rPr>
              <a:t>×</a:t>
            </a:r>
            <a:r>
              <a:rPr lang="ja-JP" altLang="en-US" sz="3600" dirty="0">
                <a:solidFill>
                  <a:prstClr val="black"/>
                </a:solidFill>
              </a:rPr>
              <a:t>（１７－１３）</a:t>
            </a:r>
            <a:endParaRPr lang="en-US" altLang="ja-JP" sz="36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＝</a:t>
            </a:r>
            <a:r>
              <a:rPr lang="ja-JP" altLang="en-US" sz="3600" dirty="0">
                <a:solidFill>
                  <a:prstClr val="black"/>
                </a:solidFill>
              </a:rPr>
              <a:t>３０</a:t>
            </a:r>
            <a:r>
              <a:rPr lang="en-US" altLang="ja-JP" sz="3600" dirty="0">
                <a:solidFill>
                  <a:prstClr val="black"/>
                </a:solidFill>
              </a:rPr>
              <a:t>×</a:t>
            </a:r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en-US" altLang="ja-JP" sz="36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＝</a:t>
            </a:r>
            <a:r>
              <a:rPr lang="ja-JP" altLang="en-US" sz="3600" dirty="0">
                <a:solidFill>
                  <a:prstClr val="black"/>
                </a:solidFill>
              </a:rPr>
              <a:t>１２０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579" y="2812638"/>
            <a:ext cx="91440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因数分解を利用して次の計算をしなさい。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（１）　４５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－３５</a:t>
            </a:r>
            <a:r>
              <a:rPr lang="ja-JP" altLang="en-US" sz="2800" baseline="30000" dirty="0" smtClean="0"/>
              <a:t>２　   　  </a:t>
            </a:r>
            <a:r>
              <a:rPr lang="ja-JP" altLang="en-US" sz="2800" dirty="0" smtClean="0"/>
              <a:t>（２）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７６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－２４</a:t>
            </a:r>
            <a:r>
              <a:rPr lang="ja-JP" altLang="en-US" sz="2800" baseline="30000" dirty="0" smtClean="0"/>
              <a:t>２　　     </a:t>
            </a:r>
            <a:r>
              <a:rPr lang="ja-JP" altLang="en-US" sz="2800" dirty="0" smtClean="0"/>
              <a:t>（３）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１９８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－９８</a:t>
            </a:r>
            <a:r>
              <a:rPr lang="ja-JP" altLang="en-US" sz="2800" baseline="30000" dirty="0" smtClean="0"/>
              <a:t>２</a:t>
            </a:r>
            <a:endParaRPr lang="ja-JP" altLang="en-US" sz="2800" baseline="30000" dirty="0"/>
          </a:p>
          <a:p>
            <a:pPr marL="0" indent="0">
              <a:buNone/>
            </a:pPr>
            <a:endParaRPr lang="ja-JP" altLang="en-US" sz="2800" baseline="30000" dirty="0"/>
          </a:p>
          <a:p>
            <a:pPr marL="0" indent="0">
              <a:buFont typeface="Arial" pitchFamily="34" charset="0"/>
              <a:buNone/>
            </a:pPr>
            <a:endParaRPr lang="ja-JP" alt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29856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383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因数分解を利用した計算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7776864" cy="2520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　</a:t>
            </a:r>
            <a:r>
              <a:rPr lang="en-US" altLang="ja-JP" sz="4800" dirty="0" smtClean="0"/>
              <a:t> 7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</a:t>
            </a:r>
            <a:r>
              <a:rPr lang="en-US" altLang="ja-JP" sz="4400" dirty="0" smtClean="0"/>
              <a:t> </a:t>
            </a:r>
            <a:r>
              <a:rPr lang="en-US" altLang="ja-JP" sz="4800" baseline="30000" dirty="0" smtClean="0"/>
              <a:t>2</a:t>
            </a:r>
            <a:r>
              <a:rPr lang="en-US" altLang="ja-JP" sz="4800" dirty="0"/>
              <a:t> 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2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</a:t>
            </a:r>
            <a:r>
              <a:rPr lang="en-US" altLang="ja-JP" sz="4400" dirty="0" smtClean="0"/>
              <a:t> </a:t>
            </a:r>
            <a:r>
              <a:rPr lang="en-US" altLang="ja-JP" sz="4800" baseline="30000" dirty="0" smtClean="0"/>
              <a:t>2</a:t>
            </a:r>
          </a:p>
          <a:p>
            <a:pPr marL="0" indent="0">
              <a:buNone/>
            </a:pPr>
            <a:r>
              <a:rPr kumimoji="1" lang="ja-JP" altLang="en-US" sz="4800" dirty="0" smtClean="0"/>
              <a:t>＝</a:t>
            </a:r>
            <a:r>
              <a:rPr kumimoji="1" lang="en-US" altLang="ja-JP" sz="4800" dirty="0" smtClean="0"/>
              <a:t>(7.5</a:t>
            </a:r>
            <a:r>
              <a:rPr kumimoji="1" lang="ja-JP" altLang="en-US" sz="4800" dirty="0" smtClean="0"/>
              <a:t>－</a:t>
            </a:r>
            <a:r>
              <a:rPr lang="en-US" altLang="ja-JP" sz="4800" dirty="0"/>
              <a:t>2.5)(</a:t>
            </a:r>
            <a:r>
              <a:rPr lang="en-US" altLang="ja-JP" sz="4800" dirty="0" smtClean="0"/>
              <a:t>7.5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2.5)</a:t>
            </a:r>
          </a:p>
          <a:p>
            <a:pPr marL="0" indent="0">
              <a:buNone/>
            </a:pPr>
            <a:r>
              <a:rPr lang="ja-JP" altLang="en-US" sz="4800" dirty="0" smtClean="0"/>
              <a:t>＝</a:t>
            </a:r>
            <a:r>
              <a:rPr lang="en-US" altLang="ja-JP" sz="4800" dirty="0" smtClean="0"/>
              <a:t>50</a:t>
            </a:r>
            <a:endParaRPr kumimoji="1" lang="ja-JP" altLang="en-US" sz="48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51518" y="4003796"/>
            <a:ext cx="871297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4800" dirty="0" smtClean="0"/>
              <a:t>　</a:t>
            </a:r>
            <a:r>
              <a:rPr lang="en-US" altLang="ja-JP" sz="4800" dirty="0" smtClean="0"/>
              <a:t> 67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</a:t>
            </a:r>
            <a:r>
              <a:rPr lang="en-US" altLang="ja-JP" sz="4400" dirty="0" smtClean="0"/>
              <a:t> </a:t>
            </a:r>
            <a:r>
              <a:rPr lang="en-US" altLang="ja-JP" sz="4800" baseline="30000" dirty="0" smtClean="0"/>
              <a:t>2</a:t>
            </a:r>
            <a:r>
              <a:rPr lang="en-US" altLang="ja-JP" sz="4800" dirty="0" smtClean="0"/>
              <a:t> </a:t>
            </a:r>
            <a:r>
              <a:rPr lang="ja-JP" altLang="en-US" sz="4800" dirty="0" smtClean="0"/>
              <a:t>－</a:t>
            </a:r>
            <a:r>
              <a:rPr lang="en-US" altLang="ja-JP" sz="4800" dirty="0" smtClean="0"/>
              <a:t>32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</a:t>
            </a:r>
            <a:r>
              <a:rPr lang="en-US" altLang="ja-JP" sz="4400" dirty="0" smtClean="0"/>
              <a:t> </a:t>
            </a:r>
            <a:r>
              <a:rPr lang="en-US" altLang="ja-JP" sz="4800" baseline="30000" dirty="0" smtClean="0"/>
              <a:t>2</a:t>
            </a:r>
          </a:p>
          <a:p>
            <a:pPr marL="0" indent="0">
              <a:buNone/>
            </a:pPr>
            <a:r>
              <a:rPr lang="ja-JP" altLang="en-US" sz="4800" dirty="0" smtClean="0"/>
              <a:t>＝</a:t>
            </a:r>
            <a:r>
              <a:rPr lang="en-US" altLang="ja-JP" sz="4800" dirty="0" smtClean="0"/>
              <a:t>(67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5―32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5)(67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</a:t>
            </a:r>
            <a:r>
              <a:rPr lang="ja-JP" altLang="en-US" sz="4800" dirty="0" smtClean="0"/>
              <a:t>＋</a:t>
            </a:r>
            <a:r>
              <a:rPr lang="en-US" altLang="ja-JP" sz="4800" dirty="0" smtClean="0"/>
              <a:t>32</a:t>
            </a:r>
            <a:r>
              <a:rPr lang="en-US" altLang="ja-JP" sz="4400" dirty="0" smtClean="0"/>
              <a:t>.</a:t>
            </a:r>
            <a:r>
              <a:rPr lang="en-US" altLang="ja-JP" sz="4800" dirty="0" smtClean="0"/>
              <a:t>5)</a:t>
            </a:r>
          </a:p>
          <a:p>
            <a:pPr marL="0" indent="0">
              <a:buNone/>
            </a:pPr>
            <a:r>
              <a:rPr lang="ja-JP" altLang="en-US" sz="4800" dirty="0" smtClean="0"/>
              <a:t>＝</a:t>
            </a:r>
            <a:r>
              <a:rPr lang="en-US" altLang="ja-JP" sz="4800" dirty="0" smtClean="0"/>
              <a:t>3500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5482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展開を利用した計算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8720"/>
            <a:ext cx="5464925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（１）　</a:t>
            </a:r>
            <a:r>
              <a:rPr kumimoji="1" lang="en-US" altLang="ja-JP" dirty="0" smtClean="0"/>
              <a:t>302</a:t>
            </a:r>
            <a:r>
              <a:rPr kumimoji="1" lang="en-US" altLang="ja-JP" baseline="30000" dirty="0" smtClean="0"/>
              <a:t>2</a:t>
            </a:r>
          </a:p>
          <a:p>
            <a:pPr marL="0" indent="0">
              <a:buNone/>
            </a:pPr>
            <a:r>
              <a:rPr lang="ja-JP" altLang="en-US" baseline="30000" dirty="0"/>
              <a:t>　</a:t>
            </a:r>
            <a:r>
              <a:rPr lang="ja-JP" altLang="en-US" baseline="30000" dirty="0" smtClean="0"/>
              <a:t>　　　　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(300</a:t>
            </a:r>
            <a:r>
              <a:rPr kumimoji="1" lang="ja-JP" altLang="en-US" dirty="0" smtClean="0"/>
              <a:t>＋</a:t>
            </a:r>
            <a:r>
              <a:rPr kumimoji="1" lang="en-US" altLang="ja-JP" dirty="0" smtClean="0"/>
              <a:t>2)</a:t>
            </a:r>
            <a:r>
              <a:rPr kumimoji="1" lang="en-US" altLang="ja-JP" baseline="30000" dirty="0" smtClean="0"/>
              <a:t>2</a:t>
            </a:r>
            <a:endParaRPr lang="en-US" altLang="ja-JP" baseline="30000" dirty="0"/>
          </a:p>
          <a:p>
            <a:pPr marL="0" indent="0">
              <a:buNone/>
            </a:pPr>
            <a:r>
              <a:rPr lang="ja-JP" altLang="en-US" dirty="0" smtClean="0"/>
              <a:t>　　　 ＝</a:t>
            </a:r>
            <a:r>
              <a:rPr lang="en-US" altLang="ja-JP" dirty="0" smtClean="0"/>
              <a:t>300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2×300×2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2</a:t>
            </a:r>
            <a:endParaRPr lang="en-US" altLang="ja-JP" baseline="30000" dirty="0"/>
          </a:p>
          <a:p>
            <a:pPr marL="0" indent="0">
              <a:buNone/>
            </a:pPr>
            <a:r>
              <a:rPr lang="ja-JP" altLang="en-US" dirty="0" smtClean="0"/>
              <a:t>　　　 ＝</a:t>
            </a:r>
            <a:r>
              <a:rPr lang="en-US" altLang="ja-JP" dirty="0" smtClean="0"/>
              <a:t>90000</a:t>
            </a:r>
            <a:r>
              <a:rPr lang="ja-JP" altLang="en-US" dirty="0" smtClean="0"/>
              <a:t>＋</a:t>
            </a:r>
            <a:r>
              <a:rPr lang="en-US" altLang="ja-JP" dirty="0" smtClean="0"/>
              <a:t>1200</a:t>
            </a:r>
            <a:r>
              <a:rPr lang="ja-JP" altLang="en-US" dirty="0" smtClean="0"/>
              <a:t>＋</a:t>
            </a:r>
            <a:r>
              <a:rPr lang="en-US" altLang="ja-JP" dirty="0" smtClean="0"/>
              <a:t>4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 ＝</a:t>
            </a:r>
            <a:r>
              <a:rPr lang="en-US" altLang="ja-JP" dirty="0" smtClean="0"/>
              <a:t>91204</a:t>
            </a:r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ja-JP" altLang="en-US" dirty="0"/>
              <a:t>２</a:t>
            </a:r>
            <a:r>
              <a:rPr lang="ja-JP" altLang="en-US" dirty="0" smtClean="0"/>
              <a:t>）　</a:t>
            </a:r>
            <a:r>
              <a:rPr lang="en-US" altLang="ja-JP" dirty="0" smtClean="0"/>
              <a:t>105×95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 ＝</a:t>
            </a:r>
            <a:r>
              <a:rPr lang="en-US" altLang="ja-JP" dirty="0" smtClean="0"/>
              <a:t>(100</a:t>
            </a:r>
            <a:r>
              <a:rPr lang="ja-JP" altLang="en-US" dirty="0" smtClean="0"/>
              <a:t>＋</a:t>
            </a:r>
            <a:r>
              <a:rPr lang="en-US" altLang="ja-JP" dirty="0" smtClean="0"/>
              <a:t>5)×(100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5)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 ＝</a:t>
            </a:r>
            <a:r>
              <a:rPr kumimoji="1" lang="en-US" altLang="ja-JP" dirty="0" smtClean="0"/>
              <a:t>100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5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 ＝</a:t>
            </a:r>
            <a:r>
              <a:rPr lang="en-US" altLang="ja-JP" dirty="0" smtClean="0"/>
              <a:t>10000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25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 ＝</a:t>
            </a:r>
            <a:r>
              <a:rPr kumimoji="1" lang="en-US" altLang="ja-JP" smtClean="0"/>
              <a:t>9975</a:t>
            </a:r>
            <a:r>
              <a:rPr kumimoji="1" lang="ja-JP" altLang="en-US" dirty="0" smtClean="0"/>
              <a:t>　　　　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64088" y="908720"/>
            <a:ext cx="3600400" cy="4626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練習問題</a:t>
            </a:r>
            <a:endParaRPr kumimoji="1" lang="en-US" altLang="ja-JP" sz="3200" dirty="0" smtClean="0"/>
          </a:p>
          <a:p>
            <a:pPr marL="342900" indent="-342900">
              <a:buAutoNum type="arabicParenBoth"/>
            </a:pPr>
            <a:r>
              <a:rPr lang="ja-JP" altLang="en-US" sz="3200" dirty="0" smtClean="0"/>
              <a:t>　</a:t>
            </a:r>
            <a:r>
              <a:rPr lang="en-US" altLang="ja-JP" sz="3200" dirty="0" smtClean="0"/>
              <a:t>102</a:t>
            </a:r>
            <a:r>
              <a:rPr lang="en-US" altLang="ja-JP" sz="3200" baseline="30000" dirty="0" smtClean="0"/>
              <a:t>2</a:t>
            </a:r>
          </a:p>
          <a:p>
            <a:pPr marL="342900" indent="-342900">
              <a:buAutoNum type="arabicParenBoth"/>
            </a:pPr>
            <a:endParaRPr lang="en-US" altLang="ja-JP" sz="3200" baseline="30000" dirty="0" smtClean="0"/>
          </a:p>
          <a:p>
            <a:pPr marL="342900" indent="-342900">
              <a:buAutoNum type="arabicParenBoth"/>
            </a:pPr>
            <a:endParaRPr lang="en-US" altLang="ja-JP" sz="3200" baseline="30000" dirty="0" smtClean="0"/>
          </a:p>
          <a:p>
            <a:pPr marL="342900" indent="-342900">
              <a:buAutoNum type="arabicParenBoth"/>
            </a:pPr>
            <a:endParaRPr lang="en-US" altLang="ja-JP" sz="2800" baseline="30000" dirty="0"/>
          </a:p>
          <a:p>
            <a:pPr marL="342900" indent="-342900">
              <a:buAutoNum type="arabicParenBoth"/>
            </a:pPr>
            <a:endParaRPr lang="en-US" altLang="ja-JP" sz="3200" baseline="30000" dirty="0" smtClean="0"/>
          </a:p>
          <a:p>
            <a:pPr marL="342900" indent="-342900">
              <a:buAutoNum type="arabicParenBoth"/>
            </a:pPr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41×39</a:t>
            </a:r>
          </a:p>
          <a:p>
            <a:pPr marL="342900" indent="-342900">
              <a:buAutoNum type="arabicParenBoth"/>
            </a:pPr>
            <a:endParaRPr kumimoji="1" lang="en-US" altLang="ja-JP" sz="3200" dirty="0" smtClean="0"/>
          </a:p>
          <a:p>
            <a:pPr marL="342900" indent="-342900">
              <a:buAutoNum type="arabicParenBoth"/>
            </a:pPr>
            <a:endParaRPr lang="en-US" altLang="ja-JP" sz="2000" dirty="0"/>
          </a:p>
          <a:p>
            <a:pPr marL="342900" indent="-342900">
              <a:buAutoNum type="arabicParenBoth"/>
            </a:pPr>
            <a:endParaRPr kumimoji="1" lang="en-US" altLang="ja-JP" sz="3200" dirty="0" smtClean="0"/>
          </a:p>
          <a:p>
            <a:pPr marL="342900" indent="-342900">
              <a:buAutoNum type="arabicParenBoth"/>
            </a:pPr>
            <a:r>
              <a:rPr lang="ja-JP" altLang="en-US" sz="3200" dirty="0" smtClean="0"/>
              <a:t>　</a:t>
            </a:r>
            <a:r>
              <a:rPr lang="en-US" altLang="ja-JP" sz="3200" dirty="0" smtClean="0"/>
              <a:t>99</a:t>
            </a:r>
            <a:r>
              <a:rPr lang="en-US" altLang="ja-JP" sz="3200" baseline="30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923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式の値の計算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76064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ｘ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11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のとき、次の式の値を求めなさい。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（ｘ－２ｙ）（ｘ＋２ｙ）－（ｘ－ｙ）（ｘ＋４ｙ）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＝（ｘ</a:t>
            </a:r>
            <a:r>
              <a:rPr kumimoji="1" lang="ja-JP" altLang="en-US" baseline="30000" dirty="0" smtClean="0"/>
              <a:t>２</a:t>
            </a:r>
            <a:r>
              <a:rPr kumimoji="1" lang="ja-JP" altLang="en-US" dirty="0" smtClean="0"/>
              <a:t>－４ｙ</a:t>
            </a:r>
            <a:r>
              <a:rPr kumimoji="1" lang="ja-JP" altLang="en-US" baseline="30000" dirty="0" smtClean="0"/>
              <a:t>２</a:t>
            </a:r>
            <a:r>
              <a:rPr kumimoji="1" lang="ja-JP" altLang="en-US" dirty="0" smtClean="0"/>
              <a:t>）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（ｘ</a:t>
            </a:r>
            <a:r>
              <a:rPr kumimoji="1" lang="ja-JP" altLang="en-US" baseline="30000" dirty="0" smtClean="0"/>
              <a:t>２</a:t>
            </a:r>
            <a:r>
              <a:rPr kumimoji="1" lang="ja-JP" altLang="en-US" dirty="0" smtClean="0"/>
              <a:t>－３ｘｙ＋４ｙ</a:t>
            </a:r>
            <a:r>
              <a:rPr kumimoji="1" lang="ja-JP" altLang="en-US" baseline="30000" dirty="0" smtClean="0"/>
              <a:t>２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 ｘ</a:t>
            </a:r>
            <a:r>
              <a:rPr lang="ja-JP" altLang="en-US" baseline="30000" dirty="0" smtClean="0"/>
              <a:t>２</a:t>
            </a:r>
            <a:r>
              <a:rPr lang="ja-JP" altLang="en-US" dirty="0"/>
              <a:t>－</a:t>
            </a:r>
            <a:r>
              <a:rPr lang="ja-JP" altLang="en-US" dirty="0" smtClean="0"/>
              <a:t>４ｙ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ーｘ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＋３ｘｙ</a:t>
            </a:r>
            <a:r>
              <a:rPr lang="en-US" altLang="ja-JP" dirty="0" smtClean="0"/>
              <a:t>―</a:t>
            </a:r>
            <a:r>
              <a:rPr lang="ja-JP" altLang="en-US" dirty="0" smtClean="0"/>
              <a:t>４ｙ</a:t>
            </a:r>
            <a:r>
              <a:rPr lang="ja-JP" altLang="en-US" baseline="30000" dirty="0" smtClean="0"/>
              <a:t>２</a:t>
            </a:r>
            <a:endParaRPr lang="en-US" altLang="ja-JP" baseline="30000" dirty="0" smtClean="0"/>
          </a:p>
          <a:p>
            <a:pPr marL="0" indent="0">
              <a:buNone/>
            </a:pPr>
            <a:r>
              <a:rPr kumimoji="1" lang="ja-JP" altLang="en-US" dirty="0" smtClean="0"/>
              <a:t>＝－３ｘｙ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よって、－３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１１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２＝－６６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問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　ｘ＝２２のとき、次の式の値を求めなさい。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（４－ｘ）（４＋ｘ）＋（ｘ－６）（ｘ＋１）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199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数の性質の説明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37" y="718547"/>
            <a:ext cx="8712968" cy="4686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偶数を順番に並べて、となりあう２数の積に１をたしてみましょう。どんな数になるでしょうか。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２　　４　　６　　８　　１０　　１２　　１４　　１６　　１８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８　　２４　４８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849971" y="2374046"/>
            <a:ext cx="7806520" cy="682388"/>
          </a:xfrm>
          <a:custGeom>
            <a:avLst/>
            <a:gdLst>
              <a:gd name="connsiteX0" fmla="*/ 0 w 7806520"/>
              <a:gd name="connsiteY0" fmla="*/ 13647 h 682388"/>
              <a:gd name="connsiteX1" fmla="*/ 272955 w 7806520"/>
              <a:gd name="connsiteY1" fmla="*/ 668740 h 682388"/>
              <a:gd name="connsiteX2" fmla="*/ 818866 w 7806520"/>
              <a:gd name="connsiteY2" fmla="*/ 0 h 682388"/>
              <a:gd name="connsiteX3" fmla="*/ 1214651 w 7806520"/>
              <a:gd name="connsiteY3" fmla="*/ 668740 h 682388"/>
              <a:gd name="connsiteX4" fmla="*/ 1610436 w 7806520"/>
              <a:gd name="connsiteY4" fmla="*/ 13647 h 682388"/>
              <a:gd name="connsiteX5" fmla="*/ 1992573 w 7806520"/>
              <a:gd name="connsiteY5" fmla="*/ 668740 h 682388"/>
              <a:gd name="connsiteX6" fmla="*/ 2442950 w 7806520"/>
              <a:gd name="connsiteY6" fmla="*/ 13647 h 682388"/>
              <a:gd name="connsiteX7" fmla="*/ 2879678 w 7806520"/>
              <a:gd name="connsiteY7" fmla="*/ 682388 h 682388"/>
              <a:gd name="connsiteX8" fmla="*/ 3384645 w 7806520"/>
              <a:gd name="connsiteY8" fmla="*/ 27295 h 682388"/>
              <a:gd name="connsiteX9" fmla="*/ 4026090 w 7806520"/>
              <a:gd name="connsiteY9" fmla="*/ 655092 h 682388"/>
              <a:gd name="connsiteX10" fmla="*/ 4462818 w 7806520"/>
              <a:gd name="connsiteY10" fmla="*/ 54591 h 682388"/>
              <a:gd name="connsiteX11" fmla="*/ 5131558 w 7806520"/>
              <a:gd name="connsiteY11" fmla="*/ 614149 h 682388"/>
              <a:gd name="connsiteX12" fmla="*/ 5622878 w 7806520"/>
              <a:gd name="connsiteY12" fmla="*/ 40943 h 682388"/>
              <a:gd name="connsiteX13" fmla="*/ 6250675 w 7806520"/>
              <a:gd name="connsiteY13" fmla="*/ 614149 h 682388"/>
              <a:gd name="connsiteX14" fmla="*/ 6660108 w 7806520"/>
              <a:gd name="connsiteY14" fmla="*/ 54591 h 682388"/>
              <a:gd name="connsiteX15" fmla="*/ 7328848 w 7806520"/>
              <a:gd name="connsiteY15" fmla="*/ 573206 h 682388"/>
              <a:gd name="connsiteX16" fmla="*/ 7806520 w 7806520"/>
              <a:gd name="connsiteY16" fmla="*/ 27295 h 68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06520" h="682388">
                <a:moveTo>
                  <a:pt x="0" y="13647"/>
                </a:moveTo>
                <a:lnTo>
                  <a:pt x="272955" y="668740"/>
                </a:lnTo>
                <a:lnTo>
                  <a:pt x="818866" y="0"/>
                </a:lnTo>
                <a:lnTo>
                  <a:pt x="1214651" y="668740"/>
                </a:lnTo>
                <a:lnTo>
                  <a:pt x="1610436" y="13647"/>
                </a:lnTo>
                <a:lnTo>
                  <a:pt x="1992573" y="668740"/>
                </a:lnTo>
                <a:lnTo>
                  <a:pt x="2442950" y="13647"/>
                </a:lnTo>
                <a:lnTo>
                  <a:pt x="2879678" y="682388"/>
                </a:lnTo>
                <a:lnTo>
                  <a:pt x="3384645" y="27295"/>
                </a:lnTo>
                <a:lnTo>
                  <a:pt x="4026090" y="655092"/>
                </a:lnTo>
                <a:lnTo>
                  <a:pt x="4462818" y="54591"/>
                </a:lnTo>
                <a:lnTo>
                  <a:pt x="5131558" y="614149"/>
                </a:lnTo>
                <a:lnTo>
                  <a:pt x="5622878" y="40943"/>
                </a:lnTo>
                <a:lnTo>
                  <a:pt x="6250675" y="614149"/>
                </a:lnTo>
                <a:lnTo>
                  <a:pt x="6660108" y="54591"/>
                </a:lnTo>
                <a:lnTo>
                  <a:pt x="7328848" y="573206"/>
                </a:lnTo>
                <a:lnTo>
                  <a:pt x="7806520" y="2729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437075" y="3087695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91798" y="30825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671918" y="30825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824046" y="3056434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976174" y="3056434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1162" y="3324197"/>
            <a:ext cx="8611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１</a:t>
            </a:r>
            <a:r>
              <a:rPr lang="ja-JP" altLang="en-US" sz="2800" dirty="0" smtClean="0">
                <a:solidFill>
                  <a:srgbClr val="FF0000"/>
                </a:solidFill>
              </a:rPr>
              <a:t>を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たす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065995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2002098" y="3576122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2866195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734074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910252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5968917" y="3607948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7121045" y="3607949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8273172" y="3612214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768995" y="4246679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705099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569195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439022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613252" y="42327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677779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824046" y="4242791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76173" y="4242791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63162" y="3031809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８０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05333" y="301877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120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856139" y="2991347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288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16126" y="299264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224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63998" y="302317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168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33398" y="4202972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29487" y="4182891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２５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93335" y="4168974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４９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0183" y="4168973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８１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04422" y="417140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121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63997" y="416653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169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16126" y="41962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225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868254" y="420297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289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79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数の性質の説明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784015"/>
            <a:ext cx="4896544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連続する２つの偶数の積に</a:t>
            </a:r>
            <a:r>
              <a:rPr lang="ja-JP" altLang="en-US" dirty="0"/>
              <a:t>１</a:t>
            </a:r>
            <a:r>
              <a:rPr kumimoji="1" lang="ja-JP" altLang="en-US" dirty="0" smtClean="0"/>
              <a:t>をたした数は、奇数の</a:t>
            </a:r>
            <a:r>
              <a:rPr lang="ja-JP" altLang="en-US" dirty="0"/>
              <a:t>２</a:t>
            </a:r>
            <a:r>
              <a:rPr kumimoji="1" lang="ja-JP" altLang="en-US" dirty="0" smtClean="0"/>
              <a:t>乗になることを説明しなさい。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連続する２つの</a:t>
            </a:r>
            <a:r>
              <a:rPr lang="ja-JP" altLang="en-US" dirty="0" smtClean="0"/>
              <a:t>奇数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２ｎ，２ｎ＋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２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それらの積に１を</a:t>
            </a:r>
            <a:r>
              <a:rPr lang="ja-JP" altLang="en-US" dirty="0" smtClean="0"/>
              <a:t>たす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２ｎ（２ｎ</a:t>
            </a:r>
            <a:r>
              <a:rPr lang="ja-JP" altLang="en-US" dirty="0">
                <a:solidFill>
                  <a:srgbClr val="FF0000"/>
                </a:solidFill>
              </a:rPr>
              <a:t>＋</a:t>
            </a:r>
            <a:r>
              <a:rPr lang="ja-JP" altLang="en-US" dirty="0" smtClean="0">
                <a:solidFill>
                  <a:srgbClr val="FF0000"/>
                </a:solidFill>
              </a:rPr>
              <a:t>２）＋１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＝４ｎ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＋４ｎ＋１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＝（</a:t>
            </a:r>
            <a:r>
              <a:rPr lang="ja-JP" altLang="en-US" dirty="0" smtClean="0">
                <a:solidFill>
                  <a:srgbClr val="FF0000"/>
                </a:solidFill>
              </a:rPr>
              <a:t>２ｎ＋１</a:t>
            </a:r>
            <a:r>
              <a:rPr lang="ja-JP" altLang="en-US" dirty="0" smtClean="0"/>
              <a:t>）</a:t>
            </a:r>
            <a:r>
              <a:rPr lang="ja-JP" altLang="en-US" baseline="30000" dirty="0" smtClean="0"/>
              <a:t>２</a:t>
            </a:r>
            <a:endParaRPr lang="en-US" altLang="ja-JP" baseline="30000" dirty="0"/>
          </a:p>
          <a:p>
            <a:pPr marL="0" indent="0">
              <a:buNone/>
            </a:pPr>
            <a:r>
              <a:rPr kumimoji="1" lang="ja-JP" altLang="en-US" dirty="0" smtClean="0"/>
              <a:t>よって、連続する２つの偶数の積に１をたした数は、奇数の２乗になる。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4048" y="764704"/>
            <a:ext cx="4139952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問４　このことから連続する２つの偶数の積に１をたした数はどんな奇数の２乗になるといえますか。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連続する２つの偶数の間にある奇数の２乗になる。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endParaRPr lang="en-US" altLang="ja-JP" sz="3200" dirty="0">
              <a:solidFill>
                <a:srgbClr val="FF0000"/>
              </a:solidFill>
            </a:endParaRPr>
          </a:p>
          <a:p>
            <a:endParaRPr kumimoji="1" lang="en-US" altLang="ja-JP" sz="3200" dirty="0" smtClean="0">
              <a:solidFill>
                <a:srgbClr val="FF0000"/>
              </a:solidFill>
            </a:endParaRPr>
          </a:p>
          <a:p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5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数の性質の説明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37" y="718547"/>
            <a:ext cx="8712968" cy="4686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偶数を順番に並べて、となりあう２数の積に１をたしてみましょう。どんな数になるでしょうか。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２　　４　　６　　８　　１０　　１２　　１４　　１６　　１８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８　　２４　４８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849971" y="2374046"/>
            <a:ext cx="7806520" cy="682388"/>
          </a:xfrm>
          <a:custGeom>
            <a:avLst/>
            <a:gdLst>
              <a:gd name="connsiteX0" fmla="*/ 0 w 7806520"/>
              <a:gd name="connsiteY0" fmla="*/ 13647 h 682388"/>
              <a:gd name="connsiteX1" fmla="*/ 272955 w 7806520"/>
              <a:gd name="connsiteY1" fmla="*/ 668740 h 682388"/>
              <a:gd name="connsiteX2" fmla="*/ 818866 w 7806520"/>
              <a:gd name="connsiteY2" fmla="*/ 0 h 682388"/>
              <a:gd name="connsiteX3" fmla="*/ 1214651 w 7806520"/>
              <a:gd name="connsiteY3" fmla="*/ 668740 h 682388"/>
              <a:gd name="connsiteX4" fmla="*/ 1610436 w 7806520"/>
              <a:gd name="connsiteY4" fmla="*/ 13647 h 682388"/>
              <a:gd name="connsiteX5" fmla="*/ 1992573 w 7806520"/>
              <a:gd name="connsiteY5" fmla="*/ 668740 h 682388"/>
              <a:gd name="connsiteX6" fmla="*/ 2442950 w 7806520"/>
              <a:gd name="connsiteY6" fmla="*/ 13647 h 682388"/>
              <a:gd name="connsiteX7" fmla="*/ 2879678 w 7806520"/>
              <a:gd name="connsiteY7" fmla="*/ 682388 h 682388"/>
              <a:gd name="connsiteX8" fmla="*/ 3384645 w 7806520"/>
              <a:gd name="connsiteY8" fmla="*/ 27295 h 682388"/>
              <a:gd name="connsiteX9" fmla="*/ 4026090 w 7806520"/>
              <a:gd name="connsiteY9" fmla="*/ 655092 h 682388"/>
              <a:gd name="connsiteX10" fmla="*/ 4462818 w 7806520"/>
              <a:gd name="connsiteY10" fmla="*/ 54591 h 682388"/>
              <a:gd name="connsiteX11" fmla="*/ 5131558 w 7806520"/>
              <a:gd name="connsiteY11" fmla="*/ 614149 h 682388"/>
              <a:gd name="connsiteX12" fmla="*/ 5622878 w 7806520"/>
              <a:gd name="connsiteY12" fmla="*/ 40943 h 682388"/>
              <a:gd name="connsiteX13" fmla="*/ 6250675 w 7806520"/>
              <a:gd name="connsiteY13" fmla="*/ 614149 h 682388"/>
              <a:gd name="connsiteX14" fmla="*/ 6660108 w 7806520"/>
              <a:gd name="connsiteY14" fmla="*/ 54591 h 682388"/>
              <a:gd name="connsiteX15" fmla="*/ 7328848 w 7806520"/>
              <a:gd name="connsiteY15" fmla="*/ 573206 h 682388"/>
              <a:gd name="connsiteX16" fmla="*/ 7806520 w 7806520"/>
              <a:gd name="connsiteY16" fmla="*/ 27295 h 68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06520" h="682388">
                <a:moveTo>
                  <a:pt x="0" y="13647"/>
                </a:moveTo>
                <a:lnTo>
                  <a:pt x="272955" y="668740"/>
                </a:lnTo>
                <a:lnTo>
                  <a:pt x="818866" y="0"/>
                </a:lnTo>
                <a:lnTo>
                  <a:pt x="1214651" y="668740"/>
                </a:lnTo>
                <a:lnTo>
                  <a:pt x="1610436" y="13647"/>
                </a:lnTo>
                <a:lnTo>
                  <a:pt x="1992573" y="668740"/>
                </a:lnTo>
                <a:lnTo>
                  <a:pt x="2442950" y="13647"/>
                </a:lnTo>
                <a:lnTo>
                  <a:pt x="2879678" y="682388"/>
                </a:lnTo>
                <a:lnTo>
                  <a:pt x="3384645" y="27295"/>
                </a:lnTo>
                <a:lnTo>
                  <a:pt x="4026090" y="655092"/>
                </a:lnTo>
                <a:lnTo>
                  <a:pt x="4462818" y="54591"/>
                </a:lnTo>
                <a:lnTo>
                  <a:pt x="5131558" y="614149"/>
                </a:lnTo>
                <a:lnTo>
                  <a:pt x="5622878" y="40943"/>
                </a:lnTo>
                <a:lnTo>
                  <a:pt x="6250675" y="614149"/>
                </a:lnTo>
                <a:lnTo>
                  <a:pt x="6660108" y="54591"/>
                </a:lnTo>
                <a:lnTo>
                  <a:pt x="7328848" y="573206"/>
                </a:lnTo>
                <a:lnTo>
                  <a:pt x="7806520" y="2729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437075" y="3087695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91798" y="30825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671918" y="30825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824046" y="3056434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976174" y="3056434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1162" y="3324197"/>
            <a:ext cx="8611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１</a:t>
            </a:r>
            <a:r>
              <a:rPr lang="ja-JP" altLang="en-US" sz="2800" dirty="0" smtClean="0">
                <a:solidFill>
                  <a:srgbClr val="FF0000"/>
                </a:solidFill>
              </a:rPr>
              <a:t>を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たす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065995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2002098" y="3576122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2866195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734074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910252" y="3625491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5968917" y="3607948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7121045" y="3607949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8273172" y="3612214"/>
            <a:ext cx="0" cy="491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768995" y="4246679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705099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569195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439022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613252" y="4232762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677779" y="4235196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824046" y="4242791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76173" y="4242791"/>
            <a:ext cx="5939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63162" y="3031809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８０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05333" y="301877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120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856139" y="2991347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288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16126" y="299264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224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63998" y="302317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168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33398" y="4202972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29487" y="4182891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２５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93335" y="4168974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４９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0183" y="4168973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８１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04422" y="417140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121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63997" y="416653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169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16126" y="41962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225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868254" y="420297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289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0251" y="4983888"/>
            <a:ext cx="652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３</a:t>
            </a:r>
            <a:r>
              <a:rPr lang="ja-JP" altLang="en-US" sz="3200" baseline="30000" dirty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46355" y="4983889"/>
            <a:ext cx="652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５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10451" y="4983890"/>
            <a:ext cx="652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７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437075" y="4984652"/>
            <a:ext cx="652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９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29750" y="5010045"/>
            <a:ext cx="933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１１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652078" y="5010045"/>
            <a:ext cx="933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１３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47030" y="4984654"/>
            <a:ext cx="933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１５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976174" y="4984653"/>
            <a:ext cx="933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１７</a:t>
            </a:r>
            <a:r>
              <a:rPr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84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 19"/>
          <p:cNvSpPr/>
          <p:nvPr/>
        </p:nvSpPr>
        <p:spPr>
          <a:xfrm>
            <a:off x="4572000" y="186647"/>
            <a:ext cx="428664" cy="3789484"/>
          </a:xfrm>
          <a:custGeom>
            <a:avLst/>
            <a:gdLst>
              <a:gd name="connsiteX0" fmla="*/ 329964 w 343611"/>
              <a:gd name="connsiteY0" fmla="*/ 0 h 3603009"/>
              <a:gd name="connsiteX1" fmla="*/ 97952 w 343611"/>
              <a:gd name="connsiteY1" fmla="*/ 832513 h 3603009"/>
              <a:gd name="connsiteX2" fmla="*/ 2417 w 343611"/>
              <a:gd name="connsiteY2" fmla="*/ 1869743 h 3603009"/>
              <a:gd name="connsiteX3" fmla="*/ 57009 w 343611"/>
              <a:gd name="connsiteY3" fmla="*/ 2920621 h 3603009"/>
              <a:gd name="connsiteX4" fmla="*/ 343611 w 343611"/>
              <a:gd name="connsiteY4" fmla="*/ 3603009 h 360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611" h="3603009">
                <a:moveTo>
                  <a:pt x="329964" y="0"/>
                </a:moveTo>
                <a:cubicBezTo>
                  <a:pt x="241253" y="260444"/>
                  <a:pt x="152543" y="520889"/>
                  <a:pt x="97952" y="832513"/>
                </a:cubicBezTo>
                <a:cubicBezTo>
                  <a:pt x="43361" y="1144137"/>
                  <a:pt x="9241" y="1521725"/>
                  <a:pt x="2417" y="1869743"/>
                </a:cubicBezTo>
                <a:cubicBezTo>
                  <a:pt x="-4407" y="2217761"/>
                  <a:pt x="143" y="2631743"/>
                  <a:pt x="57009" y="2920621"/>
                </a:cubicBezTo>
                <a:cubicBezTo>
                  <a:pt x="113875" y="3209499"/>
                  <a:pt x="228743" y="3406254"/>
                  <a:pt x="343611" y="360300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79350" y="2134272"/>
            <a:ext cx="1621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（　　　　）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39"/>
            <a:ext cx="3456384" cy="446449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6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辺の長さが</a:t>
            </a:r>
            <a:r>
              <a:rPr kumimoji="1" lang="ja-JP" altLang="en-US" sz="2800" dirty="0" err="1" smtClean="0"/>
              <a:t>ｐ</a:t>
            </a:r>
            <a:r>
              <a:rPr kumimoji="1" lang="ja-JP" altLang="en-US" sz="2800" dirty="0" smtClean="0"/>
              <a:t>の花壇の周りに、右の図のような幅ａの道がついています。この道の面積をＳ，道の真ん中を通る線の長さを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smtClean="0"/>
              <a:t>とするとき、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Ｓ＝ａ</a:t>
            </a:r>
            <a:r>
              <a:rPr kumimoji="1" lang="en-US" altLang="ja-JP" sz="2800" dirty="0" smtClean="0"/>
              <a:t>ℓ</a:t>
            </a:r>
            <a:br>
              <a:rPr kumimoji="1" lang="en-US" altLang="ja-JP" sz="2800" dirty="0" smtClean="0"/>
            </a:br>
            <a:r>
              <a:rPr lang="ja-JP" altLang="en-US" sz="2800" dirty="0"/>
              <a:t>となることを証明しなさい。</a:t>
            </a:r>
            <a:endParaRPr kumimoji="1" lang="ja-JP" altLang="en-US" sz="28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5004048" y="188639"/>
            <a:ext cx="3957439" cy="3888433"/>
            <a:chOff x="5887115" y="188640"/>
            <a:chExt cx="3074371" cy="2957084"/>
          </a:xfrm>
        </p:grpSpPr>
        <p:sp>
          <p:nvSpPr>
            <p:cNvPr id="4" name="正方形/長方形 3"/>
            <p:cNvSpPr/>
            <p:nvPr/>
          </p:nvSpPr>
          <p:spPr>
            <a:xfrm>
              <a:off x="5887115" y="188640"/>
              <a:ext cx="3074371" cy="28803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516259" y="764704"/>
              <a:ext cx="1872208" cy="17281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192223" y="476672"/>
              <a:ext cx="2520280" cy="2304256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 6"/>
            <p:cNvSpPr/>
            <p:nvPr/>
          </p:nvSpPr>
          <p:spPr>
            <a:xfrm rot="18946110">
              <a:off x="5914767" y="1012777"/>
              <a:ext cx="1211935" cy="1232048"/>
            </a:xfrm>
            <a:custGeom>
              <a:avLst/>
              <a:gdLst>
                <a:gd name="connsiteX0" fmla="*/ 846161 w 846161"/>
                <a:gd name="connsiteY0" fmla="*/ 0 h 900753"/>
                <a:gd name="connsiteX1" fmla="*/ 764274 w 846161"/>
                <a:gd name="connsiteY1" fmla="*/ 300251 h 900753"/>
                <a:gd name="connsiteX2" fmla="*/ 586853 w 846161"/>
                <a:gd name="connsiteY2" fmla="*/ 600502 h 900753"/>
                <a:gd name="connsiteX3" fmla="*/ 245659 w 846161"/>
                <a:gd name="connsiteY3" fmla="*/ 832514 h 900753"/>
                <a:gd name="connsiteX4" fmla="*/ 0 w 846161"/>
                <a:gd name="connsiteY4" fmla="*/ 900753 h 900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6161" h="900753">
                  <a:moveTo>
                    <a:pt x="846161" y="0"/>
                  </a:moveTo>
                  <a:cubicBezTo>
                    <a:pt x="826826" y="100083"/>
                    <a:pt x="807492" y="200167"/>
                    <a:pt x="764274" y="300251"/>
                  </a:cubicBezTo>
                  <a:cubicBezTo>
                    <a:pt x="721056" y="400335"/>
                    <a:pt x="673289" y="511792"/>
                    <a:pt x="586853" y="600502"/>
                  </a:cubicBezTo>
                  <a:cubicBezTo>
                    <a:pt x="500417" y="689212"/>
                    <a:pt x="343468" y="782472"/>
                    <a:pt x="245659" y="832514"/>
                  </a:cubicBezTo>
                  <a:cubicBezTo>
                    <a:pt x="147850" y="882556"/>
                    <a:pt x="73925" y="891654"/>
                    <a:pt x="0" y="90075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 7"/>
            <p:cNvSpPr/>
            <p:nvPr/>
          </p:nvSpPr>
          <p:spPr>
            <a:xfrm rot="13453077">
              <a:off x="6781462" y="1840065"/>
              <a:ext cx="1341798" cy="1305659"/>
            </a:xfrm>
            <a:custGeom>
              <a:avLst/>
              <a:gdLst>
                <a:gd name="connsiteX0" fmla="*/ 846161 w 846161"/>
                <a:gd name="connsiteY0" fmla="*/ 0 h 900753"/>
                <a:gd name="connsiteX1" fmla="*/ 764274 w 846161"/>
                <a:gd name="connsiteY1" fmla="*/ 300251 h 900753"/>
                <a:gd name="connsiteX2" fmla="*/ 586853 w 846161"/>
                <a:gd name="connsiteY2" fmla="*/ 600502 h 900753"/>
                <a:gd name="connsiteX3" fmla="*/ 245659 w 846161"/>
                <a:gd name="connsiteY3" fmla="*/ 832514 h 900753"/>
                <a:gd name="connsiteX4" fmla="*/ 0 w 846161"/>
                <a:gd name="connsiteY4" fmla="*/ 900753 h 900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6161" h="900753">
                  <a:moveTo>
                    <a:pt x="846161" y="0"/>
                  </a:moveTo>
                  <a:cubicBezTo>
                    <a:pt x="826826" y="100083"/>
                    <a:pt x="807492" y="200167"/>
                    <a:pt x="764274" y="300251"/>
                  </a:cubicBezTo>
                  <a:cubicBezTo>
                    <a:pt x="721056" y="400335"/>
                    <a:pt x="673289" y="511792"/>
                    <a:pt x="586853" y="600502"/>
                  </a:cubicBezTo>
                  <a:cubicBezTo>
                    <a:pt x="500417" y="689212"/>
                    <a:pt x="343468" y="782472"/>
                    <a:pt x="245659" y="832514"/>
                  </a:cubicBezTo>
                  <a:cubicBezTo>
                    <a:pt x="147850" y="882556"/>
                    <a:pt x="73925" y="891654"/>
                    <a:pt x="0" y="90075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251026" y="1844824"/>
              <a:ext cx="40267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ｐ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607490" y="1347507"/>
              <a:ext cx="40267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ｐ</a:t>
              </a:r>
              <a:endParaRPr kumimoji="1" lang="ja-JP" altLang="en-US" sz="2800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7330734" y="247448"/>
              <a:ext cx="338554" cy="4616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>
              <a:spAutoFit/>
            </a:bodyPr>
            <a:lstStyle/>
            <a:p>
              <a:r>
                <a:rPr lang="en-US" altLang="ja-JP" sz="2400" dirty="0">
                  <a:solidFill>
                    <a:schemeClr val="bg1"/>
                  </a:solidFill>
                </a:rPr>
                <a:t>ℓ</a:t>
              </a:r>
              <a:endParaRPr lang="ja-JP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8546432" y="1471454"/>
              <a:ext cx="332142" cy="4616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solidFill>
                    <a:schemeClr val="bg1"/>
                  </a:solidFill>
                </a:rPr>
                <a:t>a</a:t>
              </a:r>
              <a:endParaRPr lang="ja-JP" alt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8388466" y="1788954"/>
              <a:ext cx="57302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フリーフォーム 20"/>
          <p:cNvSpPr/>
          <p:nvPr/>
        </p:nvSpPr>
        <p:spPr>
          <a:xfrm rot="16200000">
            <a:off x="6815347" y="2161448"/>
            <a:ext cx="364538" cy="3993904"/>
          </a:xfrm>
          <a:custGeom>
            <a:avLst/>
            <a:gdLst>
              <a:gd name="connsiteX0" fmla="*/ 329964 w 343611"/>
              <a:gd name="connsiteY0" fmla="*/ 0 h 3603009"/>
              <a:gd name="connsiteX1" fmla="*/ 97952 w 343611"/>
              <a:gd name="connsiteY1" fmla="*/ 832513 h 3603009"/>
              <a:gd name="connsiteX2" fmla="*/ 2417 w 343611"/>
              <a:gd name="connsiteY2" fmla="*/ 1869743 h 3603009"/>
              <a:gd name="connsiteX3" fmla="*/ 57009 w 343611"/>
              <a:gd name="connsiteY3" fmla="*/ 2920621 h 3603009"/>
              <a:gd name="connsiteX4" fmla="*/ 343611 w 343611"/>
              <a:gd name="connsiteY4" fmla="*/ 3603009 h 360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611" h="3603009">
                <a:moveTo>
                  <a:pt x="329964" y="0"/>
                </a:moveTo>
                <a:cubicBezTo>
                  <a:pt x="241253" y="260444"/>
                  <a:pt x="152543" y="520889"/>
                  <a:pt x="97952" y="832513"/>
                </a:cubicBezTo>
                <a:cubicBezTo>
                  <a:pt x="43361" y="1144137"/>
                  <a:pt x="9241" y="1521725"/>
                  <a:pt x="2417" y="1869743"/>
                </a:cubicBezTo>
                <a:cubicBezTo>
                  <a:pt x="-4407" y="2217761"/>
                  <a:pt x="143" y="2631743"/>
                  <a:pt x="57009" y="2920621"/>
                </a:cubicBezTo>
                <a:cubicBezTo>
                  <a:pt x="113875" y="3209499"/>
                  <a:pt x="228743" y="3406254"/>
                  <a:pt x="343611" y="360300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1150" y="4143064"/>
            <a:ext cx="18132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（　　　　　）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32901" y="4138896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２ａ＋ｐ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55340" y="2104837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２ａ＋ｐ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8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80920" cy="1470025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>
                <a:ea typeface="ＤＦ平成明朝体W7" pitchFamily="1" charset="-128"/>
              </a:rPr>
              <a:t>式の計算の利用</a:t>
            </a:r>
            <a:r>
              <a:rPr kumimoji="1" lang="en-US" altLang="ja-JP" sz="6600" dirty="0" smtClean="0">
                <a:ea typeface="ＤＦ平成明朝体W7" pitchFamily="1" charset="-128"/>
              </a:rPr>
              <a:t>(</a:t>
            </a:r>
            <a:r>
              <a:rPr kumimoji="1" lang="ja-JP" altLang="en-US" sz="6600" dirty="0" smtClean="0">
                <a:ea typeface="ＤＦ平成明朝体W7" pitchFamily="1" charset="-128"/>
              </a:rPr>
              <a:t>前半</a:t>
            </a:r>
            <a:r>
              <a:rPr kumimoji="1" lang="en-US" altLang="ja-JP" sz="6600" dirty="0" smtClean="0">
                <a:ea typeface="ＤＦ平成明朝体W7" pitchFamily="1" charset="-128"/>
              </a:rPr>
              <a:t>)</a:t>
            </a:r>
            <a:endParaRPr kumimoji="1" lang="ja-JP" altLang="en-US" sz="6600" dirty="0">
              <a:ea typeface="ＤＦ平成明朝体W7" pitchFamily="1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115616" y="3068960"/>
            <a:ext cx="6984776" cy="25202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本時の学習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400" dirty="0" smtClean="0">
                <a:solidFill>
                  <a:schemeClr val="tx1"/>
                </a:solidFill>
              </a:rPr>
              <a:t>式の計算を利用してかけ算の筆算のしくみを理解する。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26" y="116632"/>
            <a:ext cx="8229600" cy="908720"/>
          </a:xfrm>
        </p:spPr>
        <p:txBody>
          <a:bodyPr/>
          <a:lstStyle/>
          <a:p>
            <a:r>
              <a:rPr kumimoji="1" lang="ja-JP" altLang="en-US" dirty="0" smtClean="0"/>
              <a:t>次の計算をしてみよう。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17617" y="1772816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　  ７４</a:t>
            </a:r>
            <a:endParaRPr lang="ja-JP" altLang="en-US" sz="3600" dirty="0"/>
          </a:p>
          <a:p>
            <a:r>
              <a:rPr lang="en-US" altLang="ja-JP" sz="3600" b="1" u="sng" dirty="0" smtClean="0"/>
              <a:t>×</a:t>
            </a:r>
            <a:r>
              <a:rPr lang="ja-JP" altLang="en-US" sz="3600" b="1" u="sng" dirty="0" smtClean="0"/>
              <a:t>　７６</a:t>
            </a:r>
            <a:endParaRPr lang="ja-JP" altLang="en-US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658112" y="2779183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５６２４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468659" y="1763744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　  ８７</a:t>
            </a:r>
            <a:endParaRPr lang="ja-JP" altLang="en-US" sz="3600" dirty="0"/>
          </a:p>
          <a:p>
            <a:r>
              <a:rPr lang="en-US" altLang="ja-JP" sz="3600" b="1" u="sng" dirty="0" smtClean="0"/>
              <a:t>×</a:t>
            </a:r>
            <a:r>
              <a:rPr lang="ja-JP" altLang="en-US" sz="3600" b="1" u="sng" dirty="0" smtClean="0"/>
              <a:t>　８３</a:t>
            </a:r>
            <a:endParaRPr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4475747" y="1772816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　  ５５</a:t>
            </a:r>
            <a:endParaRPr lang="ja-JP" altLang="en-US" sz="3600" dirty="0"/>
          </a:p>
          <a:p>
            <a:r>
              <a:rPr lang="en-US" altLang="ja-JP" sz="3600" b="1" u="sng" dirty="0" smtClean="0"/>
              <a:t>×</a:t>
            </a:r>
            <a:r>
              <a:rPr lang="ja-JP" altLang="en-US" sz="3600" b="1" u="sng" dirty="0" smtClean="0"/>
              <a:t>　５５</a:t>
            </a:r>
            <a:endParaRPr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853830" y="4293096"/>
            <a:ext cx="538246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600" dirty="0"/>
              <a:t>なぜ、こうなるのでしょう？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580529" y="1778644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　  ４２</a:t>
            </a:r>
            <a:r>
              <a:rPr lang="en-US" altLang="ja-JP" sz="3600" b="1" u="sng" dirty="0" smtClean="0"/>
              <a:t>×</a:t>
            </a:r>
            <a:r>
              <a:rPr lang="ja-JP" altLang="en-US" sz="3600" b="1" u="sng" dirty="0" smtClean="0"/>
              <a:t>　４８</a:t>
            </a:r>
            <a:endParaRPr lang="ja-JP" altLang="en-US" sz="36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635602" y="2760577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prstClr val="black"/>
                </a:solidFill>
              </a:rPr>
              <a:t>７２２１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0426" y="2755545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prstClr val="black"/>
                </a:solidFill>
              </a:rPr>
              <a:t>３０２５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721024" y="2760577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２０</a:t>
            </a:r>
            <a:r>
              <a:rPr lang="ja-JP" altLang="en-US" sz="3600" b="1" dirty="0" smtClean="0">
                <a:solidFill>
                  <a:prstClr val="black"/>
                </a:solidFill>
              </a:rPr>
              <a:t>１６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113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360" y="-37656"/>
            <a:ext cx="8435280" cy="128215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000" b="1" u="sng" dirty="0"/>
              <a:t>１０の位が同じ数、１の位の和が１０になる２けたの数のかけ</a:t>
            </a:r>
            <a:r>
              <a:rPr lang="ja-JP" altLang="en-US" sz="4000" b="1" u="sng" dirty="0" smtClean="0"/>
              <a:t>算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07504" y="1181069"/>
            <a:ext cx="89289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７４</a:t>
            </a:r>
            <a:r>
              <a:rPr lang="en-US" altLang="ja-JP" sz="2800" dirty="0"/>
              <a:t>×</a:t>
            </a:r>
            <a:r>
              <a:rPr lang="ja-JP" altLang="en-US" sz="2800" dirty="0"/>
              <a:t>７６　をまず文字式で一般化します。</a:t>
            </a:r>
          </a:p>
          <a:p>
            <a:r>
              <a:rPr lang="ja-JP" altLang="en-US" sz="2800" dirty="0"/>
              <a:t>２けたの数をそれぞれ　</a:t>
            </a:r>
            <a:r>
              <a:rPr lang="en-US" altLang="ja-JP" sz="2800" dirty="0">
                <a:solidFill>
                  <a:srgbClr val="FF0000"/>
                </a:solidFill>
              </a:rPr>
              <a:t>10a+c</a:t>
            </a:r>
            <a:r>
              <a:rPr lang="ja-JP" altLang="en-US" sz="2800" dirty="0" err="1"/>
              <a:t>、</a:t>
            </a:r>
            <a:r>
              <a:rPr lang="en-US" altLang="ja-JP" sz="2800" dirty="0">
                <a:solidFill>
                  <a:srgbClr val="FF0000"/>
                </a:solidFill>
              </a:rPr>
              <a:t>10b+d</a:t>
            </a:r>
            <a:r>
              <a:rPr lang="ja-JP" altLang="en-US" sz="2800" dirty="0"/>
              <a:t>　とすると、</a:t>
            </a:r>
          </a:p>
          <a:p>
            <a:r>
              <a:rPr lang="en-US" altLang="ja-JP" sz="2800" dirty="0"/>
              <a:t>(10a+c)(10b+d)=100ab+10ad+10bc+cd </a:t>
            </a:r>
          </a:p>
          <a:p>
            <a:r>
              <a:rPr lang="ja-JP" altLang="en-US" sz="2800" dirty="0"/>
              <a:t>この式の場合１０の位の数が７と７で等しいので </a:t>
            </a:r>
            <a:r>
              <a:rPr lang="en-US" altLang="ja-JP" sz="2800" dirty="0">
                <a:solidFill>
                  <a:srgbClr val="FF0000"/>
                </a:solidFill>
              </a:rPr>
              <a:t>a=b</a:t>
            </a:r>
            <a:r>
              <a:rPr lang="en-US" altLang="ja-JP" sz="2800" dirty="0"/>
              <a:t> </a:t>
            </a:r>
            <a:r>
              <a:rPr lang="ja-JP" altLang="en-US" sz="2800" dirty="0"/>
              <a:t>となり、 </a:t>
            </a:r>
            <a:r>
              <a:rPr lang="ja-JP" altLang="en-US" sz="2800" dirty="0" smtClean="0"/>
              <a:t>　</a:t>
            </a:r>
            <a:endParaRPr lang="ja-JP" altLang="en-US" sz="2800" dirty="0"/>
          </a:p>
          <a:p>
            <a:r>
              <a:rPr lang="en-US" altLang="ja-JP" sz="2800" dirty="0"/>
              <a:t>=100a2+10a(</a:t>
            </a:r>
            <a:r>
              <a:rPr lang="en-US" altLang="ja-JP" sz="2800" dirty="0" err="1"/>
              <a:t>c+d</a:t>
            </a:r>
            <a:r>
              <a:rPr lang="en-US" altLang="ja-JP" sz="2800" dirty="0"/>
              <a:t>)+cd </a:t>
            </a:r>
          </a:p>
          <a:p>
            <a:r>
              <a:rPr lang="en-US" altLang="ja-JP" sz="2800" dirty="0"/>
              <a:t>=10a(10a+c+d)+cd </a:t>
            </a:r>
          </a:p>
          <a:p>
            <a:r>
              <a:rPr lang="ja-JP" altLang="en-US" sz="2800" dirty="0"/>
              <a:t>さらに、１の位の数の和（４＋６）が１０なので、</a:t>
            </a:r>
            <a:r>
              <a:rPr lang="en-US" altLang="ja-JP" sz="2800" dirty="0" err="1">
                <a:solidFill>
                  <a:srgbClr val="FF0000"/>
                </a:solidFill>
              </a:rPr>
              <a:t>c+d</a:t>
            </a:r>
            <a:r>
              <a:rPr lang="en-US" altLang="ja-JP" sz="2800" dirty="0">
                <a:solidFill>
                  <a:srgbClr val="FF0000"/>
                </a:solidFill>
              </a:rPr>
              <a:t>=10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=</a:t>
            </a:r>
            <a:r>
              <a:rPr lang="en-US" altLang="ja-JP" sz="2800" dirty="0">
                <a:solidFill>
                  <a:srgbClr val="FF0000"/>
                </a:solidFill>
              </a:rPr>
              <a:t>100a(a+1)+cd </a:t>
            </a:r>
          </a:p>
          <a:p>
            <a:r>
              <a:rPr lang="ja-JP" altLang="en-US" sz="2800" dirty="0"/>
              <a:t>このことから、このパターン（１０の位が同じ数、１の位の和が１０）の計算は１００の位以上が</a:t>
            </a:r>
            <a:r>
              <a:rPr lang="en-US" altLang="ja-JP" sz="2800" b="1" dirty="0">
                <a:solidFill>
                  <a:srgbClr val="FF0000"/>
                </a:solidFill>
              </a:rPr>
              <a:t>a(a+1)</a:t>
            </a:r>
            <a:r>
              <a:rPr lang="ja-JP" altLang="en-US" sz="2800" b="1" dirty="0" err="1"/>
              <a:t>、</a:t>
            </a:r>
            <a:r>
              <a:rPr lang="ja-JP" altLang="en-US" sz="2800" dirty="0"/>
              <a:t>１０の位までが</a:t>
            </a:r>
            <a:r>
              <a:rPr lang="en-US" altLang="ja-JP" sz="2800" b="1" dirty="0">
                <a:solidFill>
                  <a:srgbClr val="FF0000"/>
                </a:solidFill>
              </a:rPr>
              <a:t>cd</a:t>
            </a:r>
            <a:r>
              <a:rPr lang="ja-JP" altLang="en-US" sz="2800" dirty="0"/>
              <a:t>となり、 </a:t>
            </a:r>
          </a:p>
          <a:p>
            <a:r>
              <a:rPr lang="en-US" altLang="ja-JP" sz="2800" dirty="0"/>
              <a:t>a(a+1)=7×(7+1)=7×8=</a:t>
            </a:r>
            <a:r>
              <a:rPr lang="ja-JP" altLang="en-US" sz="2800" dirty="0"/>
              <a:t>５６、</a:t>
            </a:r>
            <a:r>
              <a:rPr lang="en-US" altLang="ja-JP" sz="2800" dirty="0"/>
              <a:t>cd=4×6=</a:t>
            </a:r>
            <a:r>
              <a:rPr lang="ja-JP" altLang="en-US" sz="2800" dirty="0"/>
              <a:t>２４</a:t>
            </a:r>
            <a:r>
              <a:rPr lang="ja-JP" altLang="en-US" sz="2800" dirty="0" smtClean="0"/>
              <a:t>で</a:t>
            </a:r>
            <a:endParaRPr lang="en-US" altLang="ja-JP" sz="2800" dirty="0" smtClean="0"/>
          </a:p>
          <a:p>
            <a:r>
              <a:rPr lang="ja-JP" altLang="en-US" sz="2800" dirty="0" smtClean="0"/>
              <a:t>５６２４</a:t>
            </a:r>
            <a:r>
              <a:rPr lang="ja-JP" altLang="en-US" sz="2800" dirty="0"/>
              <a:t>となります。 </a:t>
            </a:r>
          </a:p>
        </p:txBody>
      </p:sp>
    </p:spTree>
    <p:extLst>
      <p:ext uri="{BB962C8B-B14F-4D97-AF65-F5344CB8AC3E}">
        <p14:creationId xmlns:p14="http://schemas.microsoft.com/office/powerpoint/2010/main" val="31164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947949" y="1628800"/>
            <a:ext cx="7272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練習問題</a:t>
            </a:r>
          </a:p>
          <a:p>
            <a:pPr lvl="0"/>
            <a:r>
              <a:rPr lang="en-US" altLang="ja-JP" sz="3200" dirty="0">
                <a:solidFill>
                  <a:prstClr val="black"/>
                </a:solidFill>
              </a:rPr>
              <a:t>(1) </a:t>
            </a:r>
            <a:r>
              <a:rPr lang="ja-JP" altLang="en-US" sz="3200" dirty="0">
                <a:solidFill>
                  <a:prstClr val="black"/>
                </a:solidFill>
              </a:rPr>
              <a:t>　　 　 </a:t>
            </a:r>
            <a:r>
              <a:rPr lang="en-US" altLang="ja-JP" sz="3200" dirty="0">
                <a:solidFill>
                  <a:prstClr val="black"/>
                </a:solidFill>
              </a:rPr>
              <a:t>(2)</a:t>
            </a:r>
            <a:r>
              <a:rPr lang="ja-JP" altLang="en-US" sz="3200" dirty="0">
                <a:solidFill>
                  <a:prstClr val="black"/>
                </a:solidFill>
              </a:rPr>
              <a:t>　　 </a:t>
            </a:r>
            <a:r>
              <a:rPr lang="ja-JP" altLang="en-US" sz="3200" dirty="0" smtClean="0">
                <a:solidFill>
                  <a:prstClr val="black"/>
                </a:solidFill>
              </a:rPr>
              <a:t>     </a:t>
            </a:r>
            <a:r>
              <a:rPr lang="en-US" altLang="ja-JP" sz="3200" dirty="0" smtClean="0">
                <a:solidFill>
                  <a:prstClr val="black"/>
                </a:solidFill>
              </a:rPr>
              <a:t>(</a:t>
            </a:r>
            <a:r>
              <a:rPr lang="en-US" altLang="ja-JP" sz="3200" dirty="0">
                <a:solidFill>
                  <a:prstClr val="black"/>
                </a:solidFill>
              </a:rPr>
              <a:t>3) </a:t>
            </a:r>
            <a:r>
              <a:rPr lang="ja-JP" altLang="en-US" sz="3200" dirty="0">
                <a:solidFill>
                  <a:prstClr val="black"/>
                </a:solidFill>
              </a:rPr>
              <a:t>　　　 </a:t>
            </a:r>
            <a:r>
              <a:rPr lang="en-US" altLang="ja-JP" sz="3200" dirty="0">
                <a:solidFill>
                  <a:prstClr val="black"/>
                </a:solidFill>
              </a:rPr>
              <a:t>(4)</a:t>
            </a:r>
            <a:r>
              <a:rPr lang="ja-JP" altLang="en-US" sz="3200" dirty="0">
                <a:solidFill>
                  <a:prstClr val="black"/>
                </a:solidFill>
              </a:rPr>
              <a:t>　　　</a:t>
            </a:r>
            <a:r>
              <a:rPr lang="ja-JP" altLang="en-US" sz="3200" i="1" dirty="0">
                <a:solidFill>
                  <a:prstClr val="black"/>
                </a:solidFill>
              </a:rPr>
              <a:t> </a:t>
            </a:r>
            <a:r>
              <a:rPr lang="en-US" altLang="ja-JP" sz="3200" i="1" dirty="0">
                <a:solidFill>
                  <a:prstClr val="black"/>
                </a:solidFill>
              </a:rPr>
              <a:t>(5)</a:t>
            </a:r>
          </a:p>
          <a:p>
            <a:pPr lvl="0"/>
            <a:r>
              <a:rPr lang="ja-JP" altLang="en-US" sz="3200" i="1" dirty="0">
                <a:solidFill>
                  <a:prstClr val="black"/>
                </a:solidFill>
              </a:rPr>
              <a:t>　  </a:t>
            </a:r>
            <a:r>
              <a:rPr lang="en-US" altLang="ja-JP" sz="3200" i="1" dirty="0">
                <a:solidFill>
                  <a:prstClr val="black"/>
                </a:solidFill>
              </a:rPr>
              <a:t>54</a:t>
            </a:r>
            <a:r>
              <a:rPr lang="ja-JP" altLang="en-US" sz="3200" i="1" dirty="0">
                <a:solidFill>
                  <a:prstClr val="black"/>
                </a:solidFill>
              </a:rPr>
              <a:t>　 　　　 </a:t>
            </a:r>
            <a:r>
              <a:rPr lang="en-US" altLang="ja-JP" sz="3200" i="1" dirty="0">
                <a:solidFill>
                  <a:prstClr val="black"/>
                </a:solidFill>
              </a:rPr>
              <a:t>43 </a:t>
            </a:r>
            <a:r>
              <a:rPr lang="ja-JP" altLang="en-US" sz="3200" i="1" dirty="0">
                <a:solidFill>
                  <a:prstClr val="black"/>
                </a:solidFill>
              </a:rPr>
              <a:t>　</a:t>
            </a:r>
            <a:r>
              <a:rPr lang="ja-JP" altLang="en-US" sz="3200" i="1" dirty="0" smtClean="0">
                <a:solidFill>
                  <a:prstClr val="black"/>
                </a:solidFill>
              </a:rPr>
              <a:t>   </a:t>
            </a:r>
            <a:r>
              <a:rPr lang="ja-JP" altLang="en-US" sz="3200" i="1" dirty="0">
                <a:solidFill>
                  <a:prstClr val="black"/>
                </a:solidFill>
              </a:rPr>
              <a:t>　  </a:t>
            </a:r>
            <a:r>
              <a:rPr lang="en-US" altLang="ja-JP" sz="3200" i="1" dirty="0">
                <a:solidFill>
                  <a:prstClr val="black"/>
                </a:solidFill>
              </a:rPr>
              <a:t>18  </a:t>
            </a:r>
            <a:r>
              <a:rPr lang="ja-JP" altLang="en-US" sz="3200" i="1" dirty="0">
                <a:solidFill>
                  <a:prstClr val="black"/>
                </a:solidFill>
              </a:rPr>
              <a:t>　　　</a:t>
            </a:r>
            <a:r>
              <a:rPr lang="en-US" altLang="ja-JP" sz="3200" i="1" dirty="0">
                <a:solidFill>
                  <a:prstClr val="black"/>
                </a:solidFill>
              </a:rPr>
              <a:t>25</a:t>
            </a:r>
            <a:r>
              <a:rPr lang="ja-JP" altLang="en-US" sz="3200" i="1" dirty="0">
                <a:solidFill>
                  <a:prstClr val="black"/>
                </a:solidFill>
              </a:rPr>
              <a:t>　　　　</a:t>
            </a:r>
            <a:r>
              <a:rPr lang="en-US" altLang="ja-JP" sz="3200" i="1" dirty="0">
                <a:solidFill>
                  <a:prstClr val="black"/>
                </a:solidFill>
              </a:rPr>
              <a:t>89</a:t>
            </a:r>
          </a:p>
          <a:p>
            <a:pPr lvl="0"/>
            <a:r>
              <a:rPr lang="en-US" altLang="ja-JP" sz="3200" i="1" u="sng" dirty="0">
                <a:solidFill>
                  <a:prstClr val="black"/>
                </a:solidFill>
              </a:rPr>
              <a:t>×56 </a:t>
            </a:r>
            <a:r>
              <a:rPr lang="ja-JP" altLang="en-US" sz="3200" i="1" dirty="0">
                <a:solidFill>
                  <a:prstClr val="black"/>
                </a:solidFill>
              </a:rPr>
              <a:t>　　　</a:t>
            </a:r>
            <a:r>
              <a:rPr lang="en-US" altLang="ja-JP" sz="3200" i="1" u="sng" dirty="0">
                <a:solidFill>
                  <a:prstClr val="black"/>
                </a:solidFill>
              </a:rPr>
              <a:t>×47 </a:t>
            </a:r>
            <a:r>
              <a:rPr lang="ja-JP" altLang="en-US" sz="3200" i="1" dirty="0">
                <a:solidFill>
                  <a:prstClr val="black"/>
                </a:solidFill>
              </a:rPr>
              <a:t>　</a:t>
            </a:r>
            <a:r>
              <a:rPr lang="ja-JP" altLang="en-US" sz="3200" i="1" dirty="0" smtClean="0">
                <a:solidFill>
                  <a:prstClr val="black"/>
                </a:solidFill>
              </a:rPr>
              <a:t>   </a:t>
            </a:r>
            <a:r>
              <a:rPr lang="en-US" altLang="ja-JP" sz="3200" i="1" u="sng" dirty="0" smtClean="0">
                <a:solidFill>
                  <a:prstClr val="black"/>
                </a:solidFill>
              </a:rPr>
              <a:t>×</a:t>
            </a:r>
            <a:r>
              <a:rPr lang="en-US" altLang="ja-JP" sz="3200" i="1" u="sng" dirty="0">
                <a:solidFill>
                  <a:prstClr val="black"/>
                </a:solidFill>
              </a:rPr>
              <a:t>12 </a:t>
            </a:r>
            <a:r>
              <a:rPr lang="ja-JP" altLang="en-US" sz="3200" i="1" dirty="0">
                <a:solidFill>
                  <a:prstClr val="black"/>
                </a:solidFill>
              </a:rPr>
              <a:t>　　</a:t>
            </a:r>
            <a:r>
              <a:rPr lang="en-US" altLang="ja-JP" sz="3200" u="sng" dirty="0">
                <a:solidFill>
                  <a:prstClr val="black"/>
                </a:solidFill>
              </a:rPr>
              <a:t>×</a:t>
            </a:r>
            <a:r>
              <a:rPr lang="en-US" altLang="ja-JP" sz="3200" i="1" u="sng" dirty="0">
                <a:solidFill>
                  <a:prstClr val="black"/>
                </a:solidFill>
              </a:rPr>
              <a:t>25</a:t>
            </a:r>
            <a:r>
              <a:rPr lang="en-US" altLang="ja-JP" sz="3200" u="sng" dirty="0">
                <a:solidFill>
                  <a:prstClr val="black"/>
                </a:solidFill>
              </a:rPr>
              <a:t> </a:t>
            </a:r>
            <a:r>
              <a:rPr lang="ja-JP" altLang="en-US" sz="3200" dirty="0">
                <a:solidFill>
                  <a:prstClr val="black"/>
                </a:solidFill>
              </a:rPr>
              <a:t>　　</a:t>
            </a:r>
            <a:r>
              <a:rPr lang="en-US" altLang="ja-JP" sz="3200" u="sng" dirty="0">
                <a:solidFill>
                  <a:prstClr val="black"/>
                </a:solidFill>
              </a:rPr>
              <a:t>×</a:t>
            </a:r>
            <a:r>
              <a:rPr lang="en-US" altLang="ja-JP" sz="3200" i="1" u="sng" dirty="0">
                <a:solidFill>
                  <a:prstClr val="black"/>
                </a:solidFill>
              </a:rPr>
              <a:t>81</a:t>
            </a:r>
            <a:r>
              <a:rPr lang="ja-JP" altLang="en-US" sz="3200" dirty="0">
                <a:solidFill>
                  <a:prstClr val="black"/>
                </a:solidFill>
              </a:rPr>
              <a:t>　　　　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1143" y="7968"/>
            <a:ext cx="8229600" cy="90872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次の式の計算をしてみよう。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755576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    ４７</a:t>
            </a:r>
            <a:endParaRPr lang="ja-JP" altLang="en-US" sz="3600" dirty="0"/>
          </a:p>
          <a:p>
            <a:r>
              <a:rPr lang="en-US" altLang="ja-JP" sz="3600" b="1" u="sng" dirty="0" smtClean="0"/>
              <a:t>×  </a:t>
            </a:r>
            <a:r>
              <a:rPr lang="ja-JP" altLang="en-US" sz="3600" b="1" u="sng" dirty="0" smtClean="0"/>
              <a:t>６７</a:t>
            </a:r>
            <a:endParaRPr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2706618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    ７４</a:t>
            </a:r>
            <a:endParaRPr lang="ja-JP" altLang="en-US" sz="3600" dirty="0"/>
          </a:p>
          <a:p>
            <a:r>
              <a:rPr lang="en-US" altLang="ja-JP" sz="3600" b="1" u="sng" dirty="0" smtClean="0"/>
              <a:t>×  </a:t>
            </a:r>
            <a:r>
              <a:rPr lang="ja-JP" altLang="en-US" sz="3600" b="1" u="sng" dirty="0"/>
              <a:t>３</a:t>
            </a:r>
            <a:r>
              <a:rPr lang="ja-JP" altLang="en-US" sz="3600" b="1" u="sng" dirty="0" smtClean="0"/>
              <a:t>４</a:t>
            </a:r>
            <a:endParaRPr lang="ja-JP" altLang="en-US" sz="3600" dirty="0"/>
          </a:p>
        </p:txBody>
      </p:sp>
      <p:sp>
        <p:nvSpPr>
          <p:cNvPr id="10" name="正方形/長方形 9"/>
          <p:cNvSpPr/>
          <p:nvPr/>
        </p:nvSpPr>
        <p:spPr>
          <a:xfrm>
            <a:off x="4665943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    ８６</a:t>
            </a:r>
            <a:endParaRPr lang="ja-JP" altLang="en-US" sz="3600" dirty="0"/>
          </a:p>
          <a:p>
            <a:r>
              <a:rPr lang="en-US" altLang="ja-JP" sz="3600" b="1" u="sng" dirty="0" smtClean="0"/>
              <a:t>×  </a:t>
            </a:r>
            <a:r>
              <a:rPr lang="ja-JP" altLang="en-US" sz="3600" b="1" u="sng" dirty="0"/>
              <a:t>２</a:t>
            </a:r>
            <a:r>
              <a:rPr lang="ja-JP" altLang="en-US" sz="3600" b="1" u="sng" dirty="0" smtClean="0"/>
              <a:t>６</a:t>
            </a:r>
            <a:endParaRPr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642581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/>
              <a:t>　    </a:t>
            </a:r>
            <a:r>
              <a:rPr lang="ja-JP" altLang="en-US" sz="3600" b="1" dirty="0"/>
              <a:t>５</a:t>
            </a:r>
            <a:r>
              <a:rPr lang="ja-JP" altLang="en-US" sz="3600" b="1" dirty="0" smtClean="0"/>
              <a:t>９</a:t>
            </a:r>
            <a:endParaRPr lang="ja-JP" altLang="en-US" sz="3600" dirty="0"/>
          </a:p>
          <a:p>
            <a:r>
              <a:rPr lang="en-US" altLang="ja-JP" sz="3600" b="1" u="sng" dirty="0" smtClean="0"/>
              <a:t>×  </a:t>
            </a:r>
            <a:r>
              <a:rPr lang="ja-JP" altLang="en-US" sz="3600" b="1" u="sng" dirty="0"/>
              <a:t>５</a:t>
            </a:r>
            <a:r>
              <a:rPr lang="ja-JP" altLang="en-US" sz="3600" b="1" u="sng" dirty="0" smtClean="0"/>
              <a:t>９</a:t>
            </a:r>
            <a:endParaRPr lang="ja-JP" altLang="en-US" sz="3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718349" y="2990533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３４</a:t>
            </a:r>
            <a:r>
              <a:rPr lang="ja-JP" altLang="en-US" sz="3600" b="1" dirty="0" smtClean="0">
                <a:solidFill>
                  <a:prstClr val="black"/>
                </a:solidFill>
              </a:rPr>
              <a:t>８１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665943" y="3013688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２２</a:t>
            </a:r>
            <a:r>
              <a:rPr lang="ja-JP" altLang="en-US" sz="3600" b="1" dirty="0" smtClean="0">
                <a:solidFill>
                  <a:prstClr val="black"/>
                </a:solidFill>
              </a:rPr>
              <a:t>３６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796680" y="3013689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２５</a:t>
            </a:r>
            <a:r>
              <a:rPr lang="ja-JP" altLang="en-US" sz="3600" b="1" dirty="0" smtClean="0">
                <a:solidFill>
                  <a:prstClr val="black"/>
                </a:solidFill>
              </a:rPr>
              <a:t>１６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755576" y="3013690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３１</a:t>
            </a:r>
            <a:r>
              <a:rPr lang="ja-JP" altLang="en-US" sz="3600" b="1" dirty="0" smtClean="0">
                <a:solidFill>
                  <a:prstClr val="black"/>
                </a:solidFill>
              </a:rPr>
              <a:t>４９</a:t>
            </a:r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853830" y="4293096"/>
            <a:ext cx="538246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600" dirty="0"/>
              <a:t>なぜ、こうなるのでしょう？</a:t>
            </a:r>
          </a:p>
        </p:txBody>
      </p:sp>
    </p:spTree>
    <p:extLst>
      <p:ext uri="{BB962C8B-B14F-4D97-AF65-F5344CB8AC3E}">
        <p14:creationId xmlns:p14="http://schemas.microsoft.com/office/powerpoint/2010/main" val="11816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857" y="179869"/>
            <a:ext cx="8712969" cy="1143000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1" u="sng" dirty="0"/>
              <a:t>１の位が同じ数で、１０の位の和が１０になる２けたの数のかけ</a:t>
            </a:r>
            <a:r>
              <a:rPr lang="ja-JP" altLang="en-US" sz="3600" b="1" u="sng" dirty="0" smtClean="0"/>
              <a:t>算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323528" y="1484784"/>
            <a:ext cx="85636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４７</a:t>
            </a:r>
            <a:r>
              <a:rPr lang="en-US" altLang="ja-JP" sz="2800" dirty="0"/>
              <a:t>×</a:t>
            </a:r>
            <a:r>
              <a:rPr lang="ja-JP" altLang="en-US" sz="2800" dirty="0"/>
              <a:t>６７　をまず文字式で一般化します。</a:t>
            </a:r>
          </a:p>
          <a:p>
            <a:r>
              <a:rPr lang="ja-JP" altLang="en-US" sz="2800" dirty="0"/>
              <a:t>２けたの数をそれぞれ　</a:t>
            </a:r>
            <a:r>
              <a:rPr lang="en-US" altLang="ja-JP" sz="2800" dirty="0">
                <a:solidFill>
                  <a:srgbClr val="FF0000"/>
                </a:solidFill>
              </a:rPr>
              <a:t>10a+c</a:t>
            </a:r>
            <a:r>
              <a:rPr lang="ja-JP" altLang="en-US" sz="2800" dirty="0" err="1">
                <a:solidFill>
                  <a:srgbClr val="FF0000"/>
                </a:solidFill>
              </a:rPr>
              <a:t>、</a:t>
            </a:r>
            <a:r>
              <a:rPr lang="en-US" altLang="ja-JP" sz="2800" dirty="0">
                <a:solidFill>
                  <a:srgbClr val="FF0000"/>
                </a:solidFill>
              </a:rPr>
              <a:t>10b+d</a:t>
            </a:r>
            <a:r>
              <a:rPr lang="ja-JP" altLang="en-US" sz="2800" dirty="0"/>
              <a:t>　とすると、</a:t>
            </a:r>
          </a:p>
          <a:p>
            <a:r>
              <a:rPr lang="en-US" altLang="ja-JP" sz="2800" dirty="0"/>
              <a:t>(10a+c)(10b+d)=100ab+10ad+10bc+cd </a:t>
            </a:r>
          </a:p>
          <a:p>
            <a:r>
              <a:rPr lang="ja-JP" altLang="en-US" sz="2800" dirty="0"/>
              <a:t>この式の場合１の位の数が７と７で等しいので </a:t>
            </a:r>
            <a:r>
              <a:rPr lang="en-US" altLang="ja-JP" sz="2800" dirty="0">
                <a:solidFill>
                  <a:srgbClr val="FF0000"/>
                </a:solidFill>
              </a:rPr>
              <a:t>c=d</a:t>
            </a:r>
            <a:r>
              <a:rPr lang="en-US" altLang="ja-JP" sz="2800" dirty="0"/>
              <a:t> </a:t>
            </a:r>
            <a:r>
              <a:rPr lang="ja-JP" altLang="en-US" sz="2800" dirty="0"/>
              <a:t>となり、 </a:t>
            </a:r>
          </a:p>
          <a:p>
            <a:r>
              <a:rPr lang="en-US" altLang="ja-JP" sz="2800" dirty="0"/>
              <a:t>=100ab+10ac+10bc+c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=100ab+10c(</a:t>
            </a:r>
            <a:r>
              <a:rPr lang="en-US" altLang="ja-JP" sz="2800" dirty="0" err="1"/>
              <a:t>a+b</a:t>
            </a:r>
            <a:r>
              <a:rPr lang="en-US" altLang="ja-JP" sz="2800" dirty="0"/>
              <a:t>)+c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 </a:t>
            </a:r>
          </a:p>
          <a:p>
            <a:r>
              <a:rPr lang="ja-JP" altLang="en-US" sz="2800" dirty="0"/>
              <a:t>さらに、１０の位の数の和（４＋６）が１０なので、</a:t>
            </a:r>
            <a:r>
              <a:rPr lang="en-US" altLang="ja-JP" sz="2800" dirty="0" err="1">
                <a:solidFill>
                  <a:srgbClr val="FF0000"/>
                </a:solidFill>
              </a:rPr>
              <a:t>a+b</a:t>
            </a:r>
            <a:r>
              <a:rPr lang="en-US" altLang="ja-JP" sz="2800" dirty="0">
                <a:solidFill>
                  <a:srgbClr val="FF0000"/>
                </a:solidFill>
              </a:rPr>
              <a:t>=10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=</a:t>
            </a:r>
            <a:r>
              <a:rPr lang="en-US" altLang="ja-JP" sz="2800" dirty="0">
                <a:solidFill>
                  <a:srgbClr val="FF0000"/>
                </a:solidFill>
              </a:rPr>
              <a:t>100(</a:t>
            </a:r>
            <a:r>
              <a:rPr lang="en-US" altLang="ja-JP" sz="2800" dirty="0" err="1">
                <a:solidFill>
                  <a:srgbClr val="FF0000"/>
                </a:solidFill>
              </a:rPr>
              <a:t>ab+c</a:t>
            </a:r>
            <a:r>
              <a:rPr lang="en-US" altLang="ja-JP" sz="2800" dirty="0">
                <a:solidFill>
                  <a:srgbClr val="FF0000"/>
                </a:solidFill>
              </a:rPr>
              <a:t>)+c</a:t>
            </a:r>
            <a:r>
              <a:rPr lang="en-US" altLang="ja-JP" sz="2800" baseline="30000" dirty="0">
                <a:solidFill>
                  <a:srgbClr val="FF0000"/>
                </a:solidFill>
              </a:rPr>
              <a:t>2</a:t>
            </a:r>
            <a:r>
              <a:rPr lang="en-US" altLang="ja-JP" sz="2800" dirty="0">
                <a:solidFill>
                  <a:srgbClr val="FF0000"/>
                </a:solidFill>
              </a:rPr>
              <a:t> </a:t>
            </a:r>
          </a:p>
          <a:p>
            <a:r>
              <a:rPr lang="ja-JP" altLang="en-US" sz="2800" dirty="0"/>
              <a:t>このことから、このパターン（１の位が同じ数、１０の位の和が１０）の計算は１００の位以上が</a:t>
            </a:r>
            <a:r>
              <a:rPr lang="en-US" altLang="ja-JP" sz="2800" b="1" dirty="0" err="1">
                <a:solidFill>
                  <a:srgbClr val="FF0000"/>
                </a:solidFill>
              </a:rPr>
              <a:t>ab+c</a:t>
            </a:r>
            <a:r>
              <a:rPr lang="ja-JP" altLang="en-US" sz="2800" b="1" dirty="0" err="1"/>
              <a:t>、</a:t>
            </a:r>
            <a:r>
              <a:rPr lang="ja-JP" altLang="en-US" sz="2800" dirty="0"/>
              <a:t>１０の位までが</a:t>
            </a:r>
            <a:r>
              <a:rPr lang="en-US" altLang="ja-JP" sz="2800" b="1" dirty="0">
                <a:solidFill>
                  <a:srgbClr val="FF0000"/>
                </a:solidFill>
              </a:rPr>
              <a:t>c</a:t>
            </a:r>
            <a:r>
              <a:rPr lang="en-US" altLang="ja-JP" sz="2800" b="1" baseline="30000" dirty="0">
                <a:solidFill>
                  <a:srgbClr val="FF0000"/>
                </a:solidFill>
              </a:rPr>
              <a:t>2</a:t>
            </a:r>
            <a:r>
              <a:rPr lang="ja-JP" altLang="en-US" sz="2800" dirty="0"/>
              <a:t>となり、 </a:t>
            </a:r>
          </a:p>
          <a:p>
            <a:r>
              <a:rPr lang="en-US" altLang="ja-JP" sz="2800" dirty="0" err="1"/>
              <a:t>ab+c</a:t>
            </a:r>
            <a:r>
              <a:rPr lang="en-US" altLang="ja-JP" sz="2800" dirty="0"/>
              <a:t>=4×6+7=31</a:t>
            </a:r>
            <a:r>
              <a:rPr lang="ja-JP" altLang="en-US" sz="2800" dirty="0" err="1"/>
              <a:t>、</a:t>
            </a:r>
            <a:r>
              <a:rPr lang="en-US" altLang="ja-JP" sz="2800" dirty="0"/>
              <a:t>c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=7×7=49</a:t>
            </a:r>
            <a:r>
              <a:rPr lang="ja-JP" altLang="en-US" sz="2800" dirty="0"/>
              <a:t>で</a:t>
            </a:r>
            <a:r>
              <a:rPr lang="en-US" altLang="ja-JP" sz="2800" dirty="0"/>
              <a:t>3149</a:t>
            </a:r>
            <a:r>
              <a:rPr lang="ja-JP" altLang="en-US" sz="2800" dirty="0"/>
              <a:t>となります。 </a:t>
            </a:r>
          </a:p>
        </p:txBody>
      </p:sp>
    </p:spTree>
    <p:extLst>
      <p:ext uri="{BB962C8B-B14F-4D97-AF65-F5344CB8AC3E}">
        <p14:creationId xmlns:p14="http://schemas.microsoft.com/office/powerpoint/2010/main" val="2466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2276872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練習問題</a:t>
            </a:r>
          </a:p>
          <a:p>
            <a:pPr lvl="0"/>
            <a:r>
              <a:rPr lang="en-US" altLang="ja-JP" sz="3200" dirty="0">
                <a:solidFill>
                  <a:prstClr val="black"/>
                </a:solidFill>
              </a:rPr>
              <a:t>(1) </a:t>
            </a:r>
            <a:r>
              <a:rPr lang="ja-JP" altLang="en-US" sz="3200" dirty="0">
                <a:solidFill>
                  <a:prstClr val="black"/>
                </a:solidFill>
              </a:rPr>
              <a:t>　　 　 </a:t>
            </a:r>
            <a:r>
              <a:rPr lang="en-US" altLang="ja-JP" sz="3200" dirty="0">
                <a:solidFill>
                  <a:prstClr val="black"/>
                </a:solidFill>
              </a:rPr>
              <a:t>(2)</a:t>
            </a:r>
            <a:r>
              <a:rPr lang="ja-JP" altLang="en-US" sz="3200" dirty="0">
                <a:solidFill>
                  <a:prstClr val="black"/>
                </a:solidFill>
              </a:rPr>
              <a:t>　</a:t>
            </a:r>
            <a:r>
              <a:rPr lang="ja-JP" altLang="en-US" sz="3200" dirty="0" smtClean="0">
                <a:solidFill>
                  <a:prstClr val="black"/>
                </a:solidFill>
              </a:rPr>
              <a:t>    </a:t>
            </a:r>
            <a:r>
              <a:rPr lang="ja-JP" altLang="en-US" sz="3200" dirty="0">
                <a:solidFill>
                  <a:prstClr val="black"/>
                </a:solidFill>
              </a:rPr>
              <a:t>　 </a:t>
            </a:r>
            <a:r>
              <a:rPr lang="en-US" altLang="ja-JP" sz="3200" dirty="0">
                <a:solidFill>
                  <a:prstClr val="black"/>
                </a:solidFill>
              </a:rPr>
              <a:t>(3) </a:t>
            </a:r>
            <a:r>
              <a:rPr lang="ja-JP" altLang="en-US" sz="3200" dirty="0">
                <a:solidFill>
                  <a:prstClr val="black"/>
                </a:solidFill>
              </a:rPr>
              <a:t>　　　</a:t>
            </a:r>
            <a:r>
              <a:rPr lang="ja-JP" altLang="en-US" sz="3200" dirty="0" smtClean="0">
                <a:solidFill>
                  <a:prstClr val="black"/>
                </a:solidFill>
              </a:rPr>
              <a:t>   </a:t>
            </a:r>
            <a:r>
              <a:rPr lang="en-US" altLang="ja-JP" sz="3200" dirty="0">
                <a:solidFill>
                  <a:prstClr val="black"/>
                </a:solidFill>
              </a:rPr>
              <a:t>(4)</a:t>
            </a:r>
            <a:r>
              <a:rPr lang="ja-JP" altLang="en-US" sz="3200" dirty="0">
                <a:solidFill>
                  <a:prstClr val="black"/>
                </a:solidFill>
              </a:rPr>
              <a:t>　　</a:t>
            </a:r>
            <a:r>
              <a:rPr lang="ja-JP" altLang="en-US" sz="3200" dirty="0" smtClean="0">
                <a:solidFill>
                  <a:prstClr val="black"/>
                </a:solidFill>
              </a:rPr>
              <a:t>  </a:t>
            </a:r>
            <a:r>
              <a:rPr lang="ja-JP" altLang="en-US" sz="3200" dirty="0">
                <a:solidFill>
                  <a:prstClr val="black"/>
                </a:solidFill>
              </a:rPr>
              <a:t>　 </a:t>
            </a:r>
            <a:r>
              <a:rPr lang="en-US" altLang="ja-JP" sz="3200" dirty="0">
                <a:solidFill>
                  <a:prstClr val="black"/>
                </a:solidFill>
              </a:rPr>
              <a:t>(5)</a:t>
            </a:r>
          </a:p>
          <a:p>
            <a:pPr lvl="0"/>
            <a:r>
              <a:rPr lang="en-US" altLang="ja-JP" sz="3200" dirty="0" smtClean="0">
                <a:solidFill>
                  <a:prstClr val="black"/>
                </a:solidFill>
              </a:rPr>
              <a:t>      45</a:t>
            </a:r>
            <a:r>
              <a:rPr lang="ja-JP" altLang="en-US" sz="3200" dirty="0">
                <a:solidFill>
                  <a:prstClr val="black"/>
                </a:solidFill>
              </a:rPr>
              <a:t>　　　　 </a:t>
            </a:r>
            <a:r>
              <a:rPr lang="en-US" altLang="ja-JP" sz="3200" dirty="0">
                <a:solidFill>
                  <a:prstClr val="black"/>
                </a:solidFill>
              </a:rPr>
              <a:t>34 </a:t>
            </a:r>
            <a:r>
              <a:rPr lang="en-US" altLang="ja-JP" sz="3200" dirty="0" smtClean="0">
                <a:solidFill>
                  <a:prstClr val="black"/>
                </a:solidFill>
              </a:rPr>
              <a:t>            81             52            98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/>
            <a:r>
              <a:rPr lang="en-US" altLang="ja-JP" sz="3200" u="sng" dirty="0" smtClean="0">
                <a:solidFill>
                  <a:prstClr val="black"/>
                </a:solidFill>
              </a:rPr>
              <a:t>× 65 </a:t>
            </a:r>
            <a:r>
              <a:rPr lang="en-US" altLang="ja-JP" sz="3200" dirty="0" smtClean="0">
                <a:solidFill>
                  <a:prstClr val="black"/>
                </a:solidFill>
              </a:rPr>
              <a:t>       </a:t>
            </a:r>
            <a:r>
              <a:rPr lang="en-US" altLang="ja-JP" sz="3200" u="sng" dirty="0" smtClean="0">
                <a:solidFill>
                  <a:prstClr val="black"/>
                </a:solidFill>
              </a:rPr>
              <a:t> ×</a:t>
            </a:r>
            <a:r>
              <a:rPr lang="en-US" altLang="ja-JP" sz="3200" u="sng" dirty="0">
                <a:solidFill>
                  <a:prstClr val="black"/>
                </a:solidFill>
              </a:rPr>
              <a:t>74 </a:t>
            </a:r>
            <a:r>
              <a:rPr lang="en-US" altLang="ja-JP" sz="3200" dirty="0" smtClean="0">
                <a:solidFill>
                  <a:prstClr val="black"/>
                </a:solidFill>
              </a:rPr>
              <a:t>      </a:t>
            </a:r>
            <a:r>
              <a:rPr lang="en-US" altLang="ja-JP" sz="3200" u="sng" dirty="0" smtClean="0">
                <a:solidFill>
                  <a:prstClr val="black"/>
                </a:solidFill>
              </a:rPr>
              <a:t> ×</a:t>
            </a:r>
            <a:r>
              <a:rPr lang="en-US" altLang="ja-JP" sz="3200" u="sng" dirty="0">
                <a:solidFill>
                  <a:prstClr val="black"/>
                </a:solidFill>
              </a:rPr>
              <a:t>21 </a:t>
            </a:r>
            <a:r>
              <a:rPr lang="en-US" altLang="ja-JP" sz="3200" dirty="0" smtClean="0">
                <a:solidFill>
                  <a:prstClr val="black"/>
                </a:solidFill>
              </a:rPr>
              <a:t>        </a:t>
            </a:r>
            <a:r>
              <a:rPr lang="en-US" altLang="ja-JP" sz="3200" u="sng" dirty="0" smtClean="0">
                <a:solidFill>
                  <a:prstClr val="black"/>
                </a:solidFill>
              </a:rPr>
              <a:t>×</a:t>
            </a:r>
            <a:r>
              <a:rPr lang="en-US" altLang="ja-JP" sz="3200" u="sng" dirty="0">
                <a:solidFill>
                  <a:prstClr val="black"/>
                </a:solidFill>
              </a:rPr>
              <a:t>52 </a:t>
            </a:r>
            <a:r>
              <a:rPr lang="en-US" altLang="ja-JP" sz="3200" dirty="0" smtClean="0">
                <a:solidFill>
                  <a:prstClr val="black"/>
                </a:solidFill>
              </a:rPr>
              <a:t>      </a:t>
            </a:r>
            <a:r>
              <a:rPr lang="en-US" altLang="ja-JP" sz="3200" u="sng" dirty="0" smtClean="0">
                <a:solidFill>
                  <a:prstClr val="black"/>
                </a:solidFill>
              </a:rPr>
              <a:t> ×</a:t>
            </a:r>
            <a:r>
              <a:rPr lang="en-US" altLang="ja-JP" sz="3200" u="sng" dirty="0">
                <a:solidFill>
                  <a:prstClr val="black"/>
                </a:solidFill>
              </a:rPr>
              <a:t>18</a:t>
            </a:r>
            <a:r>
              <a:rPr lang="ja-JP" altLang="en-US" sz="3200" dirty="0">
                <a:solidFill>
                  <a:prstClr val="black"/>
                </a:solidFill>
              </a:rPr>
              <a:t>　　　　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505" y="116632"/>
            <a:ext cx="8640960" cy="10661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正方形の内部に正方形がある。かげの部分の面積を求めよう。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89789" y="1637866"/>
            <a:ext cx="3966425" cy="3630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2554327">
            <a:off x="1794494" y="2575601"/>
            <a:ext cx="1253268" cy="1262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292942" y="1635490"/>
            <a:ext cx="285788" cy="3603009"/>
          </a:xfrm>
          <a:custGeom>
            <a:avLst/>
            <a:gdLst>
              <a:gd name="connsiteX0" fmla="*/ 329964 w 343611"/>
              <a:gd name="connsiteY0" fmla="*/ 0 h 3603009"/>
              <a:gd name="connsiteX1" fmla="*/ 97952 w 343611"/>
              <a:gd name="connsiteY1" fmla="*/ 832513 h 3603009"/>
              <a:gd name="connsiteX2" fmla="*/ 2417 w 343611"/>
              <a:gd name="connsiteY2" fmla="*/ 1869743 h 3603009"/>
              <a:gd name="connsiteX3" fmla="*/ 57009 w 343611"/>
              <a:gd name="connsiteY3" fmla="*/ 2920621 h 3603009"/>
              <a:gd name="connsiteX4" fmla="*/ 343611 w 343611"/>
              <a:gd name="connsiteY4" fmla="*/ 3603009 h 360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611" h="3603009">
                <a:moveTo>
                  <a:pt x="329964" y="0"/>
                </a:moveTo>
                <a:cubicBezTo>
                  <a:pt x="241253" y="260444"/>
                  <a:pt x="152543" y="520889"/>
                  <a:pt x="97952" y="832513"/>
                </a:cubicBezTo>
                <a:cubicBezTo>
                  <a:pt x="43361" y="1144137"/>
                  <a:pt x="9241" y="1521725"/>
                  <a:pt x="2417" y="1869743"/>
                </a:cubicBezTo>
                <a:cubicBezTo>
                  <a:pt x="-4407" y="2217761"/>
                  <a:pt x="143" y="2631743"/>
                  <a:pt x="57009" y="2920621"/>
                </a:cubicBezTo>
                <a:cubicBezTo>
                  <a:pt x="113875" y="3209499"/>
                  <a:pt x="228743" y="3406254"/>
                  <a:pt x="343611" y="360300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1547722" y="2345173"/>
            <a:ext cx="846161" cy="900753"/>
          </a:xfrm>
          <a:custGeom>
            <a:avLst/>
            <a:gdLst>
              <a:gd name="connsiteX0" fmla="*/ 846161 w 846161"/>
              <a:gd name="connsiteY0" fmla="*/ 0 h 900753"/>
              <a:gd name="connsiteX1" fmla="*/ 764274 w 846161"/>
              <a:gd name="connsiteY1" fmla="*/ 300251 h 900753"/>
              <a:gd name="connsiteX2" fmla="*/ 586853 w 846161"/>
              <a:gd name="connsiteY2" fmla="*/ 600502 h 900753"/>
              <a:gd name="connsiteX3" fmla="*/ 245659 w 846161"/>
              <a:gd name="connsiteY3" fmla="*/ 832514 h 900753"/>
              <a:gd name="connsiteX4" fmla="*/ 0 w 846161"/>
              <a:gd name="connsiteY4" fmla="*/ 900753 h 900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161" h="900753">
                <a:moveTo>
                  <a:pt x="846161" y="0"/>
                </a:moveTo>
                <a:cubicBezTo>
                  <a:pt x="826826" y="100083"/>
                  <a:pt x="807492" y="200167"/>
                  <a:pt x="764274" y="300251"/>
                </a:cubicBezTo>
                <a:cubicBezTo>
                  <a:pt x="721056" y="400335"/>
                  <a:pt x="673289" y="511792"/>
                  <a:pt x="586853" y="600502"/>
                </a:cubicBezTo>
                <a:cubicBezTo>
                  <a:pt x="500417" y="689212"/>
                  <a:pt x="343468" y="782472"/>
                  <a:pt x="245659" y="832514"/>
                </a:cubicBezTo>
                <a:cubicBezTo>
                  <a:pt x="147850" y="882556"/>
                  <a:pt x="73925" y="891654"/>
                  <a:pt x="0" y="9007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867" y="3175384"/>
            <a:ext cx="5501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75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0801" y="2788642"/>
            <a:ext cx="5501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25</a:t>
            </a:r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4556214" y="1651089"/>
            <a:ext cx="4314001" cy="3157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/>
              <a:t>７５</a:t>
            </a:r>
            <a:r>
              <a:rPr lang="ja-JP" altLang="en-US" sz="3600" baseline="30000" dirty="0" smtClean="0"/>
              <a:t>２</a:t>
            </a:r>
            <a:r>
              <a:rPr lang="ja-JP" altLang="en-US" sz="3600" dirty="0" smtClean="0"/>
              <a:t>－２５</a:t>
            </a:r>
            <a:r>
              <a:rPr lang="ja-JP" altLang="en-US" sz="3600" baseline="30000" dirty="0" smtClean="0"/>
              <a:t>２</a:t>
            </a:r>
            <a:endParaRPr lang="en-US" altLang="ja-JP" sz="3600" baseline="30000" dirty="0" smtClean="0"/>
          </a:p>
          <a:p>
            <a:endParaRPr lang="en-US" altLang="ja-JP" sz="3600" baseline="30000" dirty="0"/>
          </a:p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＝</a:t>
            </a:r>
            <a:r>
              <a:rPr lang="ja-JP" altLang="en-US" sz="3200" dirty="0" smtClean="0">
                <a:solidFill>
                  <a:prstClr val="black"/>
                </a:solidFill>
              </a:rPr>
              <a:t>（</a:t>
            </a:r>
            <a:r>
              <a:rPr lang="en-US" altLang="ja-JP" sz="3200" dirty="0" smtClean="0">
                <a:solidFill>
                  <a:prstClr val="black"/>
                </a:solidFill>
              </a:rPr>
              <a:t>75</a:t>
            </a:r>
            <a:r>
              <a:rPr lang="ja-JP" altLang="en-US" sz="3200" dirty="0" smtClean="0">
                <a:solidFill>
                  <a:prstClr val="black"/>
                </a:solidFill>
              </a:rPr>
              <a:t>＋</a:t>
            </a:r>
            <a:r>
              <a:rPr lang="en-US" altLang="ja-JP" sz="3200" dirty="0" smtClean="0">
                <a:solidFill>
                  <a:prstClr val="black"/>
                </a:solidFill>
              </a:rPr>
              <a:t>25</a:t>
            </a:r>
            <a:r>
              <a:rPr lang="ja-JP" altLang="en-US" sz="3200" dirty="0" smtClean="0">
                <a:solidFill>
                  <a:prstClr val="black"/>
                </a:solidFill>
              </a:rPr>
              <a:t>）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 smtClean="0">
                <a:solidFill>
                  <a:prstClr val="black"/>
                </a:solidFill>
              </a:rPr>
              <a:t>（</a:t>
            </a:r>
            <a:r>
              <a:rPr lang="en-US" altLang="ja-JP" sz="3200" dirty="0" smtClean="0">
                <a:solidFill>
                  <a:prstClr val="black"/>
                </a:solidFill>
              </a:rPr>
              <a:t>75</a:t>
            </a:r>
            <a:r>
              <a:rPr lang="ja-JP" altLang="en-US" sz="3200" dirty="0" smtClean="0">
                <a:solidFill>
                  <a:prstClr val="black"/>
                </a:solidFill>
              </a:rPr>
              <a:t>－</a:t>
            </a:r>
            <a:r>
              <a:rPr lang="en-US" altLang="ja-JP" sz="3200" dirty="0" smtClean="0">
                <a:solidFill>
                  <a:prstClr val="black"/>
                </a:solidFill>
              </a:rPr>
              <a:t>25</a:t>
            </a:r>
            <a:r>
              <a:rPr lang="ja-JP" altLang="en-US" sz="3200" dirty="0" smtClean="0">
                <a:solidFill>
                  <a:prstClr val="black"/>
                </a:solidFill>
              </a:rPr>
              <a:t>）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＝１００</a:t>
            </a:r>
            <a:r>
              <a:rPr lang="en-US" altLang="ja-JP" sz="3200" dirty="0" smtClean="0">
                <a:solidFill>
                  <a:prstClr val="black"/>
                </a:solidFill>
              </a:rPr>
              <a:t>×</a:t>
            </a:r>
            <a:r>
              <a:rPr lang="ja-JP" altLang="en-US" sz="3200" dirty="0" smtClean="0">
                <a:solidFill>
                  <a:prstClr val="black"/>
                </a:solidFill>
              </a:rPr>
              <a:t>５０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＝５０００</a:t>
            </a:r>
            <a:endParaRPr lang="ja-JP" altLang="en-US" sz="3200" dirty="0">
              <a:solidFill>
                <a:prstClr val="black"/>
              </a:solidFill>
            </a:endParaRPr>
          </a:p>
          <a:p>
            <a:endParaRPr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283148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487</Words>
  <Application>Microsoft Office PowerPoint</Application>
  <PresentationFormat>画面に合わせる (4:3)</PresentationFormat>
  <Paragraphs>190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指導手順</vt:lpstr>
      <vt:lpstr>式の計算の利用(前半)</vt:lpstr>
      <vt:lpstr>次の計算をしてみよう。</vt:lpstr>
      <vt:lpstr>１０の位が同じ数、１の位の和が１０になる２けたの数のかけ算</vt:lpstr>
      <vt:lpstr>PowerPoint プレゼンテーション</vt:lpstr>
      <vt:lpstr>次の式の計算をしてみよう。</vt:lpstr>
      <vt:lpstr>１の位が同じ数で、１０の位の和が１０になる２けたの数のかけ算</vt:lpstr>
      <vt:lpstr>PowerPoint プレゼンテーション</vt:lpstr>
      <vt:lpstr>正方形の内部に正方形がある。かげの部分の面積を求めよう。</vt:lpstr>
      <vt:lpstr>復習　次の計算をしなさい。</vt:lpstr>
      <vt:lpstr>因数分解を利用した計算</vt:lpstr>
      <vt:lpstr>展開を利用した計算</vt:lpstr>
      <vt:lpstr>式の値の計算</vt:lpstr>
      <vt:lpstr>数の性質の説明</vt:lpstr>
      <vt:lpstr>数の性質の説明</vt:lpstr>
      <vt:lpstr>数の性質の説明</vt:lpstr>
      <vt:lpstr>問6　1辺の長さがｐの花壇の周りに、右の図のような幅ａの道がついています。この道の面積をＳ，道の真ん中を通る線の長さをℓとするとき、 Ｓ＝ａℓ となることを証明しなさい。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素因数分解</dc:title>
  <dc:creator>teacher</dc:creator>
  <cp:lastModifiedBy>teacher</cp:lastModifiedBy>
  <cp:revision>89</cp:revision>
  <dcterms:created xsi:type="dcterms:W3CDTF">2013-04-24T03:03:14Z</dcterms:created>
  <dcterms:modified xsi:type="dcterms:W3CDTF">2016-06-24T09:06:03Z</dcterms:modified>
</cp:coreProperties>
</file>