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3" r:id="rId3"/>
    <p:sldId id="287" r:id="rId4"/>
    <p:sldId id="286" r:id="rId5"/>
    <p:sldId id="290" r:id="rId6"/>
    <p:sldId id="288" r:id="rId7"/>
    <p:sldId id="274" r:id="rId8"/>
    <p:sldId id="278" r:id="rId9"/>
    <p:sldId id="291" r:id="rId10"/>
    <p:sldId id="292" r:id="rId11"/>
    <p:sldId id="293" r:id="rId12"/>
    <p:sldId id="295" r:id="rId13"/>
    <p:sldId id="275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9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13d25396a3116a30" providerId="LiveId" clId="{1605CBBD-1792-416E-9109-2C993CE4DB07}"/>
    <pc:docChg chg="custSel delSld modSld">
      <pc:chgData name="" userId="13d25396a3116a30" providerId="LiveId" clId="{1605CBBD-1792-416E-9109-2C993CE4DB07}" dt="2024-05-23T02:50:32.068" v="46"/>
      <pc:docMkLst>
        <pc:docMk/>
      </pc:docMkLst>
      <pc:sldChg chg="del">
        <pc:chgData name="" userId="13d25396a3116a30" providerId="LiveId" clId="{1605CBBD-1792-416E-9109-2C993CE4DB07}" dt="2024-05-23T02:40:56.863" v="36" actId="2696"/>
        <pc:sldMkLst>
          <pc:docMk/>
          <pc:sldMk cId="2171717530" sldId="269"/>
        </pc:sldMkLst>
      </pc:sldChg>
      <pc:sldChg chg="del">
        <pc:chgData name="" userId="13d25396a3116a30" providerId="LiveId" clId="{1605CBBD-1792-416E-9109-2C993CE4DB07}" dt="2024-05-23T02:30:55.130" v="3" actId="2696"/>
        <pc:sldMkLst>
          <pc:docMk/>
          <pc:sldMk cId="3529236931" sldId="276"/>
        </pc:sldMkLst>
      </pc:sldChg>
      <pc:sldChg chg="del">
        <pc:chgData name="" userId="13d25396a3116a30" providerId="LiveId" clId="{1605CBBD-1792-416E-9109-2C993CE4DB07}" dt="2024-05-23T02:30:55.114" v="2" actId="2696"/>
        <pc:sldMkLst>
          <pc:docMk/>
          <pc:sldMk cId="1654822277" sldId="277"/>
        </pc:sldMkLst>
      </pc:sldChg>
      <pc:sldChg chg="del">
        <pc:chgData name="" userId="13d25396a3116a30" providerId="LiveId" clId="{1605CBBD-1792-416E-9109-2C993CE4DB07}" dt="2024-05-23T02:30:55.099" v="1" actId="2696"/>
        <pc:sldMkLst>
          <pc:docMk/>
          <pc:sldMk cId="2985610514" sldId="279"/>
        </pc:sldMkLst>
      </pc:sldChg>
      <pc:sldChg chg="del">
        <pc:chgData name="" userId="13d25396a3116a30" providerId="LiveId" clId="{1605CBBD-1792-416E-9109-2C993CE4DB07}" dt="2024-05-23T02:30:55.145" v="4" actId="2696"/>
        <pc:sldMkLst>
          <pc:docMk/>
          <pc:sldMk cId="2021999256" sldId="280"/>
        </pc:sldMkLst>
      </pc:sldChg>
      <pc:sldChg chg="del">
        <pc:chgData name="" userId="13d25396a3116a30" providerId="LiveId" clId="{1605CBBD-1792-416E-9109-2C993CE4DB07}" dt="2024-05-23T02:30:55.161" v="6" actId="2696"/>
        <pc:sldMkLst>
          <pc:docMk/>
          <pc:sldMk cId="3147257057" sldId="281"/>
        </pc:sldMkLst>
      </pc:sldChg>
      <pc:sldChg chg="del">
        <pc:chgData name="" userId="13d25396a3116a30" providerId="LiveId" clId="{1605CBBD-1792-416E-9109-2C993CE4DB07}" dt="2024-05-23T02:30:55.145" v="5" actId="2696"/>
        <pc:sldMkLst>
          <pc:docMk/>
          <pc:sldMk cId="700796270" sldId="282"/>
        </pc:sldMkLst>
      </pc:sldChg>
      <pc:sldChg chg="del">
        <pc:chgData name="" userId="13d25396a3116a30" providerId="LiveId" clId="{1605CBBD-1792-416E-9109-2C993CE4DB07}" dt="2024-05-23T02:30:55.067" v="0" actId="2696"/>
        <pc:sldMkLst>
          <pc:docMk/>
          <pc:sldMk cId="2831480944" sldId="283"/>
        </pc:sldMkLst>
      </pc:sldChg>
      <pc:sldChg chg="del">
        <pc:chgData name="" userId="13d25396a3116a30" providerId="LiveId" clId="{1605CBBD-1792-416E-9109-2C993CE4DB07}" dt="2024-05-23T02:30:55.177" v="7" actId="2696"/>
        <pc:sldMkLst>
          <pc:docMk/>
          <pc:sldMk cId="2609844970" sldId="284"/>
        </pc:sldMkLst>
      </pc:sldChg>
      <pc:sldChg chg="del">
        <pc:chgData name="" userId="13d25396a3116a30" providerId="LiveId" clId="{1605CBBD-1792-416E-9109-2C993CE4DB07}" dt="2024-05-23T02:30:55.192" v="8" actId="2696"/>
        <pc:sldMkLst>
          <pc:docMk/>
          <pc:sldMk cId="2993387618" sldId="285"/>
        </pc:sldMkLst>
      </pc:sldChg>
      <pc:sldChg chg="modAnim">
        <pc:chgData name="" userId="13d25396a3116a30" providerId="LiveId" clId="{1605CBBD-1792-416E-9109-2C993CE4DB07}" dt="2024-05-23T02:48:47.011" v="37"/>
        <pc:sldMkLst>
          <pc:docMk/>
          <pc:sldMk cId="448418751" sldId="286"/>
        </pc:sldMkLst>
      </pc:sldChg>
      <pc:sldChg chg="modSp modAnim">
        <pc:chgData name="" userId="13d25396a3116a30" providerId="LiveId" clId="{1605CBBD-1792-416E-9109-2C993CE4DB07}" dt="2024-05-23T02:31:42.791" v="25"/>
        <pc:sldMkLst>
          <pc:docMk/>
          <pc:sldMk cId="2245783880" sldId="287"/>
        </pc:sldMkLst>
        <pc:spChg chg="mod">
          <ac:chgData name="" userId="13d25396a3116a30" providerId="LiveId" clId="{1605CBBD-1792-416E-9109-2C993CE4DB07}" dt="2024-05-23T02:31:42.791" v="25"/>
          <ac:spMkLst>
            <pc:docMk/>
            <pc:sldMk cId="2245783880" sldId="287"/>
            <ac:spMk id="3" creationId="{87789073-24C3-4ADC-B9CA-1D15CABC934B}"/>
          </ac:spMkLst>
        </pc:spChg>
      </pc:sldChg>
      <pc:sldChg chg="modSp modAnim">
        <pc:chgData name="" userId="13d25396a3116a30" providerId="LiveId" clId="{1605CBBD-1792-416E-9109-2C993CE4DB07}" dt="2024-05-23T02:49:38.188" v="41"/>
        <pc:sldMkLst>
          <pc:docMk/>
          <pc:sldMk cId="3095992578" sldId="288"/>
        </pc:sldMkLst>
        <pc:spChg chg="mod">
          <ac:chgData name="" userId="13d25396a3116a30" providerId="LiveId" clId="{1605CBBD-1792-416E-9109-2C993CE4DB07}" dt="2024-05-23T02:34:03.193" v="35" actId="115"/>
          <ac:spMkLst>
            <pc:docMk/>
            <pc:sldMk cId="3095992578" sldId="288"/>
            <ac:spMk id="20" creationId="{34E41190-76C5-4228-BCB7-88790CCEF47C}"/>
          </ac:spMkLst>
        </pc:spChg>
      </pc:sldChg>
      <pc:sldChg chg="modAnim">
        <pc:chgData name="" userId="13d25396a3116a30" providerId="LiveId" clId="{1605CBBD-1792-416E-9109-2C993CE4DB07}" dt="2024-05-23T02:50:32.068" v="46"/>
        <pc:sldMkLst>
          <pc:docMk/>
          <pc:sldMk cId="2640060790" sldId="291"/>
        </pc:sldMkLst>
      </pc:sldChg>
      <pc:sldChg chg="modAnim">
        <pc:chgData name="" userId="13d25396a3116a30" providerId="LiveId" clId="{1605CBBD-1792-416E-9109-2C993CE4DB07}" dt="2024-05-23T02:32:43.930" v="26"/>
        <pc:sldMkLst>
          <pc:docMk/>
          <pc:sldMk cId="4228470626" sldId="292"/>
        </pc:sldMkLst>
      </pc:sldChg>
      <pc:sldChg chg="modAnim">
        <pc:chgData name="" userId="13d25396a3116a30" providerId="LiveId" clId="{1605CBBD-1792-416E-9109-2C993CE4DB07}" dt="2024-05-23T02:33:14.238" v="30"/>
        <pc:sldMkLst>
          <pc:docMk/>
          <pc:sldMk cId="3242179412" sldId="293"/>
        </pc:sldMkLst>
      </pc:sldChg>
      <pc:sldChg chg="modSp modAnim">
        <pc:chgData name="" userId="13d25396a3116a30" providerId="LiveId" clId="{1605CBBD-1792-416E-9109-2C993CE4DB07}" dt="2024-05-23T02:33:43.247" v="34"/>
        <pc:sldMkLst>
          <pc:docMk/>
          <pc:sldMk cId="3244979962" sldId="295"/>
        </pc:sldMkLst>
        <pc:spChg chg="mod">
          <ac:chgData name="" userId="13d25396a3116a30" providerId="LiveId" clId="{1605CBBD-1792-416E-9109-2C993CE4DB07}" dt="2024-05-23T02:31:06.675" v="10" actId="1076"/>
          <ac:spMkLst>
            <pc:docMk/>
            <pc:sldMk cId="3244979962" sldId="295"/>
            <ac:spMk id="3" creationId="{FE640A51-2170-4B7C-9448-85F9627DD2D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ABD1D-9452-4BE5-8F41-191591938884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47561-316B-44E1-A82E-90145EADB8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567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35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32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58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16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62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53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17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75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3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4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9CC8B-8118-4EE2-AFA2-B80F96CC6B8B}" type="datetimeFigureOut">
              <a:rPr kumimoji="1" lang="ja-JP" altLang="en-US" smtClean="0"/>
              <a:t>2024/5/23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AF72A-07C1-465E-A541-2C227B2447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71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31540" y="764704"/>
            <a:ext cx="8280920" cy="1470025"/>
          </a:xfrm>
        </p:spPr>
        <p:txBody>
          <a:bodyPr>
            <a:noAutofit/>
          </a:bodyPr>
          <a:lstStyle/>
          <a:p>
            <a:r>
              <a:rPr kumimoji="1" lang="ja-JP" altLang="en-US" sz="8800" dirty="0">
                <a:ea typeface="ＤＦ平成明朝体W7" pitchFamily="1" charset="-128"/>
              </a:rPr>
              <a:t>式の計算の利用</a:t>
            </a: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431540" y="2702780"/>
            <a:ext cx="8280920" cy="3822564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kumimoji="1" lang="ja-JP" altLang="en-US" sz="6600" dirty="0">
                <a:solidFill>
                  <a:schemeClr val="tx1"/>
                </a:solidFill>
              </a:rPr>
              <a:t>本時の学習</a:t>
            </a:r>
            <a:endParaRPr kumimoji="1" lang="en-US" altLang="ja-JP" sz="66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6600" dirty="0">
                <a:solidFill>
                  <a:schemeClr val="tx1"/>
                </a:solidFill>
              </a:rPr>
              <a:t>式の計算を利用してかけ算の筆算のしくみを理解する。</a:t>
            </a:r>
            <a:endParaRPr kumimoji="1" lang="en-US" altLang="ja-JP" sz="6600" dirty="0">
              <a:solidFill>
                <a:schemeClr val="tx1"/>
              </a:solidFill>
            </a:endParaRPr>
          </a:p>
          <a:p>
            <a:pPr algn="l"/>
            <a:endParaRPr kumimoji="1" lang="ja-JP" altLang="en-US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0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891C49C9-253C-4CB0-BCA3-E7D9EDF24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dirty="0"/>
              <a:t>このことが、全ての数について言えることを説明するにはどうすればいい？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D8A9C90-DAC4-4DE4-8DAF-712CEA79CB0D}"/>
              </a:ext>
            </a:extLst>
          </p:cNvPr>
          <p:cNvSpPr/>
          <p:nvPr/>
        </p:nvSpPr>
        <p:spPr>
          <a:xfrm>
            <a:off x="304205" y="1592321"/>
            <a:ext cx="81483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/>
              <a:t>２けたの整数を</a:t>
            </a:r>
            <a:r>
              <a:rPr lang="ja-JP" altLang="en-US" sz="4800" dirty="0">
                <a:solidFill>
                  <a:srgbClr val="FF0000"/>
                </a:solidFill>
              </a:rPr>
              <a:t>文字式</a:t>
            </a:r>
            <a:r>
              <a:rPr lang="ja-JP" altLang="en-US" sz="4800" dirty="0"/>
              <a:t>で表す。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8EE951-9CF6-49EE-921C-761CD0C3C40C}"/>
              </a:ext>
            </a:extLst>
          </p:cNvPr>
          <p:cNvSpPr/>
          <p:nvPr/>
        </p:nvSpPr>
        <p:spPr>
          <a:xfrm>
            <a:off x="304205" y="2893976"/>
            <a:ext cx="82549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十の位がａ、一の位がｂの２けたの数を文字式で表すと、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69F0C2B-32EE-4E8A-9AD2-CCF81F0AB65B}"/>
              </a:ext>
            </a:extLst>
          </p:cNvPr>
          <p:cNvSpPr/>
          <p:nvPr/>
        </p:nvSpPr>
        <p:spPr>
          <a:xfrm>
            <a:off x="6001835" y="3441015"/>
            <a:ext cx="257955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>
                <a:solidFill>
                  <a:srgbClr val="FF0000"/>
                </a:solidFill>
              </a:rPr>
              <a:t>10a+b</a:t>
            </a:r>
            <a:endParaRPr lang="ja-JP" altLang="en-US" sz="72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13EBDA-0BA8-4A98-9306-AC82CD8966D7}"/>
              </a:ext>
            </a:extLst>
          </p:cNvPr>
          <p:cNvSpPr/>
          <p:nvPr/>
        </p:nvSpPr>
        <p:spPr>
          <a:xfrm>
            <a:off x="6041200" y="5551844"/>
            <a:ext cx="24577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>
                <a:solidFill>
                  <a:srgbClr val="FF0000"/>
                </a:solidFill>
              </a:rPr>
              <a:t>10c+d</a:t>
            </a:r>
            <a:endParaRPr lang="ja-JP" altLang="en-US" sz="72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AA08D6F-E8CE-4A39-8925-64CF4AA8CFBE}"/>
              </a:ext>
            </a:extLst>
          </p:cNvPr>
          <p:cNvSpPr/>
          <p:nvPr/>
        </p:nvSpPr>
        <p:spPr>
          <a:xfrm>
            <a:off x="197605" y="4876575"/>
            <a:ext cx="82549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十の位が</a:t>
            </a:r>
            <a:r>
              <a:rPr lang="ja-JP" altLang="en-US" sz="4400" dirty="0" err="1"/>
              <a:t>ｃ</a:t>
            </a:r>
            <a:r>
              <a:rPr lang="ja-JP" altLang="en-US" sz="4400" dirty="0"/>
              <a:t>、一の位がｄの２けたの数を文字式で表すと、</a:t>
            </a:r>
          </a:p>
        </p:txBody>
      </p:sp>
    </p:spTree>
    <p:extLst>
      <p:ext uri="{BB962C8B-B14F-4D97-AF65-F5344CB8AC3E}">
        <p14:creationId xmlns:p14="http://schemas.microsoft.com/office/powerpoint/2010/main" val="422847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CB962AA-8118-4813-882B-8203A43499F9}"/>
              </a:ext>
            </a:extLst>
          </p:cNvPr>
          <p:cNvSpPr/>
          <p:nvPr/>
        </p:nvSpPr>
        <p:spPr>
          <a:xfrm>
            <a:off x="72444" y="20540"/>
            <a:ext cx="7148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この２つの数をかけると、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AEF01E3-6AA9-473F-AABA-73795F47D9E7}"/>
              </a:ext>
            </a:extLst>
          </p:cNvPr>
          <p:cNvSpPr/>
          <p:nvPr/>
        </p:nvSpPr>
        <p:spPr>
          <a:xfrm>
            <a:off x="1316380" y="620688"/>
            <a:ext cx="590418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/>
              <a:t>(10a+b)(10c+d)</a:t>
            </a:r>
            <a:endParaRPr lang="ja-JP" altLang="en-US" sz="72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271044-1415-454D-8E46-2AC1BAB86955}"/>
              </a:ext>
            </a:extLst>
          </p:cNvPr>
          <p:cNvSpPr/>
          <p:nvPr/>
        </p:nvSpPr>
        <p:spPr>
          <a:xfrm>
            <a:off x="457170" y="1628800"/>
            <a:ext cx="76226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0" dirty="0"/>
              <a:t>=100ac+10ad+10bc+bd 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D5FB3BC-4D70-41EA-9248-233F0F93C1D2}"/>
              </a:ext>
            </a:extLst>
          </p:cNvPr>
          <p:cNvSpPr/>
          <p:nvPr/>
        </p:nvSpPr>
        <p:spPr>
          <a:xfrm>
            <a:off x="457170" y="2461080"/>
            <a:ext cx="55734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/>
              <a:t>ここで、１０の位の数である</a:t>
            </a:r>
            <a:endParaRPr lang="en-US" altLang="ja-JP" sz="3600" dirty="0"/>
          </a:p>
          <a:p>
            <a:r>
              <a:rPr lang="ja-JP" altLang="en-US" sz="3600" dirty="0" err="1"/>
              <a:t>ｂ</a:t>
            </a:r>
            <a:r>
              <a:rPr lang="ja-JP" altLang="en-US" sz="3600" dirty="0"/>
              <a:t>とｄが等しいので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669C7A0-A752-4D3C-9A91-B3382259194F}"/>
              </a:ext>
            </a:extLst>
          </p:cNvPr>
          <p:cNvSpPr/>
          <p:nvPr/>
        </p:nvSpPr>
        <p:spPr>
          <a:xfrm>
            <a:off x="6192170" y="2421165"/>
            <a:ext cx="177324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dirty="0">
                <a:solidFill>
                  <a:srgbClr val="FF0000"/>
                </a:solidFill>
              </a:rPr>
              <a:t>b=d</a:t>
            </a:r>
            <a:endParaRPr lang="ja-JP" altLang="en-US" sz="80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DC2DD15-495E-4130-AC7A-FB9735F20128}"/>
              </a:ext>
            </a:extLst>
          </p:cNvPr>
          <p:cNvSpPr/>
          <p:nvPr/>
        </p:nvSpPr>
        <p:spPr>
          <a:xfrm>
            <a:off x="463069" y="3465565"/>
            <a:ext cx="742222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600" dirty="0"/>
              <a:t>=100ac+10b(</a:t>
            </a:r>
            <a:r>
              <a:rPr lang="en-US" altLang="ja-JP" sz="6600" dirty="0" err="1"/>
              <a:t>a+c</a:t>
            </a:r>
            <a:r>
              <a:rPr lang="en-US" altLang="ja-JP" sz="6600" dirty="0"/>
              <a:t>)+b</a:t>
            </a:r>
            <a:r>
              <a:rPr lang="en-US" altLang="ja-JP" sz="6600" baseline="30000" dirty="0"/>
              <a:t>2</a:t>
            </a:r>
            <a:r>
              <a:rPr lang="en-US" altLang="ja-JP" sz="6600" dirty="0"/>
              <a:t> 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A8A6EEC-8A16-4831-B110-29D6A3B90FCB}"/>
              </a:ext>
            </a:extLst>
          </p:cNvPr>
          <p:cNvSpPr/>
          <p:nvPr/>
        </p:nvSpPr>
        <p:spPr>
          <a:xfrm>
            <a:off x="457170" y="4474091"/>
            <a:ext cx="46463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/>
              <a:t>さらに、１０の位の数の和が１０なので、</a:t>
            </a:r>
            <a:endParaRPr lang="en-US" altLang="ja-JP" sz="36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F090C4A-6D1E-4615-8AE7-9B0D514873F6}"/>
              </a:ext>
            </a:extLst>
          </p:cNvPr>
          <p:cNvSpPr/>
          <p:nvPr/>
        </p:nvSpPr>
        <p:spPr>
          <a:xfrm>
            <a:off x="612658" y="5768887"/>
            <a:ext cx="606768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600" dirty="0"/>
              <a:t>=</a:t>
            </a:r>
            <a:r>
              <a:rPr lang="en-US" altLang="ja-JP" sz="6600" dirty="0">
                <a:solidFill>
                  <a:srgbClr val="FF0000"/>
                </a:solidFill>
              </a:rPr>
              <a:t>100ac+100b+c</a:t>
            </a:r>
            <a:r>
              <a:rPr lang="en-US" altLang="ja-JP" sz="6600" baseline="30000" dirty="0">
                <a:solidFill>
                  <a:srgbClr val="FF0000"/>
                </a:solidFill>
              </a:rPr>
              <a:t>2</a:t>
            </a:r>
            <a:r>
              <a:rPr lang="en-US" altLang="ja-JP" sz="6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BC44021-4387-4B99-B68D-D44EEFDFC0CE}"/>
              </a:ext>
            </a:extLst>
          </p:cNvPr>
          <p:cNvSpPr/>
          <p:nvPr/>
        </p:nvSpPr>
        <p:spPr>
          <a:xfrm>
            <a:off x="5376241" y="4482511"/>
            <a:ext cx="340509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dirty="0" err="1">
                <a:solidFill>
                  <a:srgbClr val="FF0000"/>
                </a:solidFill>
              </a:rPr>
              <a:t>a+c</a:t>
            </a:r>
            <a:r>
              <a:rPr lang="en-US" altLang="ja-JP" sz="8000" dirty="0">
                <a:solidFill>
                  <a:srgbClr val="FF0000"/>
                </a:solidFill>
              </a:rPr>
              <a:t>=10</a:t>
            </a:r>
            <a:r>
              <a:rPr lang="en-US" altLang="ja-JP" sz="8000" dirty="0"/>
              <a:t> </a:t>
            </a:r>
            <a:endParaRPr lang="ja-JP" altLang="en-US" sz="8000" dirty="0"/>
          </a:p>
        </p:txBody>
      </p:sp>
    </p:spTree>
    <p:extLst>
      <p:ext uri="{BB962C8B-B14F-4D97-AF65-F5344CB8AC3E}">
        <p14:creationId xmlns:p14="http://schemas.microsoft.com/office/powerpoint/2010/main" val="324217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640A51-2170-4B7C-9448-85F9627DD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28103"/>
            <a:ext cx="8640960" cy="4976970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このことから、このパターン（１の位が同じ数、１０の位の和が１０）の計算は１００の位以上が</a:t>
            </a:r>
            <a:r>
              <a:rPr lang="en-US" altLang="ja-JP" sz="4800" b="1" dirty="0" err="1">
                <a:solidFill>
                  <a:srgbClr val="FF0000"/>
                </a:solidFill>
              </a:rPr>
              <a:t>ab+c</a:t>
            </a:r>
            <a:r>
              <a:rPr lang="ja-JP" altLang="en-US" sz="4800" b="1" dirty="0" err="1"/>
              <a:t>、</a:t>
            </a:r>
            <a:r>
              <a:rPr lang="ja-JP" altLang="en-US" sz="4800" dirty="0"/>
              <a:t>１０の位までが</a:t>
            </a:r>
            <a:r>
              <a:rPr lang="en-US" altLang="ja-JP" sz="4800" b="1" dirty="0">
                <a:solidFill>
                  <a:srgbClr val="FF0000"/>
                </a:solidFill>
              </a:rPr>
              <a:t>c</a:t>
            </a:r>
            <a:r>
              <a:rPr lang="en-US" altLang="ja-JP" sz="4800" b="1" baseline="30000" dirty="0">
                <a:solidFill>
                  <a:srgbClr val="FF0000"/>
                </a:solidFill>
              </a:rPr>
              <a:t>2</a:t>
            </a:r>
            <a:r>
              <a:rPr lang="ja-JP" altLang="en-US" sz="4800" dirty="0"/>
              <a:t>となり、 </a:t>
            </a:r>
          </a:p>
          <a:p>
            <a:r>
              <a:rPr lang="en-US" altLang="ja-JP" sz="4800" dirty="0" err="1"/>
              <a:t>ab+c</a:t>
            </a:r>
            <a:r>
              <a:rPr lang="en-US" altLang="ja-JP" sz="4800" dirty="0"/>
              <a:t>=4×6+7=31</a:t>
            </a:r>
            <a:r>
              <a:rPr lang="ja-JP" altLang="en-US" sz="4800" dirty="0" err="1"/>
              <a:t>、</a:t>
            </a:r>
            <a:r>
              <a:rPr lang="en-US" altLang="ja-JP" sz="4800" dirty="0"/>
              <a:t>c</a:t>
            </a:r>
            <a:r>
              <a:rPr lang="en-US" altLang="ja-JP" sz="4800" baseline="30000" dirty="0"/>
              <a:t>2</a:t>
            </a:r>
            <a:r>
              <a:rPr lang="en-US" altLang="ja-JP" sz="4800" dirty="0"/>
              <a:t>=7×7=49</a:t>
            </a:r>
            <a:r>
              <a:rPr lang="ja-JP" altLang="en-US" sz="4800" dirty="0"/>
              <a:t>で</a:t>
            </a:r>
            <a:r>
              <a:rPr lang="en-US" altLang="ja-JP" sz="4800" dirty="0"/>
              <a:t>3149</a:t>
            </a:r>
            <a:r>
              <a:rPr lang="ja-JP" altLang="en-US" sz="4800" dirty="0"/>
              <a:t>となります。 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438DDB06-8248-4EED-AF90-548C393CA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82" y="152927"/>
            <a:ext cx="678102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dirty="0"/>
              <a:t>=</a:t>
            </a:r>
            <a:r>
              <a:rPr lang="en-US" altLang="ja-JP" sz="8000" u="sng" dirty="0">
                <a:solidFill>
                  <a:srgbClr val="FF0000"/>
                </a:solidFill>
              </a:rPr>
              <a:t>100</a:t>
            </a:r>
            <a:r>
              <a:rPr lang="ja-JP" altLang="en-US" sz="8000" u="sng" dirty="0">
                <a:solidFill>
                  <a:srgbClr val="FF0000"/>
                </a:solidFill>
              </a:rPr>
              <a:t>（</a:t>
            </a:r>
            <a:r>
              <a:rPr lang="en-US" altLang="ja-JP" sz="8000" u="sng" dirty="0" err="1">
                <a:solidFill>
                  <a:srgbClr val="FF0000"/>
                </a:solidFill>
              </a:rPr>
              <a:t>ac+b</a:t>
            </a:r>
            <a:r>
              <a:rPr lang="ja-JP" altLang="en-US" sz="8000" u="sng" dirty="0">
                <a:solidFill>
                  <a:srgbClr val="FF0000"/>
                </a:solidFill>
              </a:rPr>
              <a:t>）</a:t>
            </a:r>
            <a:r>
              <a:rPr lang="en-US" altLang="ja-JP" sz="8000" u="sng" dirty="0">
                <a:solidFill>
                  <a:srgbClr val="FF0000"/>
                </a:solidFill>
              </a:rPr>
              <a:t>+c</a:t>
            </a:r>
            <a:r>
              <a:rPr lang="en-US" altLang="ja-JP" sz="8000" u="sng" baseline="30000" dirty="0">
                <a:solidFill>
                  <a:srgbClr val="FF0000"/>
                </a:solidFill>
              </a:rPr>
              <a:t>2</a:t>
            </a:r>
            <a:r>
              <a:rPr lang="en-US" altLang="ja-JP" sz="8000" u="sng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497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9512" y="260648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練習問題</a:t>
            </a:r>
          </a:p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(1) </a:t>
            </a:r>
            <a:r>
              <a:rPr lang="ja-JP" altLang="en-US" sz="3600" dirty="0">
                <a:solidFill>
                  <a:prstClr val="black"/>
                </a:solidFill>
              </a:rPr>
              <a:t>　　 　 </a:t>
            </a:r>
            <a:r>
              <a:rPr lang="en-US" altLang="ja-JP" sz="3600" dirty="0">
                <a:solidFill>
                  <a:prstClr val="black"/>
                </a:solidFill>
              </a:rPr>
              <a:t>(2)</a:t>
            </a:r>
            <a:r>
              <a:rPr lang="ja-JP" altLang="en-US" sz="3600" dirty="0">
                <a:solidFill>
                  <a:prstClr val="black"/>
                </a:solidFill>
              </a:rPr>
              <a:t>　    　 </a:t>
            </a:r>
            <a:r>
              <a:rPr lang="en-US" altLang="ja-JP" sz="3600" dirty="0">
                <a:solidFill>
                  <a:prstClr val="black"/>
                </a:solidFill>
              </a:rPr>
              <a:t>(3) </a:t>
            </a:r>
            <a:r>
              <a:rPr lang="ja-JP" altLang="en-US" sz="3600" dirty="0">
                <a:solidFill>
                  <a:prstClr val="black"/>
                </a:solidFill>
              </a:rPr>
              <a:t>　　　   </a:t>
            </a:r>
            <a:r>
              <a:rPr lang="en-US" altLang="ja-JP" sz="3600" dirty="0">
                <a:solidFill>
                  <a:prstClr val="black"/>
                </a:solidFill>
              </a:rPr>
              <a:t>(4)</a:t>
            </a:r>
            <a:r>
              <a:rPr lang="ja-JP" altLang="en-US" sz="3600" dirty="0">
                <a:solidFill>
                  <a:prstClr val="black"/>
                </a:solidFill>
              </a:rPr>
              <a:t>　　  　 </a:t>
            </a:r>
            <a:r>
              <a:rPr lang="en-US" altLang="ja-JP" sz="3600" dirty="0">
                <a:solidFill>
                  <a:prstClr val="black"/>
                </a:solidFill>
              </a:rPr>
              <a:t>(5)</a:t>
            </a:r>
          </a:p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      45</a:t>
            </a:r>
            <a:r>
              <a:rPr lang="ja-JP" altLang="en-US" sz="3600" dirty="0">
                <a:solidFill>
                  <a:prstClr val="black"/>
                </a:solidFill>
              </a:rPr>
              <a:t>　　　　 </a:t>
            </a:r>
            <a:r>
              <a:rPr lang="en-US" altLang="ja-JP" sz="3600" dirty="0">
                <a:solidFill>
                  <a:prstClr val="black"/>
                </a:solidFill>
              </a:rPr>
              <a:t>34             81             52            98</a:t>
            </a:r>
          </a:p>
          <a:p>
            <a:pPr lvl="0"/>
            <a:r>
              <a:rPr lang="en-US" altLang="ja-JP" sz="3600" u="sng" dirty="0">
                <a:solidFill>
                  <a:prstClr val="black"/>
                </a:solidFill>
              </a:rPr>
              <a:t>× 65 </a:t>
            </a:r>
            <a:r>
              <a:rPr lang="en-US" altLang="ja-JP" sz="3600" dirty="0">
                <a:solidFill>
                  <a:prstClr val="black"/>
                </a:solidFill>
              </a:rPr>
              <a:t>       </a:t>
            </a:r>
            <a:r>
              <a:rPr lang="en-US" altLang="ja-JP" sz="3600" u="sng" dirty="0">
                <a:solidFill>
                  <a:prstClr val="black"/>
                </a:solidFill>
              </a:rPr>
              <a:t> ×74 </a:t>
            </a:r>
            <a:r>
              <a:rPr lang="en-US" altLang="ja-JP" sz="3600" dirty="0">
                <a:solidFill>
                  <a:prstClr val="black"/>
                </a:solidFill>
              </a:rPr>
              <a:t>      </a:t>
            </a:r>
            <a:r>
              <a:rPr lang="en-US" altLang="ja-JP" sz="3600" u="sng" dirty="0">
                <a:solidFill>
                  <a:prstClr val="black"/>
                </a:solidFill>
              </a:rPr>
              <a:t> ×21 </a:t>
            </a:r>
            <a:r>
              <a:rPr lang="en-US" altLang="ja-JP" sz="3600" dirty="0">
                <a:solidFill>
                  <a:prstClr val="black"/>
                </a:solidFill>
              </a:rPr>
              <a:t>        </a:t>
            </a:r>
            <a:r>
              <a:rPr lang="en-US" altLang="ja-JP" sz="3600" u="sng" dirty="0">
                <a:solidFill>
                  <a:prstClr val="black"/>
                </a:solidFill>
              </a:rPr>
              <a:t>×52 </a:t>
            </a:r>
            <a:r>
              <a:rPr lang="en-US" altLang="ja-JP" sz="3600" dirty="0">
                <a:solidFill>
                  <a:prstClr val="black"/>
                </a:solidFill>
              </a:rPr>
              <a:t>      </a:t>
            </a:r>
            <a:r>
              <a:rPr lang="en-US" altLang="ja-JP" sz="3600" u="sng" dirty="0">
                <a:solidFill>
                  <a:prstClr val="black"/>
                </a:solidFill>
              </a:rPr>
              <a:t> ×18</a:t>
            </a:r>
            <a:r>
              <a:rPr lang="ja-JP" altLang="en-US" sz="3600" dirty="0">
                <a:solidFill>
                  <a:prstClr val="black"/>
                </a:solidFill>
              </a:rPr>
              <a:t>　　　　</a:t>
            </a:r>
            <a:endParaRPr lang="en-US" altLang="ja-JP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838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26" y="116632"/>
            <a:ext cx="8229600" cy="908720"/>
          </a:xfrm>
        </p:spPr>
        <p:txBody>
          <a:bodyPr/>
          <a:lstStyle/>
          <a:p>
            <a:r>
              <a:rPr kumimoji="1" lang="ja-JP" altLang="en-US" dirty="0"/>
              <a:t>次の計算をしてみよう。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517617" y="1772816"/>
            <a:ext cx="17352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/>
              <a:t>　　  ７４</a:t>
            </a:r>
            <a:endParaRPr lang="ja-JP" altLang="en-US" sz="3600" dirty="0"/>
          </a:p>
          <a:p>
            <a:r>
              <a:rPr lang="en-US" altLang="ja-JP" sz="3600" b="1" u="sng" dirty="0"/>
              <a:t>×</a:t>
            </a:r>
            <a:r>
              <a:rPr lang="ja-JP" altLang="en-US" sz="3600" b="1" u="sng" dirty="0"/>
              <a:t>　７６</a:t>
            </a:r>
            <a:endParaRPr lang="ja-JP" altLang="en-US" sz="3600" dirty="0"/>
          </a:p>
        </p:txBody>
      </p:sp>
      <p:sp>
        <p:nvSpPr>
          <p:cNvPr id="5" name="正方形/長方形 4"/>
          <p:cNvSpPr/>
          <p:nvPr/>
        </p:nvSpPr>
        <p:spPr>
          <a:xfrm>
            <a:off x="658112" y="2779183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５６２４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468659" y="1763744"/>
            <a:ext cx="17352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/>
              <a:t>　　  ８７</a:t>
            </a:r>
            <a:endParaRPr lang="ja-JP" altLang="en-US" sz="3600" dirty="0"/>
          </a:p>
          <a:p>
            <a:r>
              <a:rPr lang="en-US" altLang="ja-JP" sz="3600" b="1" u="sng" dirty="0"/>
              <a:t>×</a:t>
            </a:r>
            <a:r>
              <a:rPr lang="ja-JP" altLang="en-US" sz="3600" b="1" u="sng" dirty="0"/>
              <a:t>　８３</a:t>
            </a:r>
            <a:endParaRPr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4475747" y="1772816"/>
            <a:ext cx="17352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/>
              <a:t>　　  ５５</a:t>
            </a:r>
            <a:endParaRPr lang="ja-JP" altLang="en-US" sz="3600" dirty="0"/>
          </a:p>
          <a:p>
            <a:r>
              <a:rPr lang="en-US" altLang="ja-JP" sz="3600" b="1" u="sng" dirty="0"/>
              <a:t>×</a:t>
            </a:r>
            <a:r>
              <a:rPr lang="ja-JP" altLang="en-US" sz="3600" b="1" u="sng" dirty="0"/>
              <a:t>　５５</a:t>
            </a:r>
            <a:endParaRPr lang="ja-JP" altLang="en-US" sz="3600" dirty="0"/>
          </a:p>
        </p:txBody>
      </p:sp>
      <p:sp>
        <p:nvSpPr>
          <p:cNvPr id="11" name="正方形/長方形 10"/>
          <p:cNvSpPr/>
          <p:nvPr/>
        </p:nvSpPr>
        <p:spPr>
          <a:xfrm>
            <a:off x="1154728" y="3720609"/>
            <a:ext cx="683139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3600" dirty="0"/>
              <a:t>何か気付いたことはないですか？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580529" y="1778644"/>
            <a:ext cx="17352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/>
              <a:t>　　  ４２</a:t>
            </a:r>
            <a:r>
              <a:rPr lang="en-US" altLang="ja-JP" sz="3600" b="1" u="sng" dirty="0"/>
              <a:t>×</a:t>
            </a:r>
            <a:r>
              <a:rPr lang="ja-JP" altLang="en-US" sz="3600" b="1" u="sng" dirty="0"/>
              <a:t>　４８</a:t>
            </a:r>
            <a:endParaRPr lang="ja-JP" altLang="en-US" sz="3600" dirty="0"/>
          </a:p>
        </p:txBody>
      </p:sp>
      <p:sp>
        <p:nvSpPr>
          <p:cNvPr id="13" name="正方形/長方形 12"/>
          <p:cNvSpPr/>
          <p:nvPr/>
        </p:nvSpPr>
        <p:spPr>
          <a:xfrm>
            <a:off x="2635602" y="2760577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７２２１</a:t>
            </a:r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4570426" y="2755545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３０２５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6721024" y="2760577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２０１６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113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D5B18-83F1-4C23-A593-C3117082B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61852"/>
            <a:ext cx="8856984" cy="92211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5400" dirty="0"/>
              <a:t>これらのかけ算の共通点は？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789073-24C3-4ADC-B9CA-1D15CABC9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7176"/>
            <a:ext cx="8229600" cy="3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4400" b="1" u="sng" dirty="0"/>
              <a:t>１０の位が同じ数</a:t>
            </a:r>
            <a:endParaRPr lang="en-US" altLang="ja-JP" sz="4400" b="1" u="sng" dirty="0"/>
          </a:p>
          <a:p>
            <a:pPr marL="0" indent="0">
              <a:buNone/>
            </a:pPr>
            <a:r>
              <a:rPr lang="ja-JP" altLang="en-US" sz="4400" b="1" u="sng" dirty="0"/>
              <a:t>１の位の和が１０になる</a:t>
            </a:r>
            <a:endParaRPr lang="en-US" altLang="ja-JP" sz="4400" b="1" u="sng" dirty="0"/>
          </a:p>
          <a:p>
            <a:pPr marL="0" indent="0">
              <a:buNone/>
            </a:pPr>
            <a:r>
              <a:rPr lang="ja-JP" altLang="en-US" sz="4400" b="1" u="sng" dirty="0"/>
              <a:t>２けたの数のかけ算</a:t>
            </a:r>
            <a:endParaRPr lang="en-US" altLang="ja-JP" sz="4400" b="1" u="sng" dirty="0"/>
          </a:p>
          <a:p>
            <a:pPr marL="0" indent="0">
              <a:buNone/>
            </a:pPr>
            <a:r>
              <a:rPr kumimoji="1" lang="ja-JP" altLang="en-US" sz="5400" dirty="0"/>
              <a:t>の答えは、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7BB95FEE-E113-49D9-965B-570098216D8D}"/>
              </a:ext>
            </a:extLst>
          </p:cNvPr>
          <p:cNvSpPr txBox="1">
            <a:spLocks/>
          </p:cNvSpPr>
          <p:nvPr/>
        </p:nvSpPr>
        <p:spPr>
          <a:xfrm>
            <a:off x="143508" y="4324707"/>
            <a:ext cx="8856984" cy="8393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/>
              <a:t>十の位までは一の位どうしをかけた数</a:t>
            </a:r>
            <a:endParaRPr lang="en-US" altLang="ja-JP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D61EFE0-55A0-4477-A70E-F5776D0F64F6}"/>
              </a:ext>
            </a:extLst>
          </p:cNvPr>
          <p:cNvSpPr txBox="1">
            <a:spLocks/>
          </p:cNvSpPr>
          <p:nvPr/>
        </p:nvSpPr>
        <p:spPr>
          <a:xfrm>
            <a:off x="179512" y="5301208"/>
            <a:ext cx="8856984" cy="14192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/>
              <a:t>千の位までは十の位の数とその数に１をたした数どうしをかけた数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4578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891C49C9-253C-4CB0-BCA3-E7D9EDF24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ja-JP" altLang="en-US" dirty="0"/>
              <a:t>このことが、全ての数について言えることを説明するにはどうすればいい？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D8A9C90-DAC4-4DE4-8DAF-712CEA79CB0D}"/>
              </a:ext>
            </a:extLst>
          </p:cNvPr>
          <p:cNvSpPr/>
          <p:nvPr/>
        </p:nvSpPr>
        <p:spPr>
          <a:xfrm>
            <a:off x="304205" y="1592321"/>
            <a:ext cx="81483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/>
              <a:t>２けたの整数を</a:t>
            </a:r>
            <a:r>
              <a:rPr lang="ja-JP" altLang="en-US" sz="4800" dirty="0">
                <a:solidFill>
                  <a:srgbClr val="FF0000"/>
                </a:solidFill>
              </a:rPr>
              <a:t>文字式</a:t>
            </a:r>
            <a:r>
              <a:rPr lang="ja-JP" altLang="en-US" sz="4800" dirty="0"/>
              <a:t>で表す。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8EE951-9CF6-49EE-921C-761CD0C3C40C}"/>
              </a:ext>
            </a:extLst>
          </p:cNvPr>
          <p:cNvSpPr/>
          <p:nvPr/>
        </p:nvSpPr>
        <p:spPr>
          <a:xfrm>
            <a:off x="323528" y="2687631"/>
            <a:ext cx="82549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十の位がａ、一の位がｂの２けたの数を文字式で表すと、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69F0C2B-32EE-4E8A-9AD2-CCF81F0AB65B}"/>
              </a:ext>
            </a:extLst>
          </p:cNvPr>
          <p:cNvSpPr/>
          <p:nvPr/>
        </p:nvSpPr>
        <p:spPr>
          <a:xfrm>
            <a:off x="6021158" y="3234670"/>
            <a:ext cx="257955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>
                <a:solidFill>
                  <a:srgbClr val="FF0000"/>
                </a:solidFill>
              </a:rPr>
              <a:t>10a+b</a:t>
            </a:r>
            <a:endParaRPr lang="ja-JP" altLang="en-US" sz="72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13EBDA-0BA8-4A98-9306-AC82CD8966D7}"/>
              </a:ext>
            </a:extLst>
          </p:cNvPr>
          <p:cNvSpPr/>
          <p:nvPr/>
        </p:nvSpPr>
        <p:spPr>
          <a:xfrm>
            <a:off x="6147800" y="5374581"/>
            <a:ext cx="245772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>
                <a:solidFill>
                  <a:srgbClr val="FF0000"/>
                </a:solidFill>
              </a:rPr>
              <a:t>10c+d</a:t>
            </a:r>
            <a:endParaRPr lang="ja-JP" altLang="en-US" sz="72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AA08D6F-E8CE-4A39-8925-64CF4AA8CFBE}"/>
              </a:ext>
            </a:extLst>
          </p:cNvPr>
          <p:cNvSpPr/>
          <p:nvPr/>
        </p:nvSpPr>
        <p:spPr>
          <a:xfrm>
            <a:off x="304205" y="4699312"/>
            <a:ext cx="825498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十の位が</a:t>
            </a:r>
            <a:r>
              <a:rPr lang="ja-JP" altLang="en-US" sz="4400" dirty="0" err="1"/>
              <a:t>ｃ</a:t>
            </a:r>
            <a:r>
              <a:rPr lang="ja-JP" altLang="en-US" sz="4400" dirty="0"/>
              <a:t>、一の位がｄの２けたの数を文字式で表すと、</a:t>
            </a:r>
          </a:p>
        </p:txBody>
      </p:sp>
    </p:spTree>
    <p:extLst>
      <p:ext uri="{BB962C8B-B14F-4D97-AF65-F5344CB8AC3E}">
        <p14:creationId xmlns:p14="http://schemas.microsoft.com/office/powerpoint/2010/main" val="44841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CB962AA-8118-4813-882B-8203A43499F9}"/>
              </a:ext>
            </a:extLst>
          </p:cNvPr>
          <p:cNvSpPr/>
          <p:nvPr/>
        </p:nvSpPr>
        <p:spPr>
          <a:xfrm>
            <a:off x="72444" y="20540"/>
            <a:ext cx="71481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/>
              <a:t>この２つの数をかけると、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AEF01E3-6AA9-473F-AABA-73795F47D9E7}"/>
              </a:ext>
            </a:extLst>
          </p:cNvPr>
          <p:cNvSpPr/>
          <p:nvPr/>
        </p:nvSpPr>
        <p:spPr>
          <a:xfrm>
            <a:off x="1316380" y="620688"/>
            <a:ext cx="590418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/>
              <a:t>(10a+b)(10c+d)</a:t>
            </a:r>
            <a:endParaRPr lang="ja-JP" altLang="en-US" sz="72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271044-1415-454D-8E46-2AC1BAB86955}"/>
              </a:ext>
            </a:extLst>
          </p:cNvPr>
          <p:cNvSpPr/>
          <p:nvPr/>
        </p:nvSpPr>
        <p:spPr>
          <a:xfrm>
            <a:off x="457170" y="1628800"/>
            <a:ext cx="762260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0" dirty="0"/>
              <a:t>=100ac+10ad+10bc+bd 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D5FB3BC-4D70-41EA-9248-233F0F93C1D2}"/>
              </a:ext>
            </a:extLst>
          </p:cNvPr>
          <p:cNvSpPr/>
          <p:nvPr/>
        </p:nvSpPr>
        <p:spPr>
          <a:xfrm>
            <a:off x="457170" y="2776134"/>
            <a:ext cx="55734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/>
              <a:t>ここで、１０の位の数である</a:t>
            </a:r>
            <a:endParaRPr lang="en-US" altLang="ja-JP" sz="3600" dirty="0"/>
          </a:p>
          <a:p>
            <a:r>
              <a:rPr lang="ja-JP" altLang="en-US" sz="3600" dirty="0"/>
              <a:t>ａと</a:t>
            </a:r>
            <a:r>
              <a:rPr lang="ja-JP" altLang="en-US" sz="3600" dirty="0" err="1"/>
              <a:t>ｃ</a:t>
            </a:r>
            <a:r>
              <a:rPr lang="ja-JP" altLang="en-US" sz="3600" dirty="0"/>
              <a:t>が等しいので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669C7A0-A752-4D3C-9A91-B3382259194F}"/>
              </a:ext>
            </a:extLst>
          </p:cNvPr>
          <p:cNvSpPr/>
          <p:nvPr/>
        </p:nvSpPr>
        <p:spPr>
          <a:xfrm>
            <a:off x="6199890" y="2575668"/>
            <a:ext cx="162256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0" dirty="0">
                <a:solidFill>
                  <a:srgbClr val="FF0000"/>
                </a:solidFill>
              </a:rPr>
              <a:t>a=c</a:t>
            </a:r>
            <a:endParaRPr lang="ja-JP" altLang="en-US" sz="80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DC2DD15-495E-4130-AC7A-FB9735F20128}"/>
              </a:ext>
            </a:extLst>
          </p:cNvPr>
          <p:cNvSpPr/>
          <p:nvPr/>
        </p:nvSpPr>
        <p:spPr>
          <a:xfrm>
            <a:off x="544652" y="4067035"/>
            <a:ext cx="75953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600" dirty="0"/>
              <a:t>=100a</a:t>
            </a:r>
            <a:r>
              <a:rPr lang="en-US" altLang="ja-JP" sz="6600" baseline="30000" dirty="0"/>
              <a:t>2</a:t>
            </a:r>
            <a:r>
              <a:rPr lang="en-US" altLang="ja-JP" sz="6600" dirty="0"/>
              <a:t>+10a(</a:t>
            </a:r>
            <a:r>
              <a:rPr lang="en-US" altLang="ja-JP" sz="6600" dirty="0" err="1"/>
              <a:t>d+b</a:t>
            </a:r>
            <a:r>
              <a:rPr lang="en-US" altLang="ja-JP" sz="6600" dirty="0"/>
              <a:t>)+bd 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A8A6EEC-8A16-4831-B110-29D6A3B90FCB}"/>
              </a:ext>
            </a:extLst>
          </p:cNvPr>
          <p:cNvSpPr/>
          <p:nvPr/>
        </p:nvSpPr>
        <p:spPr>
          <a:xfrm>
            <a:off x="544652" y="5261639"/>
            <a:ext cx="688041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600" dirty="0"/>
              <a:t>=10a(10a+b+d)+bd </a:t>
            </a:r>
          </a:p>
        </p:txBody>
      </p:sp>
    </p:spTree>
    <p:extLst>
      <p:ext uri="{BB962C8B-B14F-4D97-AF65-F5344CB8AC3E}">
        <p14:creationId xmlns:p14="http://schemas.microsoft.com/office/powerpoint/2010/main" val="225934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49C3B17-1273-43C2-B446-87AC3617942F}"/>
              </a:ext>
            </a:extLst>
          </p:cNvPr>
          <p:cNvSpPr/>
          <p:nvPr/>
        </p:nvSpPr>
        <p:spPr>
          <a:xfrm>
            <a:off x="179512" y="116632"/>
            <a:ext cx="564609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/>
              <a:t>さらに、１の位の数の</a:t>
            </a:r>
            <a:r>
              <a:rPr lang="ja-JP" altLang="en-US" sz="3600" dirty="0" err="1"/>
              <a:t>ｂ</a:t>
            </a:r>
            <a:r>
              <a:rPr lang="ja-JP" altLang="en-US" sz="3600" dirty="0"/>
              <a:t>とｄの</a:t>
            </a:r>
            <a:endParaRPr lang="en-US" altLang="ja-JP" sz="3600" dirty="0"/>
          </a:p>
          <a:p>
            <a:r>
              <a:rPr lang="ja-JP" altLang="en-US" sz="3600" dirty="0"/>
              <a:t>和が１０なので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7EB3882-0E02-45E8-B627-2F6EB90FA825}"/>
              </a:ext>
            </a:extLst>
          </p:cNvPr>
          <p:cNvSpPr/>
          <p:nvPr/>
        </p:nvSpPr>
        <p:spPr>
          <a:xfrm>
            <a:off x="5923247" y="118835"/>
            <a:ext cx="32207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dirty="0" err="1">
                <a:solidFill>
                  <a:srgbClr val="FF0000"/>
                </a:solidFill>
              </a:rPr>
              <a:t>b+d</a:t>
            </a:r>
            <a:r>
              <a:rPr lang="en-US" altLang="ja-JP" sz="7200" dirty="0">
                <a:solidFill>
                  <a:srgbClr val="FF0000"/>
                </a:solidFill>
              </a:rPr>
              <a:t>=10</a:t>
            </a:r>
            <a:r>
              <a:rPr lang="en-US" altLang="ja-JP" sz="7200" dirty="0"/>
              <a:t> 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83ABF36-B18A-4426-863A-6337B29D6D89}"/>
              </a:ext>
            </a:extLst>
          </p:cNvPr>
          <p:cNvSpPr/>
          <p:nvPr/>
        </p:nvSpPr>
        <p:spPr>
          <a:xfrm>
            <a:off x="251520" y="2008821"/>
            <a:ext cx="634340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600" dirty="0"/>
              <a:t>=</a:t>
            </a:r>
            <a:r>
              <a:rPr lang="en-US" altLang="ja-JP" sz="6600" dirty="0">
                <a:solidFill>
                  <a:srgbClr val="FF0000"/>
                </a:solidFill>
              </a:rPr>
              <a:t>10a(10a+10)+cd 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EF3672D-15BA-4FA6-867F-286E15E3D308}"/>
              </a:ext>
            </a:extLst>
          </p:cNvPr>
          <p:cNvSpPr/>
          <p:nvPr/>
        </p:nvSpPr>
        <p:spPr>
          <a:xfrm>
            <a:off x="251520" y="1111988"/>
            <a:ext cx="688041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600" dirty="0"/>
              <a:t>=10a(10a+</a:t>
            </a:r>
            <a:r>
              <a:rPr lang="en-US" altLang="ja-JP" sz="6600" dirty="0">
                <a:solidFill>
                  <a:srgbClr val="FF0000"/>
                </a:solidFill>
              </a:rPr>
              <a:t>b+d</a:t>
            </a:r>
            <a:r>
              <a:rPr lang="en-US" altLang="ja-JP" sz="6600" dirty="0"/>
              <a:t>)+bd </a:t>
            </a: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34E41190-76C5-4228-BCB7-88790CCEF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78756" y="2801068"/>
            <a:ext cx="7273679" cy="1325562"/>
          </a:xfrm>
        </p:spPr>
        <p:txBody>
          <a:bodyPr>
            <a:normAutofit/>
          </a:bodyPr>
          <a:lstStyle/>
          <a:p>
            <a:r>
              <a:rPr lang="en-US" altLang="ja-JP" sz="6600" dirty="0"/>
              <a:t>=</a:t>
            </a:r>
            <a:r>
              <a:rPr lang="en-US" altLang="ja-JP" sz="6600" u="sng" dirty="0">
                <a:solidFill>
                  <a:srgbClr val="FF0000"/>
                </a:solidFill>
              </a:rPr>
              <a:t>100a(a+1)+bd </a:t>
            </a:r>
            <a:endParaRPr kumimoji="1" lang="ja-JP" altLang="en-US" sz="6600" u="sng" dirty="0"/>
          </a:p>
        </p:txBody>
      </p:sp>
      <p:sp>
        <p:nvSpPr>
          <p:cNvPr id="21" name="コンテンツ プレースホルダー 3">
            <a:extLst>
              <a:ext uri="{FF2B5EF4-FFF2-40B4-BE49-F238E27FC236}">
                <a16:creationId xmlns:a16="http://schemas.microsoft.com/office/drawing/2014/main" id="{02000808-5871-47BB-9319-E94F45B13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071348"/>
            <a:ext cx="925534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/>
              <a:t>このことから、この計算は１００の位以上が</a:t>
            </a:r>
            <a:r>
              <a:rPr lang="en-US" altLang="ja-JP" sz="4000" b="1" dirty="0">
                <a:solidFill>
                  <a:srgbClr val="FF0000"/>
                </a:solidFill>
              </a:rPr>
              <a:t>a(a+1)</a:t>
            </a:r>
            <a:r>
              <a:rPr lang="ja-JP" altLang="en-US" sz="4000" b="1" dirty="0" err="1"/>
              <a:t>、</a:t>
            </a:r>
            <a:r>
              <a:rPr lang="ja-JP" altLang="en-US" sz="4000" dirty="0"/>
              <a:t>１０の位までが</a:t>
            </a:r>
            <a:r>
              <a:rPr lang="en-US" altLang="ja-JP" sz="4000" b="1" dirty="0">
                <a:solidFill>
                  <a:srgbClr val="FF0000"/>
                </a:solidFill>
              </a:rPr>
              <a:t>bd</a:t>
            </a:r>
            <a:r>
              <a:rPr lang="ja-JP" altLang="en-US" sz="4000" dirty="0"/>
              <a:t>となり、 </a:t>
            </a:r>
          </a:p>
          <a:p>
            <a:r>
              <a:rPr lang="en-US" altLang="ja-JP" sz="4000" dirty="0"/>
              <a:t>a(a+1)=7×(7+1)=7×8=</a:t>
            </a:r>
            <a:r>
              <a:rPr lang="ja-JP" altLang="en-US" sz="4000" dirty="0"/>
              <a:t>５６、</a:t>
            </a:r>
            <a:r>
              <a:rPr lang="en-US" altLang="ja-JP" sz="4000" dirty="0"/>
              <a:t>cd=4×6=</a:t>
            </a:r>
            <a:r>
              <a:rPr lang="ja-JP" altLang="en-US" sz="4000" dirty="0"/>
              <a:t>２４で５６２４となります。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309599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89756" y="692696"/>
            <a:ext cx="89644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>
                <a:solidFill>
                  <a:prstClr val="black"/>
                </a:solidFill>
              </a:rPr>
              <a:t>練習問題</a:t>
            </a:r>
          </a:p>
          <a:p>
            <a:pPr lvl="0"/>
            <a:r>
              <a:rPr lang="en-US" altLang="ja-JP" sz="4000" dirty="0">
                <a:solidFill>
                  <a:prstClr val="black"/>
                </a:solidFill>
              </a:rPr>
              <a:t>(1) </a:t>
            </a:r>
            <a:r>
              <a:rPr lang="ja-JP" altLang="en-US" sz="4000" dirty="0">
                <a:solidFill>
                  <a:prstClr val="black"/>
                </a:solidFill>
              </a:rPr>
              <a:t>　　 　 </a:t>
            </a:r>
            <a:r>
              <a:rPr lang="en-US" altLang="ja-JP" sz="4000" dirty="0">
                <a:solidFill>
                  <a:prstClr val="black"/>
                </a:solidFill>
              </a:rPr>
              <a:t>(2)</a:t>
            </a:r>
            <a:r>
              <a:rPr lang="ja-JP" altLang="en-US" sz="4000" dirty="0">
                <a:solidFill>
                  <a:prstClr val="black"/>
                </a:solidFill>
              </a:rPr>
              <a:t>　　      </a:t>
            </a:r>
            <a:r>
              <a:rPr lang="en-US" altLang="ja-JP" sz="4000" dirty="0">
                <a:solidFill>
                  <a:prstClr val="black"/>
                </a:solidFill>
              </a:rPr>
              <a:t>(3) </a:t>
            </a:r>
            <a:r>
              <a:rPr lang="ja-JP" altLang="en-US" sz="4000" dirty="0">
                <a:solidFill>
                  <a:prstClr val="black"/>
                </a:solidFill>
              </a:rPr>
              <a:t>　　　 </a:t>
            </a:r>
            <a:r>
              <a:rPr lang="en-US" altLang="ja-JP" sz="4000" dirty="0">
                <a:solidFill>
                  <a:prstClr val="black"/>
                </a:solidFill>
              </a:rPr>
              <a:t>(4)</a:t>
            </a:r>
            <a:r>
              <a:rPr lang="ja-JP" altLang="en-US" sz="4000" dirty="0">
                <a:solidFill>
                  <a:prstClr val="black"/>
                </a:solidFill>
              </a:rPr>
              <a:t>　　　</a:t>
            </a:r>
            <a:r>
              <a:rPr lang="ja-JP" altLang="en-US" sz="4000" i="1" dirty="0">
                <a:solidFill>
                  <a:prstClr val="black"/>
                </a:solidFill>
              </a:rPr>
              <a:t> </a:t>
            </a:r>
            <a:r>
              <a:rPr lang="en-US" altLang="ja-JP" sz="4000" i="1" dirty="0">
                <a:solidFill>
                  <a:prstClr val="black"/>
                </a:solidFill>
              </a:rPr>
              <a:t>(5)</a:t>
            </a:r>
          </a:p>
          <a:p>
            <a:pPr lvl="0"/>
            <a:r>
              <a:rPr lang="ja-JP" altLang="en-US" sz="4000" i="1" dirty="0">
                <a:solidFill>
                  <a:prstClr val="black"/>
                </a:solidFill>
              </a:rPr>
              <a:t>　  </a:t>
            </a:r>
            <a:r>
              <a:rPr lang="en-US" altLang="ja-JP" sz="4000" i="1" dirty="0">
                <a:solidFill>
                  <a:prstClr val="black"/>
                </a:solidFill>
              </a:rPr>
              <a:t>54</a:t>
            </a:r>
            <a:r>
              <a:rPr lang="ja-JP" altLang="en-US" sz="4000" i="1" dirty="0">
                <a:solidFill>
                  <a:prstClr val="black"/>
                </a:solidFill>
              </a:rPr>
              <a:t>　 　　　 </a:t>
            </a:r>
            <a:r>
              <a:rPr lang="en-US" altLang="ja-JP" sz="4000" i="1" dirty="0">
                <a:solidFill>
                  <a:prstClr val="black"/>
                </a:solidFill>
              </a:rPr>
              <a:t>43 </a:t>
            </a:r>
            <a:r>
              <a:rPr lang="ja-JP" altLang="en-US" sz="4000" i="1" dirty="0">
                <a:solidFill>
                  <a:prstClr val="black"/>
                </a:solidFill>
              </a:rPr>
              <a:t>　   　  </a:t>
            </a:r>
            <a:r>
              <a:rPr lang="en-US" altLang="ja-JP" sz="4000" i="1" dirty="0">
                <a:solidFill>
                  <a:prstClr val="black"/>
                </a:solidFill>
              </a:rPr>
              <a:t>18  </a:t>
            </a:r>
            <a:r>
              <a:rPr lang="ja-JP" altLang="en-US" sz="4000" i="1" dirty="0">
                <a:solidFill>
                  <a:prstClr val="black"/>
                </a:solidFill>
              </a:rPr>
              <a:t>　　　</a:t>
            </a:r>
            <a:r>
              <a:rPr lang="en-US" altLang="ja-JP" sz="4000" i="1" dirty="0">
                <a:solidFill>
                  <a:prstClr val="black"/>
                </a:solidFill>
              </a:rPr>
              <a:t>25</a:t>
            </a:r>
            <a:r>
              <a:rPr lang="ja-JP" altLang="en-US" sz="4000" i="1" dirty="0">
                <a:solidFill>
                  <a:prstClr val="black"/>
                </a:solidFill>
              </a:rPr>
              <a:t>　　　　</a:t>
            </a:r>
            <a:r>
              <a:rPr lang="en-US" altLang="ja-JP" sz="4000" i="1" dirty="0">
                <a:solidFill>
                  <a:prstClr val="black"/>
                </a:solidFill>
              </a:rPr>
              <a:t>89</a:t>
            </a:r>
          </a:p>
          <a:p>
            <a:pPr lvl="0"/>
            <a:r>
              <a:rPr lang="en-US" altLang="ja-JP" sz="4000" i="1" u="sng" dirty="0">
                <a:solidFill>
                  <a:prstClr val="black"/>
                </a:solidFill>
              </a:rPr>
              <a:t>×56 </a:t>
            </a:r>
            <a:r>
              <a:rPr lang="ja-JP" altLang="en-US" sz="4000" i="1" dirty="0">
                <a:solidFill>
                  <a:prstClr val="black"/>
                </a:solidFill>
              </a:rPr>
              <a:t>　　　</a:t>
            </a:r>
            <a:r>
              <a:rPr lang="en-US" altLang="ja-JP" sz="4000" i="1" u="sng" dirty="0">
                <a:solidFill>
                  <a:prstClr val="black"/>
                </a:solidFill>
              </a:rPr>
              <a:t>×47 </a:t>
            </a:r>
            <a:r>
              <a:rPr lang="ja-JP" altLang="en-US" sz="4000" i="1" dirty="0">
                <a:solidFill>
                  <a:prstClr val="black"/>
                </a:solidFill>
              </a:rPr>
              <a:t>　   </a:t>
            </a:r>
            <a:r>
              <a:rPr lang="en-US" altLang="ja-JP" sz="4000" i="1" u="sng" dirty="0">
                <a:solidFill>
                  <a:prstClr val="black"/>
                </a:solidFill>
              </a:rPr>
              <a:t>×12 </a:t>
            </a:r>
            <a:r>
              <a:rPr lang="ja-JP" altLang="en-US" sz="4000" i="1" dirty="0">
                <a:solidFill>
                  <a:prstClr val="black"/>
                </a:solidFill>
              </a:rPr>
              <a:t>　　</a:t>
            </a:r>
            <a:r>
              <a:rPr lang="en-US" altLang="ja-JP" sz="4000" u="sng" dirty="0">
                <a:solidFill>
                  <a:prstClr val="black"/>
                </a:solidFill>
              </a:rPr>
              <a:t>×</a:t>
            </a:r>
            <a:r>
              <a:rPr lang="en-US" altLang="ja-JP" sz="4000" i="1" u="sng" dirty="0">
                <a:solidFill>
                  <a:prstClr val="black"/>
                </a:solidFill>
              </a:rPr>
              <a:t>25</a:t>
            </a:r>
            <a:r>
              <a:rPr lang="en-US" altLang="ja-JP" sz="4000" u="sng" dirty="0">
                <a:solidFill>
                  <a:prstClr val="black"/>
                </a:solidFill>
              </a:rPr>
              <a:t> </a:t>
            </a:r>
            <a:r>
              <a:rPr lang="ja-JP" altLang="en-US" sz="4000" dirty="0">
                <a:solidFill>
                  <a:prstClr val="black"/>
                </a:solidFill>
              </a:rPr>
              <a:t>　　</a:t>
            </a:r>
            <a:r>
              <a:rPr lang="en-US" altLang="ja-JP" sz="4000" u="sng" dirty="0">
                <a:solidFill>
                  <a:prstClr val="black"/>
                </a:solidFill>
              </a:rPr>
              <a:t>×</a:t>
            </a:r>
            <a:r>
              <a:rPr lang="en-US" altLang="ja-JP" sz="4000" i="1" u="sng" dirty="0">
                <a:solidFill>
                  <a:prstClr val="black"/>
                </a:solidFill>
              </a:rPr>
              <a:t>81</a:t>
            </a:r>
            <a:r>
              <a:rPr lang="ja-JP" altLang="en-US" sz="4000" dirty="0">
                <a:solidFill>
                  <a:prstClr val="black"/>
                </a:solidFill>
              </a:rPr>
              <a:t>　　　　</a:t>
            </a:r>
            <a:endParaRPr lang="en-US" altLang="ja-JP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929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1143" y="7968"/>
            <a:ext cx="8229600" cy="90872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次の式の計算をしてみよう。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755576" y="1916832"/>
            <a:ext cx="1581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/>
              <a:t>　    ４７</a:t>
            </a:r>
            <a:endParaRPr lang="ja-JP" altLang="en-US" sz="3600" dirty="0"/>
          </a:p>
          <a:p>
            <a:r>
              <a:rPr lang="en-US" altLang="ja-JP" sz="3600" b="1" u="sng" dirty="0"/>
              <a:t>×  </a:t>
            </a:r>
            <a:r>
              <a:rPr lang="ja-JP" altLang="en-US" sz="3600" b="1" u="sng" dirty="0"/>
              <a:t>６７</a:t>
            </a:r>
            <a:endParaRPr lang="ja-JP" altLang="en-US" sz="3600" dirty="0"/>
          </a:p>
        </p:txBody>
      </p:sp>
      <p:sp>
        <p:nvSpPr>
          <p:cNvPr id="9" name="正方形/長方形 8"/>
          <p:cNvSpPr/>
          <p:nvPr/>
        </p:nvSpPr>
        <p:spPr>
          <a:xfrm>
            <a:off x="2706618" y="1916832"/>
            <a:ext cx="1581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/>
              <a:t>　    ７４</a:t>
            </a:r>
            <a:endParaRPr lang="ja-JP" altLang="en-US" sz="3600" dirty="0"/>
          </a:p>
          <a:p>
            <a:r>
              <a:rPr lang="en-US" altLang="ja-JP" sz="3600" b="1" u="sng" dirty="0"/>
              <a:t>×  </a:t>
            </a:r>
            <a:r>
              <a:rPr lang="ja-JP" altLang="en-US" sz="3600" b="1" u="sng" dirty="0"/>
              <a:t>３４</a:t>
            </a:r>
            <a:endParaRPr lang="ja-JP" altLang="en-US" sz="3600" dirty="0"/>
          </a:p>
        </p:txBody>
      </p:sp>
      <p:sp>
        <p:nvSpPr>
          <p:cNvPr id="10" name="正方形/長方形 9"/>
          <p:cNvSpPr/>
          <p:nvPr/>
        </p:nvSpPr>
        <p:spPr>
          <a:xfrm>
            <a:off x="4665943" y="1916832"/>
            <a:ext cx="1581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/>
              <a:t>　    ８６</a:t>
            </a:r>
            <a:endParaRPr lang="ja-JP" altLang="en-US" sz="3600" dirty="0"/>
          </a:p>
          <a:p>
            <a:r>
              <a:rPr lang="en-US" altLang="ja-JP" sz="3600" b="1" u="sng" dirty="0"/>
              <a:t>×  </a:t>
            </a:r>
            <a:r>
              <a:rPr lang="ja-JP" altLang="en-US" sz="3600" b="1" u="sng" dirty="0"/>
              <a:t>２６</a:t>
            </a:r>
            <a:endParaRPr lang="ja-JP" altLang="en-US" sz="36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642581" y="1916832"/>
            <a:ext cx="1581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/>
              <a:t>　    ５９</a:t>
            </a:r>
            <a:endParaRPr lang="ja-JP" altLang="en-US" sz="3600" dirty="0"/>
          </a:p>
          <a:p>
            <a:r>
              <a:rPr lang="en-US" altLang="ja-JP" sz="3600" b="1" u="sng" dirty="0"/>
              <a:t>×  </a:t>
            </a:r>
            <a:r>
              <a:rPr lang="ja-JP" altLang="en-US" sz="3600" b="1" u="sng" dirty="0"/>
              <a:t>５９</a:t>
            </a:r>
            <a:endParaRPr lang="ja-JP" altLang="en-US" sz="3600" dirty="0"/>
          </a:p>
        </p:txBody>
      </p:sp>
      <p:sp>
        <p:nvSpPr>
          <p:cNvPr id="16" name="正方形/長方形 15"/>
          <p:cNvSpPr/>
          <p:nvPr/>
        </p:nvSpPr>
        <p:spPr>
          <a:xfrm>
            <a:off x="6718349" y="2990533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３４８１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665943" y="3013688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２２３６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796680" y="3013689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２５１６</a:t>
            </a:r>
            <a:endParaRPr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755576" y="3013690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prstClr val="black"/>
                </a:solidFill>
              </a:rPr>
              <a:t>３１４９</a:t>
            </a:r>
            <a:endParaRPr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1323366" y="4581128"/>
            <a:ext cx="6685153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3600" dirty="0"/>
              <a:t>何か気付いたことはないですか？</a:t>
            </a:r>
          </a:p>
        </p:txBody>
      </p:sp>
    </p:spTree>
    <p:extLst>
      <p:ext uri="{BB962C8B-B14F-4D97-AF65-F5344CB8AC3E}">
        <p14:creationId xmlns:p14="http://schemas.microsoft.com/office/powerpoint/2010/main" val="11816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6" grpId="0"/>
      <p:bldP spid="17" grpId="0"/>
      <p:bldP spid="18" grpId="0"/>
      <p:bldP spid="19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D5B18-83F1-4C23-A593-C3117082B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61852"/>
            <a:ext cx="8856984" cy="92211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5400" dirty="0"/>
              <a:t>これらのかけ算の共通点は？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7BB95FEE-E113-49D9-965B-570098216D8D}"/>
              </a:ext>
            </a:extLst>
          </p:cNvPr>
          <p:cNvSpPr txBox="1">
            <a:spLocks/>
          </p:cNvSpPr>
          <p:nvPr/>
        </p:nvSpPr>
        <p:spPr>
          <a:xfrm>
            <a:off x="143508" y="4324707"/>
            <a:ext cx="8856984" cy="8393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/>
              <a:t>十の位までは一の位どうしをかけた数</a:t>
            </a:r>
            <a:endParaRPr lang="en-US" altLang="ja-JP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D61EFE0-55A0-4477-A70E-F5776D0F64F6}"/>
              </a:ext>
            </a:extLst>
          </p:cNvPr>
          <p:cNvSpPr txBox="1">
            <a:spLocks/>
          </p:cNvSpPr>
          <p:nvPr/>
        </p:nvSpPr>
        <p:spPr>
          <a:xfrm>
            <a:off x="143508" y="5301208"/>
            <a:ext cx="8892988" cy="14192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/>
              <a:t>千の位までは十の位の数どうしをかけた数に一の位をたした数</a:t>
            </a:r>
            <a:endParaRPr lang="en-US" altLang="ja-JP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0FDDD43B-AF6E-461A-A754-8B6BBDAA98B4}"/>
              </a:ext>
            </a:extLst>
          </p:cNvPr>
          <p:cNvSpPr txBox="1">
            <a:spLocks/>
          </p:cNvSpPr>
          <p:nvPr/>
        </p:nvSpPr>
        <p:spPr>
          <a:xfrm>
            <a:off x="215515" y="1122434"/>
            <a:ext cx="8712969" cy="3065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800" b="1" u="sng" dirty="0"/>
              <a:t>１の位が同じ数</a:t>
            </a:r>
            <a:endParaRPr lang="en-US" altLang="ja-JP" sz="4800" b="1" u="sng" dirty="0"/>
          </a:p>
          <a:p>
            <a:pPr algn="l"/>
            <a:r>
              <a:rPr lang="ja-JP" altLang="en-US" sz="4800" b="1" u="sng" dirty="0"/>
              <a:t>１０の位の和が１０になる</a:t>
            </a:r>
            <a:endParaRPr lang="en-US" altLang="ja-JP" sz="4800" b="1" u="sng" dirty="0"/>
          </a:p>
          <a:p>
            <a:pPr algn="l"/>
            <a:r>
              <a:rPr lang="ja-JP" altLang="en-US" sz="4800" b="1" u="sng" dirty="0"/>
              <a:t>２けたの数のかけ算</a:t>
            </a:r>
            <a:endParaRPr lang="en-US" altLang="ja-JP" sz="4800" b="1" u="sng" dirty="0"/>
          </a:p>
          <a:p>
            <a:pPr algn="l"/>
            <a:r>
              <a:rPr lang="ja-JP" altLang="en-US" sz="4800" dirty="0"/>
              <a:t>の答えは、</a:t>
            </a:r>
          </a:p>
        </p:txBody>
      </p:sp>
    </p:spTree>
    <p:extLst>
      <p:ext uri="{BB962C8B-B14F-4D97-AF65-F5344CB8AC3E}">
        <p14:creationId xmlns:p14="http://schemas.microsoft.com/office/powerpoint/2010/main" val="264006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838</Words>
  <Application>Microsoft Office PowerPoint</Application>
  <PresentationFormat>画面に合わせる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ＤＦ平成明朝体W7</vt:lpstr>
      <vt:lpstr>ＭＳ Ｐゴシック</vt:lpstr>
      <vt:lpstr>Arial</vt:lpstr>
      <vt:lpstr>Calibri</vt:lpstr>
      <vt:lpstr>Office ​​テーマ</vt:lpstr>
      <vt:lpstr>式の計算の利用</vt:lpstr>
      <vt:lpstr>次の計算をしてみよう。</vt:lpstr>
      <vt:lpstr>これらのかけ算の共通点は？</vt:lpstr>
      <vt:lpstr>このことが、全ての数について言えることを説明するにはどうすればいい？</vt:lpstr>
      <vt:lpstr>PowerPoint プレゼンテーション</vt:lpstr>
      <vt:lpstr>=100a(a+1)+bd </vt:lpstr>
      <vt:lpstr>PowerPoint プレゼンテーション</vt:lpstr>
      <vt:lpstr>次の式の計算をしてみよう。</vt:lpstr>
      <vt:lpstr>これらのかけ算の共通点は？</vt:lpstr>
      <vt:lpstr>このことが、全ての数について言えることを説明するにはどうすればいい？</vt:lpstr>
      <vt:lpstr>PowerPoint プレゼンテーション</vt:lpstr>
      <vt:lpstr>=100（ac+b）+c2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素因数分解</dc:title>
  <dc:creator>teacher</dc:creator>
  <cp:lastModifiedBy>teacher</cp:lastModifiedBy>
  <cp:revision>101</cp:revision>
  <dcterms:created xsi:type="dcterms:W3CDTF">2013-04-24T03:03:14Z</dcterms:created>
  <dcterms:modified xsi:type="dcterms:W3CDTF">2024-05-23T02:51:15Z</dcterms:modified>
</cp:coreProperties>
</file>