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6" r:id="rId9"/>
    <p:sldId id="259" r:id="rId10"/>
    <p:sldId id="264" r:id="rId11"/>
    <p:sldId id="265" r:id="rId1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03C7F0-206E-43F6-B181-D40299540D9F}" type="datetimeFigureOut">
              <a:rPr kumimoji="1" lang="ja-JP" altLang="en-US" smtClean="0"/>
              <a:t>2016/4/21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56FF4B-43E3-4D7B-9A5C-D973FD05292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72878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56FF4B-43E3-4D7B-9A5C-D973FD052927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52733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CF26E-05D2-42C1-9C5D-9CC761D74702}" type="datetimeFigureOut">
              <a:rPr kumimoji="1" lang="ja-JP" altLang="en-US" smtClean="0"/>
              <a:t>2016/4/21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1CF59-036B-43C5-A3C6-ABFAB8E271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83129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CF26E-05D2-42C1-9C5D-9CC761D74702}" type="datetimeFigureOut">
              <a:rPr kumimoji="1" lang="ja-JP" altLang="en-US" smtClean="0"/>
              <a:t>2016/4/21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1CF59-036B-43C5-A3C6-ABFAB8E271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23224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CF26E-05D2-42C1-9C5D-9CC761D74702}" type="datetimeFigureOut">
              <a:rPr kumimoji="1" lang="ja-JP" altLang="en-US" smtClean="0"/>
              <a:t>2016/4/21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1CF59-036B-43C5-A3C6-ABFAB8E271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43848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CF26E-05D2-42C1-9C5D-9CC761D74702}" type="datetimeFigureOut">
              <a:rPr kumimoji="1" lang="ja-JP" altLang="en-US" smtClean="0"/>
              <a:t>2016/4/21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1CF59-036B-43C5-A3C6-ABFAB8E271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25116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CF26E-05D2-42C1-9C5D-9CC761D74702}" type="datetimeFigureOut">
              <a:rPr kumimoji="1" lang="ja-JP" altLang="en-US" smtClean="0"/>
              <a:t>2016/4/21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1CF59-036B-43C5-A3C6-ABFAB8E271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30297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CF26E-05D2-42C1-9C5D-9CC761D74702}" type="datetimeFigureOut">
              <a:rPr kumimoji="1" lang="ja-JP" altLang="en-US" smtClean="0"/>
              <a:t>2016/4/21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1CF59-036B-43C5-A3C6-ABFAB8E271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69990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CF26E-05D2-42C1-9C5D-9CC761D74702}" type="datetimeFigureOut">
              <a:rPr kumimoji="1" lang="ja-JP" altLang="en-US" smtClean="0"/>
              <a:t>2016/4/21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1CF59-036B-43C5-A3C6-ABFAB8E271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1771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CF26E-05D2-42C1-9C5D-9CC761D74702}" type="datetimeFigureOut">
              <a:rPr kumimoji="1" lang="ja-JP" altLang="en-US" smtClean="0"/>
              <a:t>2016/4/21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1CF59-036B-43C5-A3C6-ABFAB8E271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83725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CF26E-05D2-42C1-9C5D-9CC761D74702}" type="datetimeFigureOut">
              <a:rPr kumimoji="1" lang="ja-JP" altLang="en-US" smtClean="0"/>
              <a:t>2016/4/21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1CF59-036B-43C5-A3C6-ABFAB8E271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33353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CF26E-05D2-42C1-9C5D-9CC761D74702}" type="datetimeFigureOut">
              <a:rPr kumimoji="1" lang="ja-JP" altLang="en-US" smtClean="0"/>
              <a:t>2016/4/21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1CF59-036B-43C5-A3C6-ABFAB8E271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10470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CF26E-05D2-42C1-9C5D-9CC761D74702}" type="datetimeFigureOut">
              <a:rPr kumimoji="1" lang="ja-JP" altLang="en-US" smtClean="0"/>
              <a:t>2016/4/21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1CF59-036B-43C5-A3C6-ABFAB8E271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0157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ECF26E-05D2-42C1-9C5D-9CC761D74702}" type="datetimeFigureOut">
              <a:rPr kumimoji="1" lang="ja-JP" altLang="en-US" smtClean="0"/>
              <a:t>2016/4/21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E1CF59-036B-43C5-A3C6-ABFAB8E271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2411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11560" y="260648"/>
            <a:ext cx="7772400" cy="1470025"/>
          </a:xfrm>
        </p:spPr>
        <p:txBody>
          <a:bodyPr>
            <a:normAutofit/>
          </a:bodyPr>
          <a:lstStyle/>
          <a:p>
            <a:r>
              <a:rPr kumimoji="1" lang="ja-JP" altLang="en-US" sz="8000" dirty="0" smtClean="0">
                <a:ea typeface="ＤＦ平成明朝体W7" pitchFamily="1" charset="-128"/>
              </a:rPr>
              <a:t>多項式の乗法</a:t>
            </a:r>
            <a:endParaRPr kumimoji="1" lang="ja-JP" altLang="en-US" sz="8000" dirty="0">
              <a:ea typeface="ＤＦ平成明朝体W7" pitchFamily="1" charset="-128"/>
            </a:endParaRPr>
          </a:p>
        </p:txBody>
      </p:sp>
      <p:sp>
        <p:nvSpPr>
          <p:cNvPr id="4" name="AutoShape 2" descr="data:image/jpeg;base64,/9j/4AAQSkZJRgABAQAAAQABAAD/2wCEAAkGBhIQDRMUDxAVEBEPEBQSDxAQGBMUFRUQFRoVGBgQGBcXGyYeFxojGhITHzsgLywpLCw4Fh4xNTAqOCYrMSkBCQoKDgwNFw8PFywcHBwsLCkpLCksLCwpLCksKSwsKSksKSksLCkpKSkpKSwpLCkpKSksLCksLCkpKSkpLCwpKf/AABEIALIA4wMBIgACEQEDEQH/xAAcAAEAAgMBAQEAAAAAAAAAAAAABQcBBAYIAwL/xABJEAABAwICAwgPBwIGAgMAAAABAAIDBBEFEgYhMQcTFzVBVHTSFRYiMlFWYYGRkpOxsrPTCBQ2U3Fz0SNyM0JSYoKhJTRj4fD/xAAVAQEBAAAAAAAAAAAAAAAAAAAAAf/EABYRAQEBAAAAAAAAAAAAAAAAAAARAf/aAAwDAQACEQMRAD8AvFERAREQEUFUaYQ53R0zZK2Vsm9uZStztY/la+U2ijLdVwXAi+xfMNxKcm7oKCM5bNAdVT2zHMcxLIozlyi1pQCTrNhcOhXzmnaxjnPcGNY0ue5xAa1oFy4k6gAATdQ3aoH/APsVdVP3WYgy7y0+AZYAwWHg5ba7r9M0IoBtooHkklz5o2SvcTyufIHOcf1KDD9OKDVlrYZHE2ayB7ZpHHwNjiLnO5dg5Ek0ypw0m1Q6wJs2lrCTbkA3rapuyygKsd26mZBBT18Um8V9JOxtK5ou6UOOuAgd8LXPg74f5lZyhsU0RpqmsgqZ2OkkpNcDXOdvbXXvnyXyl17a/wDa3wBBym4pQRHDnVe+/eKuule+smPfCQE/0fJa9/Lmvssu5xHE2U7Q6TPZxsN7jllN9uyNriNm1aOCaJU1FNPJTNdGap+eZgc4x5/9bWE2adZ2KZQQQ04ocxbJVMgcAHZKq9M4tNwHAThpcLtcLi+xStFXxTxh8EjJozcB8TmvaSDYgOaSNoX3somu0QoZy8zUVPI6W++PdFGXuuLEl+XNfy3ugl0UC/Q+MZt5qKqnLm2/pzyOAIvZ+WUvFxm/Q2F7rH3PEIjeOphq2Zgd7qYzDJltYjfobtHdC/8AhHba/Kgn0XOt0xbFYV8ElCe5vJJaSC5yD/HjuxozPAu/Jsup+KVr2hzCHNcA5rmkEFp1ggjaLcqD9otbEcRip4XyzyNiiibme95sAP8A9qty3sobs1V1P/p0u9R3A+81+eO4u27mU7Rvj+5L++MWsDkQdEq/3bIZZMJbFDDNPv1TEJG07HSP3pt3ONmg/wCkbdWxdphdNLHGRUT7/IXFxcGNiaAbdw1oJIaLcpcdeslRGmtBXyQxvwycRTwSiQxSf4c7BthebXGzycusbQHBaCU+HUuMMjdhdRhlZIx5pDPI6RsjCDmF72DrA6tezbdXAq4w/RzEq/FqarxSOGliw4PMEELjI58rxYuc7WAO5afMNWslWDWQOfGWskdC42tIwMcW6xsDwWnwaxyomPsi54jEafYYsQjubgj7tUAFwt3QzRSkNLtVou9GvWVuYPpJFUuLAHwzsaHSU07THKxpJbmsdTm3aRmaXN8qKlUREBEUTpFiz4I2NgY2SpqZN5pmvzBmcguMjy0XyNa1zjbWcthrKD6Y3pJS0TA6rqI4AQS3fHAF1rXyt751szdgO0Kujuh4ZXue6uxARUpuyKgaZmZ2awZalzG3cXckYOUDbmJOWR0/0cZTaP1z3Hf6qWEGoq3taJJHF8erV3kYygCMamgDadZmdEtFKJ+GUjn0VO5zqOnc5zoYSS4xsJJJbrJJ2oNal3VMEiYGRVkMbGCzWMZI1oHgDQywX14XsI5/H6svUUz2n0HMKb2EPVTtPoOYU3sIeqghuF7COfx+rL1E4XsI5/H6svUUz2n0HMKb2EPVTtPoOYU3sIeqghuF7COfx+rL1E4XsI5/H6svUUz2n0HMKb2EPVTtPoOYU3sIeqghuF7COfx+rL1E4XsI5/H6svUUz2n0HMKb2EPVTtPoOYU3sIeqghuF7COfx+rL1E4XsI5/H6svUUz2n0HMKb2EPVTtPoOYU3sIeqghuF7COfx+rL1E4XsI5/H6svUUz2n0HMKb2EPVTtPoOYU3sIeqghuF7COfx+rL1E4XsI5/H6svUUz2n0HMKb2EPVTtPoOYU3sIeqghuF3B+fx+rL1FzVRpthNMd9wuvihe12Z9Gd+ZSzNuczMuQiB5zEh7RtAzBwuu+7T6DmFN7CHqp2n0HMKb2EPVQcDh+6ThVXVmqrKljWxZG0FNOx5MRbZz6ogZmiVzzlB2tbELHuyul4XsI5/H6svUXM6AaPUsmM42ySlgeyKpgETHRRuawETXDQW2aNQ2eBd/2n0HMKb2EPVQQ3C9hHP4/Vl6icL2Ec/j9WXqKZ7T6DmFN7CHqp2n0HMKb2EPVQQ3C9hHP4/Vl6icL2Ec/j9WXqKZ7T6DmFN7CHqp2n0HMKb2EPVQQ3C9hHP4/Vl6iidItPcFq4uMIo6iMONJUhkueCYjVI0hoNrgXbezhcHUV1/afQcwpvYQ9VO0+g5hTewh6qDnML3ZMMfTxumrI4pSwb7HaU5ZP8wBDTcXvbyWWF5r0gjDa6pDQGhtTMAAAAAHusABsCIPaC5rB4vvWIT1TiHMpi6jowLENsQaiW4JGZzw1nIQIf8AcVK6QYsKSinncARTwvkyucGBxa0kMzWNsxAbsO3YV+dHMMNNRQxPdnkYwb9JcnPM7upJLnX3T3PPnQQW65+H639kfGxS2hvFVF0Kn+UxRO65+H639kfGxS2hvFVF0Kn+UxBMoiICIiAiIgIiICIiAiIgIiICFEKCuNzjjzHulwe6dWOq43OOPMe6XB7p1Y6AiIgIiICIiDxjpHxhVdKm+NyJpHxhVdKm+NyIPWGlz7x08QcGmoradmvWbMeJjlFxc2h82s8inlBYu4uxKhY0d795qHOuLBjI2w2ttJLquP0FTqDkN1z8P1v7I+NiltDeKqLoVP8AKYondc/D9b+yPjYpbQ3iqi6FT/KYgmUREBERAREQEREBERAREQEREBCiFBXG5xx5j3S4PdOrHVcbnHHmPdLg906sdAREQEREBERB4x0j4wqulTfG5E0j4wqulTfG5EHsl1KwyNkLQZGMcxr+UMeWFzR5CYoz/wAQvqiIOQ3XPw/W/sj42KW0N4qouhU/ymKJ3XPw/W/sj42KW0N4qouhU/ymIJlERAREQERcRuqY/X0FGKmgEb2Rm1SyRheQw97KCHDUDqP9wPIUHboqdqd3tnYNszAzsi528ugN8rXixdPa997LSLa9ptyFTOFaSYvJo7NXSCEVGTf6aIRuA+7s1uc4F9yXNDiP0HhRKslFX25FuiPxWmn+9ZGz08gzCMFrd5eLtdYk8rXjzBQ2gG6bW4rjUsTBEKGLfZMwY7OYgcsYzF1rklp2chQq2kREUREQEKIUFcbnHHmPdLg906sdVxucceY90uD3Tqx0GC4eFYzjwheeNKMEkxnS6pp45zC2NtjJrcGthjYD3Nxtcf8AtSsH2env1sxcPANjljJ1jaNUqJV6IoPSHSylwyGN1bKY2PO9seGvcC4C9u5BtqBPmW9QY1DPStqIpA6B8e+Nk1gZBckm+sWsfQit5FzujOn1FiUj2UUxldG0Of3EjQATYa3ADbyLokHjHSPjCq6VN8bkTSPjCq6VN8bkQW9jOntXh3ZWhknkkqjNGcLkcbv3qYgZWnwtaW28uZW/o9Ryw0cLKiR00zImiaR5uXSWu438FyfQFxGJ6BVNbpHBWVMUEdNR3yFj3OkmyOLoi9pFgQ5wPm5dSshExyG65+H639kfGxS2hvFVF0Kn+UxRO65+H639kfGxS2hvFVF0Kn+UxFTKIiAiIgLSxqphjpZn1RaKdsTjPn1tMdjmaRy3Gq3Ley3Vwu6nohXYpBHT0ksUMGbPPvheHSOHes7lp7kbfKbeDWHm3D56UYix80TzQ/eczor3f93zXyF3+YhpF/D4Re69i0ksckLHRFronsaYy22UxkareS1lwVVuO07sBFC3KJmf1W1JGs1ZGt55cp723gA5QtnQLBa3B8MmjrXx1EdMx8tNvRfmDQHOdCczRquLj+4+REUfi1RLgWJ4jTxAhs8MtO39iazmPHhIabXVtfZ/0b+74U6ocLSVsmYH/wCGO7WDzu3w+cKstLsUfpJi1OKWifBI5jYXFxLrtzE746zRZrQ46/B5l6UwrDmU1PFDELRwxtjYP9rQAPPqQbSIiKIiICFEKCuNzjjzHulwe6dWOq43OOPMe6XB7p1YsjMzSDezgQbajr8B5EFJ1O4PV1OI1E09ayKKplle7ec7nlr3EiMg2FtnKdnKud0y0EqtG5IauhrHOY6QMLrZCH6yGPaCWvY4A7f0st6DSXE9G8RlbXNmraWXUx8j3kOa0nLJG83DXWOtv/0VqaU6XVmlEsNLRUZjijfnNyXd0e532R9g1jQCdXl5TYIiy9LqTs3ovvjWWlfTMqomjklYMxYP1GdvnCqnAt0Qw6KVVHmtNvohg6PUXMlv0yy+0avQeCYdHQYfDCZAGU0LIzI8hoJAsXEnZc+9eYce0Sa/SN9FSPY9k1UGxOjIc1rJLOOtv+gON/7SguncF0a+7YRvzhaSufvp8O8tu2MfG7/mrKXwoaNsMLI4xlZExrGDwNaAAPQF90V4x0j4wqulTfG5E0j4wqulTfG5EHs5FB6USGM0soc5ojrY2vy3LSyYOiIeADqvI3XyGxU4g5Ddc/D9b+yPjYpbQ3iqi6FT/KYondc/D9b+yPjYpbQ3iqi6FT/KYgmUREBERAREQEREGLLKIgIiICIiAhRCgrjc448x7pcHunVjquNzjjzHulwe6dWOg/MkYcCHAOB1EHWCPKF+YYGsFmNDR4GgAegL6IgidKdGosRopKadz2xy5cxiLQ4ZXBwsXNcNrRyLntDtyGhwup3+EzSy5S1jp3MdkB2loYxusjVc3/7K7dEBERB4x0j4wqulTfG5E0j4wqulTfG5EHrfSyhfNh87Ib78I89PlyX+8RkSRDu+5tvjGbdS3cLxFlRTxTR3yTxslZfUcjwHC45DYhbS53RRwhkqaQ9yaeYyxNsADS1DnyMc2zQCA/fmW5N718lw0t1z8P1v7I+NiltDeKqLoVP8piid1z8P1v7I+NiltDeKqLoVP8piCZREQEREBERAREQEREBERAREQEKIUFcbnHHmPdLg906sdVxucceY90uD3Tqx0BERAREQEREHjHSPjCq6VN8bkTSPjCq6VN8bkQezlz+k1G9kkNZBE6WWlzNljj1yS0klt8jaLgOcC2OQDlLLDvl0C1sSxKKmhfLO8RxRtzPc7kHgsNZJJAAFySQBclBx+6ViUVRozVSwPEkckDXMe3lGdnIdYINwQdYIINiF0Ghp/wDFUXQqf5TFXW6PSSSYbWz01PNR07w51Rv0m9tqCXRjfvujmOLHEsb3V4nG7i6+q/20d3Oa6Shpnsx+ribJTQvbE0HKxrmNIjH9TYAbeZBa90uq54MMQ8Yq30H6icGGIeMVb6D9RBY10uq54MMQ8Yq30H6icGGIeMVb6D9RBY10uq54MMQ8Yq30H6icGGIeMVb6D9RBY10uqzdudVgdY6S1Yd4CbH0b6vrwYYh4xVvoP1EFj3S6rngwxDxirfQfqJwYYh4xVvoP1EFjXS6rngwxDxirfQfqJwYYh4xVvoP1EFjXS6rngwxDxirfQfqJwYYh4xVvoP1EFjXQlVzwYYh4xVvoP1FjgwxDxirfQfqIM7nB/wDOY90uD3TqxrqidD9CaubE8UjjxipgfTTxNlmYDmnJElnv7saxlPh2rsODDEPGKt9B+ogsa6XVccGFf4xVvoP1FngwxDxirfQfqILGul1XHBhiHjFW+g/UTgxr/GOs9B+ogse6XVccGFf4xVvoP1E4MMQ8Yq30H6iDzzpHxhVdKm+NyL44zAWVc7XPMjmTytdI7a8hzgXnXtNr+dYQe0Zp2sbme4MaNrnEADzlQ/YgVNW2olnE8ENjRwMtvbZLd1UvIJ3yS5IbyMGwXJKiNOdEY6qaOprHPmpKGGR7qBjS7fZLE59ThmNsoDfJ5SuZ3GauJ1diQpgaWnc+N0GHyl2+R2Bzy5D3oJcNhPIOQIldTut/h+t/ZHxsUvobxVRdCp/lMUTuufh+t/ZHxsUtobxVRdCp/lMRUyiIgIiICr/dm0jqqTD2MoGyb9UyFhkha5zo4mi7iC0dy4ktF/KbKwF8pqpjDZ72sJ2BzgPegpLDfs+79QtlqayRlbLGJLEBzGOIuGPJ7pxGq5uLa9qlPs/6VVFRFUU1RIZm0m9mGRxLiGPLwY83KLtBH6nktbf3VNGMarJT2OqLUpgDH07Zd6c9/dZtoAIILRrcoHcBx2KKSegfTbxV3c+SUkl0jozlMTge9LMxsNnfcu0iw6jdMw+Ov+5yzOiqN8EeWSORrczrZe7tlsbixvbWFsaU6f0OGOY2sm3t0oLmMa173ZRqLiGg2FzbXtsbbCuH3fdCmTUf35mVk1IA2UnVvkLiAG/3Nc7V+pHgXBbl+ByY7i+/V8u/Mo443SNkILpAzuY4svK27bk+nW5B6Pw+ubPCyVmYMlYHsztLHZXC4u06xqWwgCIoiIgIUQoK43OOPMe6XB7p12mkmkMOH0j6ioLhFFlzZBmPdENAA/UhcXucceY90uD3TqxJoGvaWvaHtO1rgCD5ig88boO7pLUvjbhbpaSOO5fIcofI42sLC+Vo18uu/kV9aPTukoad7yXPfTQue47S5zGkk+clUt9pCjjjdQb3GyO7am+RrW3sYNthrVy6LcXUvRYPlsQcnu2aSzUOEh1NK6GaWoYxr2bctnOd8K4XD8E0qngjlZWnJNG2RmaZgOVwBFxl1aiF0u7to5W18dJHRU7p2sdLJLlLRZ1mtZfMRyF65yt0L0njpxOK45oYwRSwzOa5rGgf02sa0RkgNGrlty8pFk7m2HYlBTSjF5d9lM14jnD7R5QLXAFtd116rjcb3SJMUgkiqrGppg0ukADRLG64D8o1BwIsbatYVjoY8Y6R8YVXSpvjciaR8YVXSpvjciK9L6WaLV3ZGKvwyZm+xxGKalqS8QyM190Mux2u3mGvUb/jQ/RCrbic+I4k6IVE8QhZBTZiyOIZe+c7W53cNHp8lu6XP41FUU833qmMk7AwNqqG+bMxt/61OCe5lbc9zqEg1anAFBobrn4frf2R8bFLaG8VUXQqf5TFzO6Pj9PVaP14glDnMjyyRG7JWOa9l2vieA9hHgIG1Tuh+JwjC6MGaMEUdOCC9twRGzVtQdEi1Oy0H58frs/lOy0H58frs/lBtotTstB+fH67P5TstB+fH67P5QbarDdw0BmxCminpGb5PSZw6Id9JE6xOUcrmlt7cuY8tlYnZaD8+P12fynZWD8+P12fygpXDftATwUrYanD3vq42CPMXOYHuaLZnsLcwOrWB/0tzca0Mq34hLilcwwmbfDFGRlL3zG7pMp1tYBcC+2/k1226vpiQTLCSNhLmXHnuv32Vg/Pj9dn8oik91vHZ8WxOLC6FpdGyUCR2sNfPylxt3kYzefN4AorHNF6nRfE6aqpS+op3tDXm3fEAb7A62wO75p5PLlN/QAxOn/Oi9dn8rJxSA7Zoj/zZ/KDGD4rHVU0c8JJjmYHtuLGx5COQg3BHkW4tQYpANk0Q/5s/lOy0H58frs/lFbaLU7LQfnx+uz+U7LQfnx+uz+UG2hWp2Wg/Pj9dn8ocVg/Pj9dn8oOD3OOPMe6XB7p1Y6rHc7rom43jhdKwB1VAWkuaARabWDfXtVh9loPz4/XZ/KCl/tMd9h/9tT76dW/otxdS9Fg+WxaeOYVhtdk++Np596zb3vjmnLmtmtr5crfQpKnrqaNjWMliaxjQ1jQ9lg1osANfIAEFd7rml2J4XUQT0xa6icGiVjmNd/Va4ksc+12h7bAHyFZrPtBYcKQvjbK+cs7mnLC2z7bHP721+UX/RWFU1lLKxzJZIZGPFnMe6NzSPAQTYrmmaB4EJd8FLSZr3sXAs9Quy/9IjiPs8aPzA1NbK0tjnAiiuLZzmzPeP8AaCAL8uvwK61px4lTtADZomgCwAcwAAcgF9Sz2Wg/Pj9dn8orx5pHxhVdKm+NyLGkTga+pINwaqaxHgzu1og9noiIOB3Z8PidglRI6JjpWNbkkLWl7ddtTrXGokedeXQERAslllEGLJZZRBiyWWUQYslllEGLJZZRBiyWWUQYslllEGLJZZRB+QFmyyiDFkssogxZLLKIMWSyyiD5oiIP/9k="/>
          <p:cNvSpPr>
            <a:spLocks noChangeAspect="1" noChangeArrowheads="1"/>
          </p:cNvSpPr>
          <p:nvPr/>
        </p:nvSpPr>
        <p:spPr bwMode="auto">
          <a:xfrm>
            <a:off x="63500" y="-1571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147" t="-1" r="1452" b="44326"/>
          <a:stretch/>
        </p:blipFill>
        <p:spPr bwMode="auto">
          <a:xfrm>
            <a:off x="63500" y="2905664"/>
            <a:ext cx="3778612" cy="27428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 descr="C:\Users\kajukun\AppData\Local\Microsoft\Windows\Temporary Internet Files\Content.IE5\17I10SF5\MC900340018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2132856"/>
            <a:ext cx="1513138" cy="15456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テキスト ボックス 2"/>
          <p:cNvSpPr txBox="1"/>
          <p:nvPr/>
        </p:nvSpPr>
        <p:spPr>
          <a:xfrm>
            <a:off x="3842112" y="2014907"/>
            <a:ext cx="5122376" cy="452431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800" dirty="0" smtClean="0"/>
              <a:t>本時の目標</a:t>
            </a:r>
            <a:endParaRPr kumimoji="1" lang="en-US" altLang="ja-JP" sz="4800" dirty="0" smtClean="0"/>
          </a:p>
          <a:p>
            <a:r>
              <a:rPr kumimoji="1" lang="ja-JP" altLang="en-US" sz="4800" dirty="0" smtClean="0"/>
              <a:t>展開の意味を理解し、分配法則を使って多項式の乗法の計算をすることができる。</a:t>
            </a:r>
            <a:endParaRPr kumimoji="1" lang="ja-JP" altLang="en-US" sz="4800" dirty="0"/>
          </a:p>
        </p:txBody>
      </p:sp>
    </p:spTree>
    <p:extLst>
      <p:ext uri="{BB962C8B-B14F-4D97-AF65-F5344CB8AC3E}">
        <p14:creationId xmlns:p14="http://schemas.microsoft.com/office/powerpoint/2010/main" val="2669012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テキスト ボックス 18"/>
          <p:cNvSpPr txBox="1"/>
          <p:nvPr/>
        </p:nvSpPr>
        <p:spPr>
          <a:xfrm>
            <a:off x="170872" y="1052736"/>
            <a:ext cx="571502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4800" dirty="0" smtClean="0"/>
              <a:t>(</a:t>
            </a:r>
            <a:r>
              <a:rPr kumimoji="1" lang="ja-JP" altLang="en-US" sz="4800" dirty="0" smtClean="0"/>
              <a:t>３ｘ－</a:t>
            </a:r>
            <a:r>
              <a:rPr lang="ja-JP" altLang="en-US" sz="4800" dirty="0" err="1"/>
              <a:t>ｙ</a:t>
            </a:r>
            <a:r>
              <a:rPr lang="en-US" altLang="ja-JP" sz="4800" dirty="0" smtClean="0"/>
              <a:t>)</a:t>
            </a:r>
            <a:r>
              <a:rPr kumimoji="1" lang="en-US" altLang="ja-JP" sz="4800" dirty="0" smtClean="0"/>
              <a:t>(</a:t>
            </a:r>
            <a:r>
              <a:rPr kumimoji="1" lang="ja-JP" altLang="en-US" sz="4800" dirty="0" smtClean="0"/>
              <a:t>４ｘ</a:t>
            </a:r>
            <a:r>
              <a:rPr lang="ja-JP" altLang="en-US" sz="4800" dirty="0"/>
              <a:t>＋</a:t>
            </a:r>
            <a:r>
              <a:rPr lang="ja-JP" altLang="en-US" sz="4800" dirty="0" smtClean="0"/>
              <a:t>３ｙ－２</a:t>
            </a:r>
            <a:r>
              <a:rPr kumimoji="1" lang="en-US" altLang="ja-JP" sz="4800" dirty="0" smtClean="0"/>
              <a:t>)</a:t>
            </a:r>
            <a:endParaRPr kumimoji="1" lang="ja-JP" altLang="en-US" sz="4800" dirty="0"/>
          </a:p>
        </p:txBody>
      </p:sp>
      <p:sp>
        <p:nvSpPr>
          <p:cNvPr id="2" name="正方形/長方形 1"/>
          <p:cNvSpPr/>
          <p:nvPr/>
        </p:nvSpPr>
        <p:spPr>
          <a:xfrm>
            <a:off x="25508" y="4004437"/>
            <a:ext cx="889248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4400" dirty="0" smtClean="0">
                <a:solidFill>
                  <a:prstClr val="black"/>
                </a:solidFill>
              </a:rPr>
              <a:t>＝３ｘ</a:t>
            </a:r>
            <a:r>
              <a:rPr lang="en-US" altLang="ja-JP" sz="4400" dirty="0" smtClean="0"/>
              <a:t>(</a:t>
            </a:r>
            <a:r>
              <a:rPr lang="ja-JP" altLang="en-US" sz="4400" dirty="0"/>
              <a:t>４ｘ＋３ｙ－２</a:t>
            </a:r>
            <a:r>
              <a:rPr lang="en-US" altLang="ja-JP" sz="4400" dirty="0" smtClean="0"/>
              <a:t>)</a:t>
            </a:r>
            <a:r>
              <a:rPr lang="ja-JP" altLang="en-US" sz="4400" dirty="0" smtClean="0">
                <a:solidFill>
                  <a:prstClr val="black"/>
                </a:solidFill>
              </a:rPr>
              <a:t>－</a:t>
            </a:r>
            <a:r>
              <a:rPr lang="ja-JP" altLang="en-US" sz="4400" dirty="0" err="1" smtClean="0">
                <a:solidFill>
                  <a:prstClr val="black"/>
                </a:solidFill>
              </a:rPr>
              <a:t>ｙ</a:t>
            </a:r>
            <a:r>
              <a:rPr lang="en-US" altLang="ja-JP" sz="4400" dirty="0" smtClean="0">
                <a:solidFill>
                  <a:prstClr val="black"/>
                </a:solidFill>
              </a:rPr>
              <a:t>(</a:t>
            </a:r>
            <a:r>
              <a:rPr lang="ja-JP" altLang="en-US" sz="4400" dirty="0"/>
              <a:t>４ｘ＋３ｙ－２</a:t>
            </a:r>
            <a:r>
              <a:rPr lang="en-US" altLang="ja-JP" sz="4400" dirty="0" smtClean="0">
                <a:solidFill>
                  <a:prstClr val="black"/>
                </a:solidFill>
              </a:rPr>
              <a:t>)</a:t>
            </a:r>
            <a:endParaRPr lang="ja-JP" altLang="en-US" sz="4400" dirty="0">
              <a:solidFill>
                <a:srgbClr val="FF0000"/>
              </a:solidFill>
            </a:endParaRPr>
          </a:p>
        </p:txBody>
      </p:sp>
      <p:sp>
        <p:nvSpPr>
          <p:cNvPr id="22" name="正方形/長方形 21"/>
          <p:cNvSpPr/>
          <p:nvPr/>
        </p:nvSpPr>
        <p:spPr>
          <a:xfrm>
            <a:off x="100012" y="128826"/>
            <a:ext cx="6340197" cy="70788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lvl="0"/>
            <a:r>
              <a:rPr lang="ja-JP" altLang="en-US" sz="4000" dirty="0" smtClean="0">
                <a:solidFill>
                  <a:prstClr val="black"/>
                </a:solidFill>
                <a:ea typeface="ＤＦ平成明朝体W7" pitchFamily="1" charset="-128"/>
              </a:rPr>
              <a:t>例　題　同類項があるとき</a:t>
            </a:r>
            <a:endParaRPr lang="ja-JP" altLang="en-US" sz="4000" dirty="0">
              <a:solidFill>
                <a:prstClr val="black"/>
              </a:solidFill>
              <a:ea typeface="ＤＦ平成明朝体W7" pitchFamily="1" charset="-128"/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25508" y="4859500"/>
            <a:ext cx="9211176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ja-JP" altLang="en-US" sz="4400" dirty="0" smtClean="0">
                <a:solidFill>
                  <a:prstClr val="black"/>
                </a:solidFill>
              </a:rPr>
              <a:t>＝１２ｘ</a:t>
            </a:r>
            <a:r>
              <a:rPr lang="ja-JP" altLang="en-US" sz="4400" baseline="30000" dirty="0" smtClean="0">
                <a:solidFill>
                  <a:prstClr val="black"/>
                </a:solidFill>
              </a:rPr>
              <a:t>２</a:t>
            </a:r>
            <a:r>
              <a:rPr lang="ja-JP" altLang="en-US" sz="4400" dirty="0" smtClean="0">
                <a:solidFill>
                  <a:prstClr val="black"/>
                </a:solidFill>
              </a:rPr>
              <a:t>＋９ｘｙ－６ｘ－４ｘｙ－</a:t>
            </a:r>
            <a:r>
              <a:rPr lang="ja-JP" altLang="en-US" sz="4400" smtClean="0">
                <a:solidFill>
                  <a:prstClr val="black"/>
                </a:solidFill>
              </a:rPr>
              <a:t>３ｙ</a:t>
            </a:r>
            <a:r>
              <a:rPr lang="ja-JP" altLang="en-US" sz="4400" baseline="30000" smtClean="0">
                <a:solidFill>
                  <a:prstClr val="black"/>
                </a:solidFill>
              </a:rPr>
              <a:t>２</a:t>
            </a:r>
            <a:r>
              <a:rPr lang="ja-JP" altLang="en-US" sz="4400">
                <a:solidFill>
                  <a:prstClr val="black"/>
                </a:solidFill>
              </a:rPr>
              <a:t> </a:t>
            </a:r>
            <a:r>
              <a:rPr lang="ja-JP" altLang="en-US" sz="4400" smtClean="0">
                <a:solidFill>
                  <a:prstClr val="black"/>
                </a:solidFill>
              </a:rPr>
              <a:t>＋２ｙ</a:t>
            </a:r>
            <a:endParaRPr lang="ja-JP" altLang="en-US" sz="4400" dirty="0">
              <a:solidFill>
                <a:srgbClr val="FF0000"/>
              </a:solidFill>
            </a:endParaRPr>
          </a:p>
        </p:txBody>
      </p:sp>
      <p:sp>
        <p:nvSpPr>
          <p:cNvPr id="21" name="正方形/長方形 20"/>
          <p:cNvSpPr/>
          <p:nvPr/>
        </p:nvSpPr>
        <p:spPr>
          <a:xfrm>
            <a:off x="19788" y="5759570"/>
            <a:ext cx="7558479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ja-JP" altLang="en-US" sz="4400" dirty="0" smtClean="0">
                <a:solidFill>
                  <a:prstClr val="black"/>
                </a:solidFill>
              </a:rPr>
              <a:t>＝１２ｘ</a:t>
            </a:r>
            <a:r>
              <a:rPr lang="ja-JP" altLang="en-US" sz="4400" baseline="30000" dirty="0" smtClean="0">
                <a:solidFill>
                  <a:prstClr val="black"/>
                </a:solidFill>
              </a:rPr>
              <a:t>２</a:t>
            </a:r>
            <a:r>
              <a:rPr lang="ja-JP" altLang="en-US" sz="4400" dirty="0" smtClean="0">
                <a:solidFill>
                  <a:prstClr val="black"/>
                </a:solidFill>
              </a:rPr>
              <a:t>＋５ｘｙ－６ｘ－３ｙ</a:t>
            </a:r>
            <a:r>
              <a:rPr lang="ja-JP" altLang="en-US" sz="4400" baseline="30000" dirty="0">
                <a:solidFill>
                  <a:prstClr val="black"/>
                </a:solidFill>
              </a:rPr>
              <a:t>２</a:t>
            </a:r>
            <a:r>
              <a:rPr lang="ja-JP" altLang="en-US" sz="4400" dirty="0" smtClean="0">
                <a:solidFill>
                  <a:prstClr val="black"/>
                </a:solidFill>
              </a:rPr>
              <a:t>＋２ｙ</a:t>
            </a:r>
            <a:endParaRPr lang="ja-JP" altLang="en-US" sz="4400" dirty="0">
              <a:solidFill>
                <a:srgbClr val="FF0000"/>
              </a:solidFill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461813" y="1857895"/>
            <a:ext cx="649087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400" dirty="0"/>
              <a:t>４ｘ＋３ｙ－２ ＝</a:t>
            </a:r>
            <a:r>
              <a:rPr lang="en-US" altLang="ja-JP" sz="4400" dirty="0" smtClean="0">
                <a:solidFill>
                  <a:srgbClr val="FF0000"/>
                </a:solidFill>
              </a:rPr>
              <a:t>M</a:t>
            </a:r>
            <a:r>
              <a:rPr lang="ja-JP" altLang="en-US" sz="4400" dirty="0" smtClean="0"/>
              <a:t>とすると、</a:t>
            </a:r>
            <a:endParaRPr kumimoji="1" lang="ja-JP" altLang="en-US" sz="4400" dirty="0"/>
          </a:p>
        </p:txBody>
      </p:sp>
      <p:sp>
        <p:nvSpPr>
          <p:cNvPr id="12" name="正方形/長方形 11"/>
          <p:cNvSpPr/>
          <p:nvPr/>
        </p:nvSpPr>
        <p:spPr>
          <a:xfrm>
            <a:off x="25508" y="2492896"/>
            <a:ext cx="889248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4400" dirty="0" smtClean="0">
                <a:solidFill>
                  <a:prstClr val="black"/>
                </a:solidFill>
              </a:rPr>
              <a:t>＝（３ｘ－ｙ）</a:t>
            </a:r>
            <a:r>
              <a:rPr lang="en-US" altLang="ja-JP" sz="4400" dirty="0" smtClean="0">
                <a:solidFill>
                  <a:srgbClr val="FF0000"/>
                </a:solidFill>
              </a:rPr>
              <a:t>M</a:t>
            </a:r>
            <a:endParaRPr lang="ja-JP" altLang="en-US" sz="4400" dirty="0">
              <a:solidFill>
                <a:srgbClr val="FF0000"/>
              </a:solidFill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0" y="3222702"/>
            <a:ext cx="889248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4400" dirty="0" smtClean="0">
                <a:solidFill>
                  <a:prstClr val="black"/>
                </a:solidFill>
              </a:rPr>
              <a:t>＝３ｘ</a:t>
            </a:r>
            <a:r>
              <a:rPr lang="en-US" altLang="ja-JP" sz="4400" dirty="0" smtClean="0">
                <a:solidFill>
                  <a:srgbClr val="FF0000"/>
                </a:solidFill>
              </a:rPr>
              <a:t>M</a:t>
            </a:r>
            <a:r>
              <a:rPr lang="ja-JP" altLang="en-US" sz="4400" dirty="0" smtClean="0">
                <a:solidFill>
                  <a:prstClr val="black"/>
                </a:solidFill>
              </a:rPr>
              <a:t>－</a:t>
            </a:r>
            <a:r>
              <a:rPr lang="ja-JP" altLang="en-US" sz="4400" dirty="0" err="1" smtClean="0">
                <a:solidFill>
                  <a:prstClr val="black"/>
                </a:solidFill>
              </a:rPr>
              <a:t>ｙ</a:t>
            </a:r>
            <a:r>
              <a:rPr lang="en-US" altLang="ja-JP" sz="4400" dirty="0" smtClean="0">
                <a:solidFill>
                  <a:srgbClr val="FF0000"/>
                </a:solidFill>
              </a:rPr>
              <a:t>M</a:t>
            </a:r>
            <a:endParaRPr lang="ja-JP" altLang="en-US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2828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8" grpId="0"/>
      <p:bldP spid="21" grpId="0"/>
      <p:bldP spid="11" grpId="0"/>
      <p:bldP spid="12" grpId="0"/>
      <p:bldP spid="1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445624" cy="432048"/>
          </a:xfrm>
        </p:spPr>
        <p:txBody>
          <a:bodyPr>
            <a:noAutofit/>
          </a:bodyPr>
          <a:lstStyle/>
          <a:p>
            <a:pPr algn="l"/>
            <a:r>
              <a:rPr kumimoji="1" lang="ja-JP" altLang="en-US" sz="2800" dirty="0" smtClean="0"/>
              <a:t>練習３　次の式を展開しなさい。</a:t>
            </a:r>
            <a:endParaRPr kumimoji="1" lang="ja-JP" altLang="en-US" sz="28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0763" y="548680"/>
            <a:ext cx="8928992" cy="57606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en-US" altLang="ja-JP" sz="2800" dirty="0" smtClean="0"/>
              <a:t>(1)</a:t>
            </a:r>
            <a:r>
              <a:rPr kumimoji="1" lang="ja-JP" altLang="en-US" sz="2800" dirty="0" smtClean="0"/>
              <a:t>　（ａ＋１）（ａ＋ｂ－１）　　　　  </a:t>
            </a:r>
            <a:r>
              <a:rPr kumimoji="1" lang="en-US" altLang="ja-JP" sz="2800" dirty="0" smtClean="0"/>
              <a:t>(</a:t>
            </a:r>
            <a:r>
              <a:rPr lang="en-US" altLang="ja-JP" sz="2800" dirty="0"/>
              <a:t>2</a:t>
            </a:r>
            <a:r>
              <a:rPr kumimoji="1" lang="en-US" altLang="ja-JP" sz="2800" dirty="0" smtClean="0"/>
              <a:t>)</a:t>
            </a:r>
            <a:r>
              <a:rPr kumimoji="1" lang="ja-JP" altLang="en-US" sz="2800" dirty="0" smtClean="0"/>
              <a:t>　（ａ＋２ｂ）（２ａ＋ｂ＋１）</a:t>
            </a:r>
            <a:endParaRPr kumimoji="1" lang="en-US" altLang="ja-JP" sz="2800" dirty="0" smtClean="0"/>
          </a:p>
          <a:p>
            <a:pPr marL="0" indent="0">
              <a:buNone/>
            </a:pPr>
            <a:endParaRPr lang="en-US" altLang="ja-JP" sz="2800" dirty="0"/>
          </a:p>
          <a:p>
            <a:pPr marL="0" indent="0">
              <a:buNone/>
            </a:pPr>
            <a:endParaRPr kumimoji="1" lang="en-US" altLang="ja-JP" sz="2800" dirty="0" smtClean="0"/>
          </a:p>
          <a:p>
            <a:pPr marL="0" indent="0">
              <a:buNone/>
            </a:pPr>
            <a:endParaRPr lang="en-US" altLang="ja-JP" sz="2800" dirty="0"/>
          </a:p>
          <a:p>
            <a:pPr marL="0" indent="0">
              <a:buNone/>
            </a:pPr>
            <a:endParaRPr kumimoji="1" lang="en-US" altLang="ja-JP" sz="2800" dirty="0" smtClean="0"/>
          </a:p>
          <a:p>
            <a:pPr marL="0" indent="0">
              <a:buNone/>
            </a:pPr>
            <a:endParaRPr kumimoji="1" lang="en-US" altLang="ja-JP" sz="2800" dirty="0" smtClean="0"/>
          </a:p>
          <a:p>
            <a:pPr marL="0" indent="0">
              <a:buNone/>
            </a:pPr>
            <a:r>
              <a:rPr lang="en-US" altLang="ja-JP" sz="2800" dirty="0" smtClean="0"/>
              <a:t>(3)</a:t>
            </a:r>
            <a:r>
              <a:rPr lang="ja-JP" altLang="en-US" sz="2800" dirty="0" smtClean="0"/>
              <a:t>　（ｘ＋２ｙ－１）（２ｘ－ｙ）　　　</a:t>
            </a:r>
            <a:r>
              <a:rPr lang="en-US" altLang="ja-JP" sz="2800" dirty="0" smtClean="0"/>
              <a:t>(4)</a:t>
            </a:r>
            <a:r>
              <a:rPr lang="ja-JP" altLang="en-US" sz="2800" dirty="0" smtClean="0"/>
              <a:t>　（ｘ－ｙ＋３）（３ｘ－２ｙ）</a:t>
            </a:r>
            <a:endParaRPr lang="en-US" altLang="ja-JP" sz="2800" dirty="0" smtClean="0"/>
          </a:p>
          <a:p>
            <a:pPr marL="0" indent="0">
              <a:buNone/>
            </a:pPr>
            <a:endParaRPr kumimoji="1" lang="en-US" altLang="ja-JP" sz="2800" dirty="0"/>
          </a:p>
          <a:p>
            <a:pPr marL="0" indent="0">
              <a:buNone/>
            </a:pPr>
            <a:endParaRPr lang="en-US" altLang="ja-JP" sz="2800" dirty="0" smtClean="0"/>
          </a:p>
          <a:p>
            <a:pPr marL="0" indent="0">
              <a:buNone/>
            </a:pPr>
            <a:endParaRPr lang="ja-JP" altLang="en-US" sz="2800" dirty="0"/>
          </a:p>
          <a:p>
            <a:pPr marL="0" indent="0">
              <a:buNone/>
            </a:pPr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80886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円/楕円 11"/>
          <p:cNvSpPr/>
          <p:nvPr/>
        </p:nvSpPr>
        <p:spPr>
          <a:xfrm>
            <a:off x="4015530" y="4060877"/>
            <a:ext cx="880451" cy="176655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bg1"/>
              </a:solidFill>
            </a:endParaRPr>
          </a:p>
        </p:txBody>
      </p:sp>
      <p:sp>
        <p:nvSpPr>
          <p:cNvPr id="11" name="円/楕円 10"/>
          <p:cNvSpPr/>
          <p:nvPr/>
        </p:nvSpPr>
        <p:spPr>
          <a:xfrm>
            <a:off x="4015531" y="1920227"/>
            <a:ext cx="844502" cy="2138445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bg1"/>
              </a:solidFill>
            </a:endParaRPr>
          </a:p>
        </p:txBody>
      </p:sp>
      <p:sp>
        <p:nvSpPr>
          <p:cNvPr id="10" name="円/楕円 9"/>
          <p:cNvSpPr/>
          <p:nvPr/>
        </p:nvSpPr>
        <p:spPr>
          <a:xfrm>
            <a:off x="7068036" y="1631439"/>
            <a:ext cx="1618932" cy="55748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bg1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98242" y="61540"/>
            <a:ext cx="859882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>
                <a:ea typeface="ＤＦ平成明朝体W7" pitchFamily="1" charset="-128"/>
              </a:rPr>
              <a:t>縦の長さ</a:t>
            </a:r>
            <a:r>
              <a:rPr kumimoji="1" lang="en-US" altLang="ja-JP" sz="3200" dirty="0" smtClean="0">
                <a:ea typeface="ＤＦ平成明朝体W7" pitchFamily="1" charset="-128"/>
              </a:rPr>
              <a:t>am</a:t>
            </a:r>
            <a:r>
              <a:rPr kumimoji="1" lang="ja-JP" altLang="en-US" sz="3200" dirty="0" err="1" smtClean="0">
                <a:ea typeface="ＤＦ平成明朝体W7" pitchFamily="1" charset="-128"/>
              </a:rPr>
              <a:t>、</a:t>
            </a:r>
            <a:r>
              <a:rPr kumimoji="1" lang="ja-JP" altLang="en-US" sz="3200" dirty="0" smtClean="0">
                <a:ea typeface="ＤＦ平成明朝体W7" pitchFamily="1" charset="-128"/>
              </a:rPr>
              <a:t>横の長さ</a:t>
            </a:r>
            <a:r>
              <a:rPr kumimoji="1" lang="en-US" altLang="ja-JP" sz="3200" dirty="0" smtClean="0">
                <a:ea typeface="ＤＦ平成明朝体W7" pitchFamily="1" charset="-128"/>
              </a:rPr>
              <a:t>cm</a:t>
            </a:r>
            <a:r>
              <a:rPr kumimoji="1" lang="ja-JP" altLang="en-US" sz="3200" dirty="0" smtClean="0">
                <a:ea typeface="ＤＦ平成明朝体W7" pitchFamily="1" charset="-128"/>
              </a:rPr>
              <a:t>の花壇があります。</a:t>
            </a:r>
            <a:endParaRPr kumimoji="1" lang="ja-JP" altLang="en-US" sz="3200" dirty="0">
              <a:ea typeface="ＤＦ平成明朝体W7" pitchFamily="1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72286" y="639852"/>
            <a:ext cx="9071714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>
                <a:ea typeface="ＤＦ平成明朝体W7" pitchFamily="1" charset="-128"/>
              </a:rPr>
              <a:t>縦を</a:t>
            </a:r>
            <a:r>
              <a:rPr kumimoji="1" lang="en-US" altLang="ja-JP" sz="3200" dirty="0" err="1" smtClean="0">
                <a:ea typeface="ＤＦ平成明朝体W7" pitchFamily="1" charset="-128"/>
              </a:rPr>
              <a:t>bm</a:t>
            </a:r>
            <a:r>
              <a:rPr kumimoji="1" lang="ja-JP" altLang="en-US" sz="3200" dirty="0" err="1" smtClean="0">
                <a:ea typeface="ＤＦ平成明朝体W7" pitchFamily="1" charset="-128"/>
              </a:rPr>
              <a:t>、</a:t>
            </a:r>
            <a:r>
              <a:rPr kumimoji="1" lang="ja-JP" altLang="en-US" sz="3200" dirty="0" smtClean="0">
                <a:ea typeface="ＤＦ平成明朝体W7" pitchFamily="1" charset="-128"/>
              </a:rPr>
              <a:t>横を</a:t>
            </a:r>
            <a:r>
              <a:rPr kumimoji="1" lang="en-US" altLang="ja-JP" sz="3200" dirty="0" err="1" smtClean="0">
                <a:ea typeface="ＤＦ平成明朝体W7" pitchFamily="1" charset="-128"/>
              </a:rPr>
              <a:t>dm</a:t>
            </a:r>
            <a:r>
              <a:rPr kumimoji="1" lang="ja-JP" altLang="en-US" sz="3200" dirty="0" err="1" smtClean="0">
                <a:ea typeface="ＤＦ平成明朝体W7" pitchFamily="1" charset="-128"/>
              </a:rPr>
              <a:t>だけ</a:t>
            </a:r>
            <a:r>
              <a:rPr kumimoji="1" lang="ja-JP" altLang="en-US" sz="3200" dirty="0" smtClean="0">
                <a:ea typeface="ＤＦ平成明朝体W7" pitchFamily="1" charset="-128"/>
              </a:rPr>
              <a:t>のばした時の花壇の面積を</a:t>
            </a:r>
            <a:endParaRPr kumimoji="1" lang="en-US" altLang="ja-JP" sz="3200" dirty="0" smtClean="0">
              <a:ea typeface="ＤＦ平成明朝体W7" pitchFamily="1" charset="-128"/>
            </a:endParaRPr>
          </a:p>
          <a:p>
            <a:r>
              <a:rPr kumimoji="1" lang="ja-JP" altLang="en-US" sz="3200" dirty="0" smtClean="0">
                <a:ea typeface="ＤＦ平成明朝体W7" pitchFamily="1" charset="-128"/>
              </a:rPr>
              <a:t>式に表わしてみよう。</a:t>
            </a:r>
            <a:endParaRPr kumimoji="1" lang="ja-JP" altLang="en-US" sz="3200" dirty="0">
              <a:ea typeface="ＤＦ平成明朝体W7" pitchFamily="1" charset="-128"/>
            </a:endParaRPr>
          </a:p>
        </p:txBody>
      </p:sp>
      <p:sp>
        <p:nvSpPr>
          <p:cNvPr id="2" name="円/楕円 1"/>
          <p:cNvSpPr/>
          <p:nvPr/>
        </p:nvSpPr>
        <p:spPr>
          <a:xfrm>
            <a:off x="4397657" y="1578771"/>
            <a:ext cx="2677304" cy="68291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bg1"/>
              </a:solidFill>
            </a:endParaRPr>
          </a:p>
        </p:txBody>
      </p:sp>
      <p:pic>
        <p:nvPicPr>
          <p:cNvPr id="6" name="Picture 3" descr="C:\Users\iwachu-20\AppData\Local\Microsoft\Windows\Temporary Internet Files\Content.IE5\KHYJJ5KH\MP900145312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8036" y="1920228"/>
            <a:ext cx="1618932" cy="2140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 descr="C:\Users\iwachu-20\AppData\Local\Microsoft\Windows\Temporary Internet Files\Content.IE5\FI06KP9C\MP900402356[1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0732" y="1916832"/>
            <a:ext cx="2677304" cy="21418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9" descr="C:\Users\iwachu-20\AppData\Local\Microsoft\Windows\Temporary Internet Files\Content.IE5\8CA8OMHB\MP900402707[1]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8036" y="4058673"/>
            <a:ext cx="1618932" cy="17687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12" descr="C:\Users\iwachu-20\AppData\Local\Microsoft\Windows\Temporary Internet Files\Content.IE5\AMG5VS3E\MP900406602[1]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0732" y="4058673"/>
            <a:ext cx="2677304" cy="17687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正方形/長方形 2"/>
          <p:cNvSpPr/>
          <p:nvPr/>
        </p:nvSpPr>
        <p:spPr>
          <a:xfrm>
            <a:off x="3639131" y="2692038"/>
            <a:ext cx="710451" cy="584775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en-US" altLang="ja-JP" sz="3200" dirty="0"/>
              <a:t>am</a:t>
            </a:r>
            <a:endParaRPr lang="ja-JP" altLang="en-US" sz="3200" dirty="0"/>
          </a:p>
        </p:txBody>
      </p:sp>
      <p:sp>
        <p:nvSpPr>
          <p:cNvPr id="13" name="正方形/長方形 12"/>
          <p:cNvSpPr/>
          <p:nvPr/>
        </p:nvSpPr>
        <p:spPr>
          <a:xfrm>
            <a:off x="5381083" y="1301571"/>
            <a:ext cx="686406" cy="584775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en-US" altLang="ja-JP" sz="3200" dirty="0" smtClean="0"/>
              <a:t>cm</a:t>
            </a:r>
            <a:endParaRPr lang="ja-JP" altLang="en-US" sz="3200" dirty="0"/>
          </a:p>
        </p:txBody>
      </p:sp>
      <p:sp>
        <p:nvSpPr>
          <p:cNvPr id="14" name="正方形/長方形 13"/>
          <p:cNvSpPr/>
          <p:nvPr/>
        </p:nvSpPr>
        <p:spPr>
          <a:xfrm>
            <a:off x="7522275" y="1286383"/>
            <a:ext cx="729687" cy="584775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en-US" altLang="ja-JP" sz="3200" dirty="0" err="1" smtClean="0"/>
              <a:t>dm</a:t>
            </a:r>
            <a:endParaRPr lang="ja-JP" altLang="en-US" sz="3200" dirty="0"/>
          </a:p>
        </p:txBody>
      </p:sp>
      <p:sp>
        <p:nvSpPr>
          <p:cNvPr id="15" name="正方形/長方形 14"/>
          <p:cNvSpPr/>
          <p:nvPr/>
        </p:nvSpPr>
        <p:spPr>
          <a:xfrm>
            <a:off x="3639130" y="4650663"/>
            <a:ext cx="729687" cy="584775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en-US" altLang="ja-JP" sz="3200" dirty="0" err="1" smtClean="0"/>
              <a:t>bm</a:t>
            </a:r>
            <a:endParaRPr lang="ja-JP" altLang="en-US" sz="3200" dirty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168398" y="1737931"/>
            <a:ext cx="3877985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200" dirty="0">
                <a:ea typeface="ＤＦ平成明朝体W7" pitchFamily="1" charset="-128"/>
              </a:rPr>
              <a:t>こ</a:t>
            </a:r>
            <a:r>
              <a:rPr kumimoji="1" lang="ja-JP" altLang="en-US" sz="3200" dirty="0" smtClean="0">
                <a:ea typeface="ＤＦ平成明朝体W7" pitchFamily="1" charset="-128"/>
              </a:rPr>
              <a:t>の面積を縦</a:t>
            </a:r>
            <a:r>
              <a:rPr kumimoji="1" lang="en-US" altLang="ja-JP" sz="3200" dirty="0" smtClean="0">
                <a:ea typeface="ＤＦ平成明朝体W7" pitchFamily="1" charset="-128"/>
              </a:rPr>
              <a:t>×</a:t>
            </a:r>
            <a:r>
              <a:rPr kumimoji="1" lang="ja-JP" altLang="en-US" sz="3200" dirty="0" smtClean="0">
                <a:ea typeface="ＤＦ平成明朝体W7" pitchFamily="1" charset="-128"/>
              </a:rPr>
              <a:t>横で</a:t>
            </a:r>
            <a:endParaRPr kumimoji="1" lang="en-US" altLang="ja-JP" sz="3200" dirty="0" smtClean="0">
              <a:ea typeface="ＤＦ平成明朝体W7" pitchFamily="1" charset="-128"/>
            </a:endParaRPr>
          </a:p>
          <a:p>
            <a:r>
              <a:rPr kumimoji="1" lang="ja-JP" altLang="en-US" sz="3200" dirty="0" smtClean="0">
                <a:ea typeface="ＤＦ平成明朝体W7" pitchFamily="1" charset="-128"/>
              </a:rPr>
              <a:t>表すと、</a:t>
            </a:r>
            <a:endParaRPr kumimoji="1" lang="ja-JP" altLang="en-US" sz="3200" dirty="0">
              <a:ea typeface="ＤＦ平成明朝体W7" pitchFamily="1" charset="-128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206476" y="2969398"/>
            <a:ext cx="329930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 smtClean="0">
                <a:solidFill>
                  <a:srgbClr val="FF0000"/>
                </a:solidFill>
              </a:rPr>
              <a:t>(a</a:t>
            </a:r>
            <a:r>
              <a:rPr kumimoji="1" lang="ja-JP" altLang="en-US" sz="3200" dirty="0" smtClean="0">
                <a:solidFill>
                  <a:srgbClr val="FF0000"/>
                </a:solidFill>
              </a:rPr>
              <a:t>＋</a:t>
            </a:r>
            <a:r>
              <a:rPr kumimoji="1" lang="en-US" altLang="ja-JP" sz="3200" dirty="0" smtClean="0">
                <a:solidFill>
                  <a:srgbClr val="FF0000"/>
                </a:solidFill>
              </a:rPr>
              <a:t>b)(c</a:t>
            </a:r>
            <a:r>
              <a:rPr kumimoji="1" lang="ja-JP" altLang="en-US" sz="3200" dirty="0" smtClean="0">
                <a:solidFill>
                  <a:srgbClr val="FF0000"/>
                </a:solidFill>
              </a:rPr>
              <a:t>＋</a:t>
            </a:r>
            <a:r>
              <a:rPr kumimoji="1" lang="en-US" altLang="ja-JP" sz="3200" dirty="0" smtClean="0">
                <a:solidFill>
                  <a:srgbClr val="FF0000"/>
                </a:solidFill>
              </a:rPr>
              <a:t>d)</a:t>
            </a:r>
            <a:r>
              <a:rPr kumimoji="1" lang="ja-JP" altLang="en-US" sz="3200" dirty="0" smtClean="0">
                <a:solidFill>
                  <a:srgbClr val="FF0000"/>
                </a:solidFill>
              </a:rPr>
              <a:t>　</a:t>
            </a:r>
            <a:r>
              <a:rPr kumimoji="1" lang="en-US" altLang="ja-JP" sz="3200" dirty="0" smtClean="0">
                <a:solidFill>
                  <a:srgbClr val="FF0000"/>
                </a:solidFill>
              </a:rPr>
              <a:t>(m</a:t>
            </a:r>
            <a:r>
              <a:rPr lang="en-US" altLang="ja-JP" sz="3200" baseline="30000" dirty="0">
                <a:solidFill>
                  <a:srgbClr val="FF0000"/>
                </a:solidFill>
              </a:rPr>
              <a:t>2</a:t>
            </a:r>
            <a:r>
              <a:rPr kumimoji="1" lang="en-US" altLang="ja-JP" sz="3200" dirty="0" smtClean="0">
                <a:solidFill>
                  <a:srgbClr val="FF0000"/>
                </a:solidFill>
              </a:rPr>
              <a:t>)</a:t>
            </a:r>
            <a:endParaRPr kumimoji="1" lang="ja-JP" altLang="en-US" sz="3200" dirty="0">
              <a:solidFill>
                <a:srgbClr val="FF0000"/>
              </a:solidFill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52253" y="5203447"/>
            <a:ext cx="401263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 smtClean="0">
                <a:solidFill>
                  <a:srgbClr val="FF0000"/>
                </a:solidFill>
              </a:rPr>
              <a:t>ac</a:t>
            </a:r>
            <a:r>
              <a:rPr kumimoji="1" lang="ja-JP" altLang="en-US" sz="3200" dirty="0" smtClean="0">
                <a:solidFill>
                  <a:srgbClr val="FF0000"/>
                </a:solidFill>
              </a:rPr>
              <a:t>＋</a:t>
            </a:r>
            <a:r>
              <a:rPr kumimoji="1" lang="en-US" altLang="ja-JP" sz="3200" dirty="0" smtClean="0">
                <a:solidFill>
                  <a:srgbClr val="FF0000"/>
                </a:solidFill>
              </a:rPr>
              <a:t>ad</a:t>
            </a:r>
            <a:r>
              <a:rPr kumimoji="1" lang="ja-JP" altLang="en-US" sz="3200" dirty="0" smtClean="0">
                <a:solidFill>
                  <a:srgbClr val="FF0000"/>
                </a:solidFill>
              </a:rPr>
              <a:t>＋</a:t>
            </a:r>
            <a:r>
              <a:rPr kumimoji="1" lang="en-US" altLang="ja-JP" sz="3200" dirty="0" err="1" smtClean="0">
                <a:solidFill>
                  <a:srgbClr val="FF0000"/>
                </a:solidFill>
              </a:rPr>
              <a:t>bc</a:t>
            </a:r>
            <a:r>
              <a:rPr kumimoji="1" lang="ja-JP" altLang="en-US" sz="3200" dirty="0" smtClean="0">
                <a:solidFill>
                  <a:srgbClr val="FF0000"/>
                </a:solidFill>
              </a:rPr>
              <a:t>＋</a:t>
            </a:r>
            <a:r>
              <a:rPr kumimoji="1" lang="en-US" altLang="ja-JP" sz="3200" dirty="0" err="1" smtClean="0">
                <a:solidFill>
                  <a:srgbClr val="FF0000"/>
                </a:solidFill>
              </a:rPr>
              <a:t>bd</a:t>
            </a:r>
            <a:r>
              <a:rPr kumimoji="1" lang="ja-JP" altLang="en-US" sz="3200" dirty="0" smtClean="0">
                <a:solidFill>
                  <a:srgbClr val="FF0000"/>
                </a:solidFill>
              </a:rPr>
              <a:t>　</a:t>
            </a:r>
            <a:r>
              <a:rPr kumimoji="1" lang="en-US" altLang="ja-JP" sz="3200" dirty="0" smtClean="0">
                <a:solidFill>
                  <a:srgbClr val="FF0000"/>
                </a:solidFill>
              </a:rPr>
              <a:t>(m</a:t>
            </a:r>
            <a:r>
              <a:rPr lang="en-US" altLang="ja-JP" sz="3200" baseline="30000" dirty="0">
                <a:solidFill>
                  <a:srgbClr val="FF0000"/>
                </a:solidFill>
              </a:rPr>
              <a:t>2</a:t>
            </a:r>
            <a:r>
              <a:rPr kumimoji="1" lang="en-US" altLang="ja-JP" sz="3200" dirty="0" smtClean="0">
                <a:solidFill>
                  <a:srgbClr val="FF0000"/>
                </a:solidFill>
              </a:rPr>
              <a:t>)</a:t>
            </a:r>
            <a:endParaRPr kumimoji="1" lang="ja-JP" altLang="en-US" sz="3200" dirty="0">
              <a:solidFill>
                <a:srgbClr val="FF0000"/>
              </a:solidFill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172904" y="4060878"/>
            <a:ext cx="3676006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 smtClean="0">
                <a:ea typeface="ＤＦ平成明朝体W7" pitchFamily="1" charset="-128"/>
              </a:rPr>
              <a:t>4</a:t>
            </a:r>
            <a:r>
              <a:rPr kumimoji="1" lang="ja-JP" altLang="en-US" sz="3200" dirty="0" err="1" smtClean="0">
                <a:ea typeface="ＤＦ平成明朝体W7" pitchFamily="1" charset="-128"/>
              </a:rPr>
              <a:t>つの</a:t>
            </a:r>
            <a:r>
              <a:rPr kumimoji="1" lang="ja-JP" altLang="en-US" sz="3200" dirty="0" smtClean="0">
                <a:ea typeface="ＤＦ平成明朝体W7" pitchFamily="1" charset="-128"/>
              </a:rPr>
              <a:t>長方形の和で</a:t>
            </a:r>
            <a:endParaRPr kumimoji="1" lang="en-US" altLang="ja-JP" sz="3200" dirty="0" smtClean="0">
              <a:ea typeface="ＤＦ平成明朝体W7" pitchFamily="1" charset="-128"/>
            </a:endParaRPr>
          </a:p>
          <a:p>
            <a:r>
              <a:rPr kumimoji="1" lang="ja-JP" altLang="en-US" sz="3200" dirty="0" smtClean="0">
                <a:ea typeface="ＤＦ平成明朝体W7" pitchFamily="1" charset="-128"/>
              </a:rPr>
              <a:t>表すと、</a:t>
            </a:r>
            <a:endParaRPr kumimoji="1" lang="ja-JP" altLang="en-US" sz="3200" dirty="0">
              <a:ea typeface="ＤＦ平成明朝体W7" pitchFamily="1" charset="-128"/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98242" y="6124135"/>
            <a:ext cx="12618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>
                <a:ea typeface="ＤＦ平成明朝体W7" pitchFamily="1" charset="-128"/>
              </a:rPr>
              <a:t>よって</a:t>
            </a:r>
            <a:endParaRPr kumimoji="1" lang="ja-JP" altLang="en-US" sz="2800" dirty="0">
              <a:ea typeface="ＤＦ平成明朝体W7" pitchFamily="1" charset="-128"/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1208753" y="6003461"/>
            <a:ext cx="368722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4000" dirty="0" smtClean="0">
                <a:solidFill>
                  <a:srgbClr val="FF0000"/>
                </a:solidFill>
              </a:rPr>
              <a:t>(a</a:t>
            </a:r>
            <a:r>
              <a:rPr kumimoji="1" lang="ja-JP" altLang="en-US" sz="4000" dirty="0" smtClean="0">
                <a:solidFill>
                  <a:srgbClr val="FF0000"/>
                </a:solidFill>
              </a:rPr>
              <a:t>＋</a:t>
            </a:r>
            <a:r>
              <a:rPr kumimoji="1" lang="en-US" altLang="ja-JP" sz="4000" dirty="0" smtClean="0">
                <a:solidFill>
                  <a:srgbClr val="FF0000"/>
                </a:solidFill>
              </a:rPr>
              <a:t>b)(c</a:t>
            </a:r>
            <a:r>
              <a:rPr kumimoji="1" lang="ja-JP" altLang="en-US" sz="4000" dirty="0" smtClean="0">
                <a:solidFill>
                  <a:srgbClr val="FF0000"/>
                </a:solidFill>
              </a:rPr>
              <a:t>＋</a:t>
            </a:r>
            <a:r>
              <a:rPr kumimoji="1" lang="en-US" altLang="ja-JP" sz="4000" dirty="0" smtClean="0">
                <a:solidFill>
                  <a:srgbClr val="FF0000"/>
                </a:solidFill>
              </a:rPr>
              <a:t>d)</a:t>
            </a:r>
            <a:r>
              <a:rPr kumimoji="1" lang="ja-JP" altLang="en-US" sz="4000" dirty="0" smtClean="0">
                <a:solidFill>
                  <a:srgbClr val="FF0000"/>
                </a:solidFill>
              </a:rPr>
              <a:t>　＝</a:t>
            </a:r>
            <a:endParaRPr kumimoji="1" lang="ja-JP" altLang="en-US" sz="4000" dirty="0">
              <a:solidFill>
                <a:srgbClr val="FF0000"/>
              </a:solidFill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5006493" y="6003461"/>
            <a:ext cx="372409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4000" dirty="0" smtClean="0">
                <a:solidFill>
                  <a:srgbClr val="FF0000"/>
                </a:solidFill>
              </a:rPr>
              <a:t>ac</a:t>
            </a:r>
            <a:r>
              <a:rPr kumimoji="1" lang="ja-JP" altLang="en-US" sz="4000" dirty="0" smtClean="0">
                <a:solidFill>
                  <a:srgbClr val="FF0000"/>
                </a:solidFill>
              </a:rPr>
              <a:t>＋</a:t>
            </a:r>
            <a:r>
              <a:rPr kumimoji="1" lang="en-US" altLang="ja-JP" sz="4000" dirty="0" smtClean="0">
                <a:solidFill>
                  <a:srgbClr val="FF0000"/>
                </a:solidFill>
              </a:rPr>
              <a:t>ad</a:t>
            </a:r>
            <a:r>
              <a:rPr kumimoji="1" lang="ja-JP" altLang="en-US" sz="4000" dirty="0" smtClean="0">
                <a:solidFill>
                  <a:srgbClr val="FF0000"/>
                </a:solidFill>
              </a:rPr>
              <a:t>＋</a:t>
            </a:r>
            <a:r>
              <a:rPr kumimoji="1" lang="en-US" altLang="ja-JP" sz="4000" dirty="0" err="1" smtClean="0">
                <a:solidFill>
                  <a:srgbClr val="FF0000"/>
                </a:solidFill>
              </a:rPr>
              <a:t>bc</a:t>
            </a:r>
            <a:r>
              <a:rPr kumimoji="1" lang="ja-JP" altLang="en-US" sz="4000" dirty="0" smtClean="0">
                <a:solidFill>
                  <a:srgbClr val="FF0000"/>
                </a:solidFill>
              </a:rPr>
              <a:t>＋</a:t>
            </a:r>
            <a:r>
              <a:rPr kumimoji="1" lang="en-US" altLang="ja-JP" sz="4000" dirty="0" err="1" smtClean="0">
                <a:solidFill>
                  <a:srgbClr val="FF0000"/>
                </a:solidFill>
              </a:rPr>
              <a:t>bd</a:t>
            </a:r>
            <a:endParaRPr kumimoji="1" lang="ja-JP" altLang="en-US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6071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1" grpId="0" animBg="1"/>
      <p:bldP spid="10" grpId="0" animBg="1"/>
      <p:bldP spid="4" grpId="0"/>
      <p:bldP spid="5" grpId="0"/>
      <p:bldP spid="2" grpId="0" animBg="1"/>
      <p:bldP spid="3" grpId="0" animBg="1"/>
      <p:bldP spid="13" grpId="0" animBg="1"/>
      <p:bldP spid="14" grpId="0" animBg="1"/>
      <p:bldP spid="15" grpId="0" animBg="1"/>
      <p:bldP spid="20" grpId="0"/>
      <p:bldP spid="21" grpId="0"/>
      <p:bldP spid="22" grpId="0"/>
      <p:bldP spid="23" grpId="0"/>
      <p:bldP spid="24" grpId="0"/>
      <p:bldP spid="25" grpId="0"/>
      <p:bldP spid="2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テキスト ボックス 9"/>
          <p:cNvSpPr txBox="1"/>
          <p:nvPr/>
        </p:nvSpPr>
        <p:spPr>
          <a:xfrm>
            <a:off x="179512" y="260648"/>
            <a:ext cx="438613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4800" dirty="0" smtClean="0"/>
              <a:t>(a</a:t>
            </a:r>
            <a:r>
              <a:rPr kumimoji="1" lang="ja-JP" altLang="en-US" sz="4800" dirty="0" smtClean="0"/>
              <a:t>＋</a:t>
            </a:r>
            <a:r>
              <a:rPr kumimoji="1" lang="en-US" altLang="ja-JP" sz="4800" dirty="0" smtClean="0"/>
              <a:t>b)(c</a:t>
            </a:r>
            <a:r>
              <a:rPr kumimoji="1" lang="ja-JP" altLang="en-US" sz="4800" dirty="0" smtClean="0"/>
              <a:t>＋</a:t>
            </a:r>
            <a:r>
              <a:rPr kumimoji="1" lang="en-US" altLang="ja-JP" sz="4800" dirty="0" smtClean="0"/>
              <a:t>d)</a:t>
            </a:r>
            <a:r>
              <a:rPr kumimoji="1" lang="ja-JP" altLang="en-US" sz="4800" dirty="0" smtClean="0"/>
              <a:t>　＝</a:t>
            </a:r>
            <a:endParaRPr kumimoji="1" lang="ja-JP" altLang="en-US" sz="4800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466061" y="260647"/>
            <a:ext cx="443583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4800" dirty="0" smtClean="0"/>
              <a:t>ac</a:t>
            </a:r>
            <a:r>
              <a:rPr kumimoji="1" lang="ja-JP" altLang="en-US" sz="4800" dirty="0" smtClean="0"/>
              <a:t>＋</a:t>
            </a:r>
            <a:r>
              <a:rPr kumimoji="1" lang="en-US" altLang="ja-JP" sz="4800" dirty="0" smtClean="0"/>
              <a:t>ad</a:t>
            </a:r>
            <a:r>
              <a:rPr kumimoji="1" lang="ja-JP" altLang="en-US" sz="4800" dirty="0" smtClean="0"/>
              <a:t>＋</a:t>
            </a:r>
            <a:r>
              <a:rPr kumimoji="1" lang="en-US" altLang="ja-JP" sz="4800" dirty="0" err="1" smtClean="0"/>
              <a:t>bc</a:t>
            </a:r>
            <a:r>
              <a:rPr kumimoji="1" lang="ja-JP" altLang="en-US" sz="4800" dirty="0" smtClean="0"/>
              <a:t>＋</a:t>
            </a:r>
            <a:r>
              <a:rPr kumimoji="1" lang="en-US" altLang="ja-JP" sz="4800" dirty="0" err="1" smtClean="0"/>
              <a:t>bd</a:t>
            </a:r>
            <a:endParaRPr kumimoji="1" lang="ja-JP" altLang="en-US" sz="4800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792620" y="1161122"/>
            <a:ext cx="651492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400" dirty="0" smtClean="0"/>
              <a:t>ここで、</a:t>
            </a:r>
            <a:r>
              <a:rPr lang="en-US" altLang="ja-JP" sz="4400" dirty="0"/>
              <a:t> c</a:t>
            </a:r>
            <a:r>
              <a:rPr lang="ja-JP" altLang="en-US" sz="4400" dirty="0"/>
              <a:t>＋</a:t>
            </a:r>
            <a:r>
              <a:rPr lang="en-US" altLang="ja-JP" sz="4400" dirty="0" smtClean="0"/>
              <a:t>d</a:t>
            </a:r>
            <a:r>
              <a:rPr lang="ja-JP" altLang="en-US" sz="4400" dirty="0" smtClean="0"/>
              <a:t>＝</a:t>
            </a:r>
            <a:r>
              <a:rPr lang="en-US" altLang="ja-JP" sz="4400" dirty="0" smtClean="0">
                <a:solidFill>
                  <a:srgbClr val="FF0000"/>
                </a:solidFill>
              </a:rPr>
              <a:t>M</a:t>
            </a:r>
            <a:r>
              <a:rPr lang="ja-JP" altLang="en-US" sz="4400" dirty="0" smtClean="0"/>
              <a:t>とすると、</a:t>
            </a:r>
            <a:endParaRPr kumimoji="1" lang="ja-JP" altLang="en-US" sz="4400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233359" y="1869008"/>
            <a:ext cx="651813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4800" dirty="0" smtClean="0"/>
              <a:t>(a</a:t>
            </a:r>
            <a:r>
              <a:rPr kumimoji="1" lang="ja-JP" altLang="en-US" sz="4800" dirty="0" smtClean="0"/>
              <a:t>＋</a:t>
            </a:r>
            <a:r>
              <a:rPr kumimoji="1" lang="en-US" altLang="ja-JP" sz="4800" dirty="0" smtClean="0"/>
              <a:t>b)(c</a:t>
            </a:r>
            <a:r>
              <a:rPr kumimoji="1" lang="ja-JP" altLang="en-US" sz="4800" dirty="0" smtClean="0"/>
              <a:t>＋</a:t>
            </a:r>
            <a:r>
              <a:rPr kumimoji="1" lang="en-US" altLang="ja-JP" sz="4800" dirty="0" smtClean="0"/>
              <a:t>d)</a:t>
            </a:r>
            <a:r>
              <a:rPr kumimoji="1" lang="ja-JP" altLang="en-US" sz="4800" dirty="0" smtClean="0"/>
              <a:t>　＝</a:t>
            </a:r>
            <a:r>
              <a:rPr kumimoji="1" lang="en-US" altLang="ja-JP" sz="4800" dirty="0" smtClean="0"/>
              <a:t>(a</a:t>
            </a:r>
            <a:r>
              <a:rPr kumimoji="1" lang="ja-JP" altLang="en-US" sz="4800" dirty="0" smtClean="0"/>
              <a:t>＋</a:t>
            </a:r>
            <a:r>
              <a:rPr kumimoji="1" lang="en-US" altLang="ja-JP" sz="4800" dirty="0" smtClean="0"/>
              <a:t>b)</a:t>
            </a:r>
            <a:r>
              <a:rPr kumimoji="1" lang="en-US" altLang="ja-JP" sz="4800" dirty="0" smtClean="0">
                <a:solidFill>
                  <a:srgbClr val="FF0000"/>
                </a:solidFill>
              </a:rPr>
              <a:t>M</a:t>
            </a:r>
            <a:endParaRPr kumimoji="1" lang="ja-JP" altLang="en-US" sz="4800" dirty="0">
              <a:solidFill>
                <a:srgbClr val="FF0000"/>
              </a:solidFill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3545764" y="3326352"/>
            <a:ext cx="308610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800" dirty="0" smtClean="0"/>
              <a:t>＝</a:t>
            </a:r>
            <a:r>
              <a:rPr kumimoji="1" lang="en-US" altLang="ja-JP" sz="4800" dirty="0" err="1" smtClean="0"/>
              <a:t>aM</a:t>
            </a:r>
            <a:r>
              <a:rPr kumimoji="1" lang="ja-JP" altLang="en-US" sz="4800" dirty="0" smtClean="0"/>
              <a:t>＋</a:t>
            </a:r>
            <a:r>
              <a:rPr kumimoji="1" lang="en-US" altLang="ja-JP" sz="4800" dirty="0" err="1" smtClean="0"/>
              <a:t>bM</a:t>
            </a:r>
            <a:endParaRPr kumimoji="1" lang="ja-JP" altLang="en-US" sz="4800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3503239" y="4192533"/>
            <a:ext cx="517641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800" dirty="0" smtClean="0"/>
              <a:t>＝</a:t>
            </a:r>
            <a:r>
              <a:rPr kumimoji="1" lang="en-US" altLang="ja-JP" sz="4800" dirty="0" smtClean="0"/>
              <a:t>a</a:t>
            </a:r>
            <a:r>
              <a:rPr kumimoji="1" lang="en-US" altLang="ja-JP" sz="4800" dirty="0" smtClean="0">
                <a:solidFill>
                  <a:srgbClr val="FF0000"/>
                </a:solidFill>
              </a:rPr>
              <a:t>(c</a:t>
            </a:r>
            <a:r>
              <a:rPr kumimoji="1" lang="ja-JP" altLang="en-US" sz="4800" dirty="0" smtClean="0">
                <a:solidFill>
                  <a:srgbClr val="FF0000"/>
                </a:solidFill>
              </a:rPr>
              <a:t>＋</a:t>
            </a:r>
            <a:r>
              <a:rPr kumimoji="1" lang="en-US" altLang="ja-JP" sz="4800" dirty="0" smtClean="0">
                <a:solidFill>
                  <a:srgbClr val="FF0000"/>
                </a:solidFill>
              </a:rPr>
              <a:t>d)</a:t>
            </a:r>
            <a:r>
              <a:rPr kumimoji="1" lang="ja-JP" altLang="en-US" sz="4800" dirty="0" smtClean="0"/>
              <a:t>＋</a:t>
            </a:r>
            <a:r>
              <a:rPr kumimoji="1" lang="en-US" altLang="ja-JP" sz="4800" dirty="0" smtClean="0"/>
              <a:t>b</a:t>
            </a:r>
            <a:r>
              <a:rPr kumimoji="1" lang="en-US" altLang="ja-JP" sz="4800" dirty="0" smtClean="0">
                <a:solidFill>
                  <a:srgbClr val="FF0000"/>
                </a:solidFill>
              </a:rPr>
              <a:t>(c</a:t>
            </a:r>
            <a:r>
              <a:rPr kumimoji="1" lang="ja-JP" altLang="en-US" sz="4800" dirty="0" smtClean="0">
                <a:solidFill>
                  <a:srgbClr val="FF0000"/>
                </a:solidFill>
              </a:rPr>
              <a:t>＋</a:t>
            </a:r>
            <a:r>
              <a:rPr kumimoji="1" lang="en-US" altLang="ja-JP" sz="4800" dirty="0" smtClean="0">
                <a:solidFill>
                  <a:srgbClr val="FF0000"/>
                </a:solidFill>
              </a:rPr>
              <a:t>d)</a:t>
            </a:r>
            <a:endParaRPr kumimoji="1" lang="ja-JP" altLang="en-US" sz="4800" dirty="0">
              <a:solidFill>
                <a:srgbClr val="FF0000"/>
              </a:solidFill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3511866" y="4943958"/>
            <a:ext cx="505138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800" dirty="0" smtClean="0"/>
              <a:t>＝</a:t>
            </a:r>
            <a:r>
              <a:rPr kumimoji="1" lang="en-US" altLang="ja-JP" sz="4800" dirty="0" smtClean="0"/>
              <a:t>ac</a:t>
            </a:r>
            <a:r>
              <a:rPr kumimoji="1" lang="ja-JP" altLang="en-US" sz="4800" dirty="0" smtClean="0"/>
              <a:t>＋</a:t>
            </a:r>
            <a:r>
              <a:rPr kumimoji="1" lang="en-US" altLang="ja-JP" sz="4800" dirty="0" smtClean="0"/>
              <a:t>ad</a:t>
            </a:r>
            <a:r>
              <a:rPr kumimoji="1" lang="ja-JP" altLang="en-US" sz="4800" dirty="0" smtClean="0"/>
              <a:t>＋</a:t>
            </a:r>
            <a:r>
              <a:rPr kumimoji="1" lang="en-US" altLang="ja-JP" sz="4800" dirty="0" err="1" smtClean="0"/>
              <a:t>bc</a:t>
            </a:r>
            <a:r>
              <a:rPr kumimoji="1" lang="ja-JP" altLang="en-US" sz="4800" dirty="0" smtClean="0"/>
              <a:t>＋</a:t>
            </a:r>
            <a:r>
              <a:rPr kumimoji="1" lang="en-US" altLang="ja-JP" sz="4800" dirty="0" err="1" smtClean="0"/>
              <a:t>bd</a:t>
            </a:r>
            <a:endParaRPr kumimoji="1" lang="ja-JP" altLang="en-US" sz="4800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4861923" y="2679307"/>
            <a:ext cx="3214341" cy="70788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>
                <a:solidFill>
                  <a:srgbClr val="FF0000"/>
                </a:solidFill>
                <a:ea typeface="ＤＦ平成明朝体W7" pitchFamily="1" charset="-128"/>
              </a:rPr>
              <a:t>↓　分配法則</a:t>
            </a:r>
            <a:endParaRPr kumimoji="1" lang="ja-JP" altLang="en-US" sz="4000" dirty="0">
              <a:solidFill>
                <a:srgbClr val="FF0000"/>
              </a:solidFill>
              <a:ea typeface="ＤＦ平成明朝体W7" pitchFamily="1" charset="-128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916376" y="2738129"/>
            <a:ext cx="187743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400" dirty="0" smtClean="0">
                <a:solidFill>
                  <a:srgbClr val="FF0000"/>
                </a:solidFill>
                <a:ea typeface="ＤＦ平成明朝体W7" pitchFamily="1" charset="-128"/>
              </a:rPr>
              <a:t>式の積</a:t>
            </a:r>
            <a:endParaRPr kumimoji="1" lang="ja-JP" altLang="en-US" sz="4400" dirty="0">
              <a:solidFill>
                <a:srgbClr val="FF0000"/>
              </a:solidFill>
              <a:ea typeface="ＤＦ平成明朝体W7" pitchFamily="1" charset="-128"/>
            </a:endParaRPr>
          </a:p>
        </p:txBody>
      </p:sp>
      <p:cxnSp>
        <p:nvCxnSpPr>
          <p:cNvPr id="3" name="直線コネクタ 2"/>
          <p:cNvCxnSpPr/>
          <p:nvPr/>
        </p:nvCxnSpPr>
        <p:spPr>
          <a:xfrm>
            <a:off x="323564" y="2679307"/>
            <a:ext cx="2909174" cy="1873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コネクタ 20"/>
          <p:cNvCxnSpPr/>
          <p:nvPr/>
        </p:nvCxnSpPr>
        <p:spPr>
          <a:xfrm>
            <a:off x="2793813" y="5661248"/>
            <a:ext cx="561662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テキスト ボックス 22"/>
          <p:cNvSpPr txBox="1"/>
          <p:nvPr/>
        </p:nvSpPr>
        <p:spPr>
          <a:xfrm>
            <a:off x="4366924" y="5736260"/>
            <a:ext cx="187743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400" dirty="0" smtClean="0">
                <a:solidFill>
                  <a:srgbClr val="FF0000"/>
                </a:solidFill>
                <a:ea typeface="ＤＦ平成明朝体W7" pitchFamily="1" charset="-128"/>
              </a:rPr>
              <a:t>式の和</a:t>
            </a:r>
            <a:endParaRPr kumimoji="1" lang="ja-JP" altLang="en-US" sz="4400" dirty="0">
              <a:solidFill>
                <a:srgbClr val="FF0000"/>
              </a:solidFill>
              <a:ea typeface="ＤＦ平成明朝体W7" pitchFamily="1" charset="-128"/>
            </a:endParaRPr>
          </a:p>
        </p:txBody>
      </p:sp>
      <p:cxnSp>
        <p:nvCxnSpPr>
          <p:cNvPr id="25" name="直線矢印コネクタ 24"/>
          <p:cNvCxnSpPr/>
          <p:nvPr/>
        </p:nvCxnSpPr>
        <p:spPr>
          <a:xfrm>
            <a:off x="3022512" y="2738130"/>
            <a:ext cx="0" cy="292311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テキスト ボックス 30"/>
          <p:cNvSpPr txBox="1"/>
          <p:nvPr/>
        </p:nvSpPr>
        <p:spPr>
          <a:xfrm>
            <a:off x="537769" y="3856607"/>
            <a:ext cx="2954655" cy="923330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sz="5400" dirty="0" smtClean="0">
                <a:solidFill>
                  <a:srgbClr val="FF0000"/>
                </a:solidFill>
                <a:ea typeface="ＤＦ平成明朝体W7" pitchFamily="1" charset="-128"/>
              </a:rPr>
              <a:t>展開する</a:t>
            </a:r>
            <a:endParaRPr kumimoji="1" lang="ja-JP" altLang="en-US" sz="5400" dirty="0">
              <a:solidFill>
                <a:srgbClr val="FF0000"/>
              </a:solidFill>
              <a:ea typeface="ＤＦ平成明朝体W7" pitchFamily="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652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5" grpId="0"/>
      <p:bldP spid="16" grpId="0"/>
      <p:bldP spid="17" grpId="0" animBg="1"/>
      <p:bldP spid="18" grpId="0"/>
      <p:bldP spid="23" grpId="0"/>
      <p:bldP spid="3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テキスト ボックス 12"/>
          <p:cNvSpPr txBox="1"/>
          <p:nvPr/>
        </p:nvSpPr>
        <p:spPr>
          <a:xfrm>
            <a:off x="297185" y="2309399"/>
            <a:ext cx="611898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4800" dirty="0" smtClean="0"/>
              <a:t>(</a:t>
            </a:r>
            <a:r>
              <a:rPr kumimoji="1" lang="ja-JP" altLang="en-US" sz="4800" dirty="0" smtClean="0"/>
              <a:t>ｘ－</a:t>
            </a:r>
            <a:r>
              <a:rPr kumimoji="1" lang="en-US" altLang="ja-JP" sz="4800" dirty="0" smtClean="0"/>
              <a:t>3)(</a:t>
            </a:r>
            <a:r>
              <a:rPr kumimoji="1" lang="ja-JP" altLang="en-US" sz="4800" dirty="0" smtClean="0"/>
              <a:t>ｙ＋</a:t>
            </a:r>
            <a:r>
              <a:rPr kumimoji="1" lang="en-US" altLang="ja-JP" sz="4800" dirty="0" smtClean="0"/>
              <a:t>5)</a:t>
            </a:r>
            <a:r>
              <a:rPr kumimoji="1" lang="ja-JP" altLang="en-US" sz="4800" dirty="0" smtClean="0"/>
              <a:t>＝</a:t>
            </a:r>
            <a:r>
              <a:rPr kumimoji="1" lang="en-US" altLang="ja-JP" sz="4800" dirty="0" smtClean="0"/>
              <a:t>(x</a:t>
            </a:r>
            <a:r>
              <a:rPr kumimoji="1" lang="ja-JP" altLang="en-US" sz="4800" dirty="0" smtClean="0"/>
              <a:t>－</a:t>
            </a:r>
            <a:r>
              <a:rPr kumimoji="1" lang="en-US" altLang="ja-JP" sz="4800" dirty="0" smtClean="0"/>
              <a:t>3)</a:t>
            </a:r>
            <a:r>
              <a:rPr kumimoji="1" lang="en-US" altLang="ja-JP" sz="4800" dirty="0" smtClean="0">
                <a:solidFill>
                  <a:srgbClr val="FF0000"/>
                </a:solidFill>
              </a:rPr>
              <a:t>M</a:t>
            </a:r>
            <a:endParaRPr kumimoji="1" lang="ja-JP" altLang="en-US" sz="4800" dirty="0">
              <a:solidFill>
                <a:srgbClr val="FF0000"/>
              </a:solidFill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3489463" y="3721384"/>
            <a:ext cx="310052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800" dirty="0" smtClean="0"/>
              <a:t>＝</a:t>
            </a:r>
            <a:r>
              <a:rPr kumimoji="1" lang="ja-JP" altLang="en-US" sz="4800" dirty="0" err="1" smtClean="0"/>
              <a:t>ｘ</a:t>
            </a:r>
            <a:r>
              <a:rPr kumimoji="1" lang="en-US" altLang="ja-JP" sz="4800" dirty="0" smtClean="0">
                <a:solidFill>
                  <a:srgbClr val="FF0000"/>
                </a:solidFill>
              </a:rPr>
              <a:t>M</a:t>
            </a:r>
            <a:r>
              <a:rPr kumimoji="1" lang="ja-JP" altLang="en-US" sz="4800" dirty="0" smtClean="0"/>
              <a:t>－</a:t>
            </a:r>
            <a:r>
              <a:rPr kumimoji="1" lang="en-US" altLang="ja-JP" sz="4800" dirty="0" smtClean="0"/>
              <a:t>3</a:t>
            </a:r>
            <a:r>
              <a:rPr kumimoji="1" lang="en-US" altLang="ja-JP" sz="4800" dirty="0" smtClean="0">
                <a:solidFill>
                  <a:srgbClr val="FF0000"/>
                </a:solidFill>
              </a:rPr>
              <a:t>M</a:t>
            </a:r>
            <a:endParaRPr kumimoji="1" lang="ja-JP" altLang="en-US" sz="4800" dirty="0">
              <a:solidFill>
                <a:srgbClr val="FF0000"/>
              </a:solidFill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3524524" y="4486278"/>
            <a:ext cx="526137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800" dirty="0" smtClean="0"/>
              <a:t>＝</a:t>
            </a:r>
            <a:r>
              <a:rPr lang="ja-JP" altLang="en-US" sz="4800" dirty="0" err="1"/>
              <a:t>ｘ</a:t>
            </a:r>
            <a:r>
              <a:rPr kumimoji="1" lang="en-US" altLang="ja-JP" sz="4800" dirty="0" smtClean="0">
                <a:solidFill>
                  <a:srgbClr val="FF0000"/>
                </a:solidFill>
              </a:rPr>
              <a:t>(</a:t>
            </a:r>
            <a:r>
              <a:rPr kumimoji="1" lang="ja-JP" altLang="en-US" sz="4800" dirty="0" smtClean="0">
                <a:solidFill>
                  <a:srgbClr val="FF0000"/>
                </a:solidFill>
              </a:rPr>
              <a:t>ｙ＋</a:t>
            </a:r>
            <a:r>
              <a:rPr kumimoji="1" lang="en-US" altLang="ja-JP" sz="4800" dirty="0" smtClean="0">
                <a:solidFill>
                  <a:srgbClr val="FF0000"/>
                </a:solidFill>
              </a:rPr>
              <a:t>5)</a:t>
            </a:r>
            <a:r>
              <a:rPr kumimoji="1" lang="ja-JP" altLang="en-US" sz="4800" dirty="0" smtClean="0"/>
              <a:t>－</a:t>
            </a:r>
            <a:r>
              <a:rPr kumimoji="1" lang="en-US" altLang="ja-JP" sz="4800" dirty="0" smtClean="0"/>
              <a:t>3</a:t>
            </a:r>
            <a:r>
              <a:rPr kumimoji="1" lang="en-US" altLang="ja-JP" sz="4800" dirty="0" smtClean="0">
                <a:solidFill>
                  <a:srgbClr val="FF0000"/>
                </a:solidFill>
              </a:rPr>
              <a:t>(</a:t>
            </a:r>
            <a:r>
              <a:rPr kumimoji="1" lang="ja-JP" altLang="en-US" sz="4800" dirty="0" smtClean="0">
                <a:solidFill>
                  <a:srgbClr val="FF0000"/>
                </a:solidFill>
              </a:rPr>
              <a:t>ｙ＋</a:t>
            </a:r>
            <a:r>
              <a:rPr kumimoji="1" lang="en-US" altLang="ja-JP" sz="4800" dirty="0" smtClean="0">
                <a:solidFill>
                  <a:srgbClr val="FF0000"/>
                </a:solidFill>
              </a:rPr>
              <a:t>5)</a:t>
            </a:r>
            <a:endParaRPr kumimoji="1" lang="ja-JP" altLang="en-US" sz="4800" dirty="0">
              <a:solidFill>
                <a:srgbClr val="FF0000"/>
              </a:solidFill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3524771" y="6027003"/>
            <a:ext cx="506901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800" dirty="0" smtClean="0"/>
              <a:t>＝ｘｙ＋</a:t>
            </a:r>
            <a:r>
              <a:rPr kumimoji="1" lang="en-US" altLang="ja-JP" sz="4800" dirty="0" smtClean="0"/>
              <a:t>5x</a:t>
            </a:r>
            <a:r>
              <a:rPr kumimoji="1" lang="ja-JP" altLang="en-US" sz="4800" dirty="0" smtClean="0"/>
              <a:t>－</a:t>
            </a:r>
            <a:r>
              <a:rPr kumimoji="1" lang="en-US" altLang="ja-JP" sz="4800" dirty="0" smtClean="0"/>
              <a:t>3y</a:t>
            </a:r>
            <a:r>
              <a:rPr kumimoji="1" lang="ja-JP" altLang="en-US" sz="4800" dirty="0" smtClean="0"/>
              <a:t>－</a:t>
            </a:r>
            <a:r>
              <a:rPr kumimoji="1" lang="en-US" altLang="ja-JP" sz="4800" dirty="0" smtClean="0"/>
              <a:t>15</a:t>
            </a:r>
            <a:endParaRPr kumimoji="1" lang="ja-JP" altLang="en-US" sz="4800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4831337" y="3091638"/>
            <a:ext cx="3517310" cy="76944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ja-JP" altLang="en-US" sz="4400" dirty="0" smtClean="0">
                <a:solidFill>
                  <a:srgbClr val="FF0000"/>
                </a:solidFill>
                <a:ea typeface="ＤＦ平成明朝体W7" pitchFamily="1" charset="-128"/>
              </a:rPr>
              <a:t>↓　分配法則</a:t>
            </a:r>
            <a:endParaRPr kumimoji="1" lang="ja-JP" altLang="en-US" sz="4400" dirty="0">
              <a:solidFill>
                <a:srgbClr val="FF0000"/>
              </a:solidFill>
              <a:ea typeface="ＤＦ平成明朝体W7" pitchFamily="1" charset="-128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256993" y="620688"/>
            <a:ext cx="341151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4800" dirty="0" smtClean="0"/>
              <a:t>(</a:t>
            </a:r>
            <a:r>
              <a:rPr kumimoji="1" lang="ja-JP" altLang="en-US" sz="4800" dirty="0" smtClean="0"/>
              <a:t>ｘ－</a:t>
            </a:r>
            <a:r>
              <a:rPr kumimoji="1" lang="en-US" altLang="ja-JP" sz="4800" dirty="0" smtClean="0"/>
              <a:t>3)(</a:t>
            </a:r>
            <a:r>
              <a:rPr kumimoji="1" lang="ja-JP" altLang="en-US" sz="4800" dirty="0" smtClean="0"/>
              <a:t>ｙ＋</a:t>
            </a:r>
            <a:r>
              <a:rPr kumimoji="1" lang="en-US" altLang="ja-JP" sz="4800" dirty="0" smtClean="0"/>
              <a:t>5)</a:t>
            </a:r>
            <a:endParaRPr kumimoji="1" lang="ja-JP" altLang="en-US" sz="4800" dirty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2763347" y="1539958"/>
            <a:ext cx="463139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400" dirty="0"/>
              <a:t>ｙ</a:t>
            </a:r>
            <a:r>
              <a:rPr lang="ja-JP" altLang="en-US" sz="4400" dirty="0" smtClean="0"/>
              <a:t>＋</a:t>
            </a:r>
            <a:r>
              <a:rPr lang="en-US" altLang="ja-JP" sz="4400" dirty="0" smtClean="0"/>
              <a:t>5</a:t>
            </a:r>
            <a:r>
              <a:rPr lang="ja-JP" altLang="en-US" sz="4400" dirty="0" smtClean="0"/>
              <a:t>＝</a:t>
            </a:r>
            <a:r>
              <a:rPr lang="en-US" altLang="ja-JP" sz="4400" dirty="0" smtClean="0">
                <a:solidFill>
                  <a:srgbClr val="FF0000"/>
                </a:solidFill>
              </a:rPr>
              <a:t>M</a:t>
            </a:r>
            <a:r>
              <a:rPr lang="ja-JP" altLang="en-US" sz="4400" dirty="0" smtClean="0"/>
              <a:t>とすると、</a:t>
            </a:r>
            <a:endParaRPr kumimoji="1" lang="ja-JP" altLang="en-US" sz="4400" dirty="0"/>
          </a:p>
        </p:txBody>
      </p:sp>
      <p:sp>
        <p:nvSpPr>
          <p:cNvPr id="22" name="正方形/長方形 21"/>
          <p:cNvSpPr/>
          <p:nvPr/>
        </p:nvSpPr>
        <p:spPr>
          <a:xfrm>
            <a:off x="0" y="0"/>
            <a:ext cx="1723549" cy="70788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lvl="0"/>
            <a:r>
              <a:rPr lang="ja-JP" altLang="en-US" sz="4000" dirty="0" smtClean="0">
                <a:solidFill>
                  <a:prstClr val="black"/>
                </a:solidFill>
                <a:ea typeface="ＤＦ平成明朝体W7" pitchFamily="1" charset="-128"/>
              </a:rPr>
              <a:t>例　題</a:t>
            </a:r>
            <a:endParaRPr lang="ja-JP" altLang="en-US" sz="4000" dirty="0">
              <a:solidFill>
                <a:prstClr val="black"/>
              </a:solidFill>
              <a:ea typeface="ＤＦ平成明朝体W7" pitchFamily="1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2029923" y="5331030"/>
            <a:ext cx="6631039" cy="76944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ja-JP" altLang="en-US" sz="4400" dirty="0" smtClean="0">
                <a:solidFill>
                  <a:srgbClr val="FF0000"/>
                </a:solidFill>
                <a:ea typeface="ＤＦ平成明朝体W7" pitchFamily="1" charset="-128"/>
              </a:rPr>
              <a:t>分配法則　</a:t>
            </a:r>
            <a:r>
              <a:rPr lang="ja-JP" altLang="en-US" sz="4400" dirty="0">
                <a:solidFill>
                  <a:srgbClr val="FF0000"/>
                </a:solidFill>
                <a:ea typeface="ＤＦ平成明朝体W7" pitchFamily="1" charset="-128"/>
              </a:rPr>
              <a:t> ↓ </a:t>
            </a:r>
            <a:r>
              <a:rPr lang="ja-JP" altLang="en-US" sz="4400" dirty="0" smtClean="0">
                <a:solidFill>
                  <a:srgbClr val="FF0000"/>
                </a:solidFill>
                <a:ea typeface="ＤＦ平成明朝体W7" pitchFamily="1" charset="-128"/>
              </a:rPr>
              <a:t>　　　↓　　　　　　　　</a:t>
            </a:r>
            <a:endParaRPr kumimoji="1" lang="ja-JP" altLang="en-US" sz="4400" dirty="0">
              <a:solidFill>
                <a:srgbClr val="FF0000"/>
              </a:solidFill>
              <a:ea typeface="ＤＦ平成明朝体W7" pitchFamily="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54695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6" grpId="0"/>
      <p:bldP spid="17" grpId="0" animBg="1"/>
      <p:bldP spid="20" grpId="0"/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562074"/>
          </a:xfrm>
        </p:spPr>
        <p:txBody>
          <a:bodyPr>
            <a:noAutofit/>
          </a:bodyPr>
          <a:lstStyle/>
          <a:p>
            <a:pPr algn="l"/>
            <a:r>
              <a:rPr kumimoji="1" lang="ja-JP" altLang="en-US" sz="3200" dirty="0" smtClean="0"/>
              <a:t>問３　次の式を展開しなさい。</a:t>
            </a:r>
            <a:endParaRPr kumimoji="1" lang="ja-JP" altLang="en-US" sz="32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51520" y="764704"/>
            <a:ext cx="8640960" cy="5760640"/>
          </a:xfrm>
        </p:spPr>
        <p:txBody>
          <a:bodyPr/>
          <a:lstStyle/>
          <a:p>
            <a:pPr marL="0" indent="0">
              <a:buNone/>
            </a:pPr>
            <a:r>
              <a:rPr kumimoji="1" lang="en-US" altLang="ja-JP" dirty="0" smtClean="0"/>
              <a:t>(</a:t>
            </a:r>
            <a:r>
              <a:rPr kumimoji="1" lang="ja-JP" altLang="en-US" dirty="0" smtClean="0"/>
              <a:t>１</a:t>
            </a:r>
            <a:r>
              <a:rPr kumimoji="1" lang="en-US" altLang="ja-JP" dirty="0" smtClean="0"/>
              <a:t>)</a:t>
            </a:r>
            <a:r>
              <a:rPr kumimoji="1" lang="ja-JP" altLang="en-US" dirty="0" smtClean="0"/>
              <a:t>　（ａ＋ｂ）（ｃ－ｄ）　　　　</a:t>
            </a:r>
            <a:r>
              <a:rPr kumimoji="1" lang="en-US" altLang="ja-JP" dirty="0" smtClean="0"/>
              <a:t>(</a:t>
            </a:r>
            <a:r>
              <a:rPr kumimoji="1" lang="ja-JP" altLang="en-US" dirty="0" smtClean="0"/>
              <a:t>２</a:t>
            </a:r>
            <a:r>
              <a:rPr kumimoji="1" lang="en-US" altLang="ja-JP" dirty="0" smtClean="0"/>
              <a:t>)</a:t>
            </a:r>
            <a:r>
              <a:rPr kumimoji="1" lang="ja-JP" altLang="en-US" dirty="0" smtClean="0"/>
              <a:t>　（ａ－ｂ）（ｃ－ｄ）</a:t>
            </a:r>
            <a:endParaRPr kumimoji="1" lang="en-US" altLang="ja-JP" dirty="0" smtClean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endParaRPr kumimoji="1" lang="en-US" altLang="ja-JP" dirty="0" smtClean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endParaRPr kumimoji="1" lang="en-US" altLang="ja-JP" dirty="0" smtClean="0"/>
          </a:p>
          <a:p>
            <a:pPr marL="0" indent="0">
              <a:buNone/>
            </a:pPr>
            <a:r>
              <a:rPr lang="en-US" altLang="ja-JP" dirty="0"/>
              <a:t>(</a:t>
            </a:r>
            <a:r>
              <a:rPr lang="ja-JP" altLang="en-US" dirty="0"/>
              <a:t>３</a:t>
            </a:r>
            <a:r>
              <a:rPr lang="en-US" altLang="ja-JP" dirty="0" smtClean="0"/>
              <a:t>)</a:t>
            </a:r>
            <a:r>
              <a:rPr lang="ja-JP" altLang="en-US" dirty="0" smtClean="0"/>
              <a:t>　（ｘ＋２）（ｙ＋３）　　　　</a:t>
            </a:r>
            <a:r>
              <a:rPr lang="en-US" altLang="ja-JP" dirty="0" smtClean="0"/>
              <a:t>(</a:t>
            </a:r>
            <a:r>
              <a:rPr lang="ja-JP" altLang="en-US" dirty="0" smtClean="0"/>
              <a:t>４</a:t>
            </a:r>
            <a:r>
              <a:rPr lang="en-US" altLang="ja-JP" dirty="0" smtClean="0"/>
              <a:t>)</a:t>
            </a:r>
            <a:r>
              <a:rPr lang="ja-JP" altLang="en-US" dirty="0" smtClean="0"/>
              <a:t>　（ｘ－１）（ｙ＋４）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95467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テキスト ボックス 18"/>
          <p:cNvSpPr txBox="1"/>
          <p:nvPr/>
        </p:nvSpPr>
        <p:spPr>
          <a:xfrm>
            <a:off x="14314" y="955707"/>
            <a:ext cx="364394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4800" dirty="0" smtClean="0"/>
              <a:t>(</a:t>
            </a:r>
            <a:r>
              <a:rPr kumimoji="1" lang="ja-JP" altLang="en-US" sz="4800" dirty="0" smtClean="0"/>
              <a:t>ｘ－</a:t>
            </a:r>
            <a:r>
              <a:rPr lang="ja-JP" altLang="en-US" sz="4800" dirty="0" smtClean="0"/>
              <a:t>４</a:t>
            </a:r>
            <a:r>
              <a:rPr lang="en-US" altLang="ja-JP" sz="4800" dirty="0" smtClean="0"/>
              <a:t>)</a:t>
            </a:r>
            <a:r>
              <a:rPr kumimoji="1" lang="en-US" altLang="ja-JP" sz="4800" dirty="0" smtClean="0"/>
              <a:t>(</a:t>
            </a:r>
            <a:r>
              <a:rPr kumimoji="1" lang="ja-JP" altLang="en-US" sz="4800" dirty="0" smtClean="0"/>
              <a:t>ｘ－７</a:t>
            </a:r>
            <a:r>
              <a:rPr kumimoji="1" lang="en-US" altLang="ja-JP" sz="4800" dirty="0" smtClean="0"/>
              <a:t>)</a:t>
            </a:r>
            <a:endParaRPr kumimoji="1" lang="ja-JP" altLang="en-US" sz="4800" dirty="0"/>
          </a:p>
        </p:txBody>
      </p:sp>
      <p:sp>
        <p:nvSpPr>
          <p:cNvPr id="2" name="正方形/長方形 1"/>
          <p:cNvSpPr/>
          <p:nvPr/>
        </p:nvSpPr>
        <p:spPr>
          <a:xfrm>
            <a:off x="3502337" y="980728"/>
            <a:ext cx="5617243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ja-JP" altLang="en-US" sz="4800" dirty="0" smtClean="0">
                <a:solidFill>
                  <a:prstClr val="black"/>
                </a:solidFill>
              </a:rPr>
              <a:t>＝</a:t>
            </a:r>
            <a:r>
              <a:rPr lang="ja-JP" altLang="en-US" sz="4800" dirty="0" err="1" smtClean="0">
                <a:solidFill>
                  <a:prstClr val="black"/>
                </a:solidFill>
              </a:rPr>
              <a:t>ｘ</a:t>
            </a:r>
            <a:r>
              <a:rPr lang="en-US" altLang="ja-JP" sz="4800" dirty="0" smtClean="0">
                <a:solidFill>
                  <a:prstClr val="black"/>
                </a:solidFill>
              </a:rPr>
              <a:t>(</a:t>
            </a:r>
            <a:r>
              <a:rPr lang="ja-JP" altLang="en-US" sz="4800" dirty="0" smtClean="0">
                <a:solidFill>
                  <a:prstClr val="black"/>
                </a:solidFill>
              </a:rPr>
              <a:t>ｘ－７</a:t>
            </a:r>
            <a:r>
              <a:rPr lang="en-US" altLang="ja-JP" sz="4800" dirty="0" smtClean="0">
                <a:solidFill>
                  <a:prstClr val="black"/>
                </a:solidFill>
              </a:rPr>
              <a:t>)</a:t>
            </a:r>
            <a:r>
              <a:rPr lang="ja-JP" altLang="en-US" sz="4800" dirty="0" smtClean="0">
                <a:solidFill>
                  <a:prstClr val="black"/>
                </a:solidFill>
              </a:rPr>
              <a:t>－４</a:t>
            </a:r>
            <a:r>
              <a:rPr lang="en-US" altLang="ja-JP" sz="4800" dirty="0" smtClean="0">
                <a:solidFill>
                  <a:prstClr val="black"/>
                </a:solidFill>
              </a:rPr>
              <a:t>(</a:t>
            </a:r>
            <a:r>
              <a:rPr lang="ja-JP" altLang="en-US" sz="4800" dirty="0" smtClean="0">
                <a:solidFill>
                  <a:prstClr val="black"/>
                </a:solidFill>
              </a:rPr>
              <a:t>ｘ－７</a:t>
            </a:r>
            <a:r>
              <a:rPr lang="en-US" altLang="ja-JP" sz="4800" dirty="0" smtClean="0">
                <a:solidFill>
                  <a:prstClr val="black"/>
                </a:solidFill>
              </a:rPr>
              <a:t>)</a:t>
            </a:r>
            <a:endParaRPr lang="ja-JP" altLang="en-US" sz="4800" dirty="0">
              <a:solidFill>
                <a:srgbClr val="FF0000"/>
              </a:solidFill>
            </a:endParaRPr>
          </a:p>
        </p:txBody>
      </p:sp>
      <p:sp>
        <p:nvSpPr>
          <p:cNvPr id="22" name="正方形/長方形 21"/>
          <p:cNvSpPr/>
          <p:nvPr/>
        </p:nvSpPr>
        <p:spPr>
          <a:xfrm>
            <a:off x="100012" y="128826"/>
            <a:ext cx="6340197" cy="70788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lvl="0"/>
            <a:r>
              <a:rPr lang="ja-JP" altLang="en-US" sz="4000" dirty="0" smtClean="0">
                <a:solidFill>
                  <a:prstClr val="black"/>
                </a:solidFill>
                <a:ea typeface="ＤＦ平成明朝体W7" pitchFamily="1" charset="-128"/>
              </a:rPr>
              <a:t>例　題　同類項があるとき</a:t>
            </a:r>
            <a:endParaRPr lang="ja-JP" altLang="en-US" sz="4000" dirty="0">
              <a:solidFill>
                <a:prstClr val="black"/>
              </a:solidFill>
              <a:ea typeface="ＤＦ平成明朝体W7" pitchFamily="1" charset="-128"/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3489463" y="1767284"/>
            <a:ext cx="557556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ja-JP" altLang="en-US" sz="4800" dirty="0" smtClean="0">
                <a:solidFill>
                  <a:prstClr val="black"/>
                </a:solidFill>
              </a:rPr>
              <a:t>＝ｘ</a:t>
            </a:r>
            <a:r>
              <a:rPr lang="ja-JP" altLang="en-US" sz="4800" baseline="30000" dirty="0" smtClean="0">
                <a:solidFill>
                  <a:prstClr val="black"/>
                </a:solidFill>
              </a:rPr>
              <a:t>２</a:t>
            </a:r>
            <a:r>
              <a:rPr lang="ja-JP" altLang="en-US" sz="4800" dirty="0" smtClean="0">
                <a:solidFill>
                  <a:prstClr val="black"/>
                </a:solidFill>
              </a:rPr>
              <a:t>－７ｘ－４ｘ＋２８</a:t>
            </a:r>
            <a:endParaRPr lang="ja-JP" altLang="en-US" sz="4800" dirty="0">
              <a:solidFill>
                <a:srgbClr val="FF0000"/>
              </a:solidFill>
            </a:endParaRPr>
          </a:p>
        </p:txBody>
      </p:sp>
      <p:sp>
        <p:nvSpPr>
          <p:cNvPr id="21" name="正方形/長方形 20"/>
          <p:cNvSpPr/>
          <p:nvPr/>
        </p:nvSpPr>
        <p:spPr>
          <a:xfrm>
            <a:off x="3489462" y="2564445"/>
            <a:ext cx="463941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ja-JP" altLang="en-US" sz="4800" dirty="0" smtClean="0">
                <a:solidFill>
                  <a:prstClr val="black"/>
                </a:solidFill>
              </a:rPr>
              <a:t>＝ｘ</a:t>
            </a:r>
            <a:r>
              <a:rPr lang="ja-JP" altLang="en-US" sz="4800" baseline="30000" dirty="0" smtClean="0">
                <a:solidFill>
                  <a:prstClr val="black"/>
                </a:solidFill>
              </a:rPr>
              <a:t>２</a:t>
            </a:r>
            <a:r>
              <a:rPr lang="ja-JP" altLang="en-US" sz="4800" dirty="0" smtClean="0">
                <a:solidFill>
                  <a:prstClr val="black"/>
                </a:solidFill>
              </a:rPr>
              <a:t>－１１ｘ＋２８</a:t>
            </a:r>
            <a:endParaRPr lang="ja-JP" altLang="en-US" sz="4800" dirty="0">
              <a:solidFill>
                <a:srgbClr val="FF0000"/>
              </a:solidFill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69051" y="3570819"/>
            <a:ext cx="433484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4800" dirty="0" smtClean="0"/>
              <a:t>(3a</a:t>
            </a:r>
            <a:r>
              <a:rPr kumimoji="1" lang="ja-JP" altLang="en-US" sz="4800" dirty="0" smtClean="0"/>
              <a:t>＋</a:t>
            </a:r>
            <a:r>
              <a:rPr kumimoji="1" lang="en-US" altLang="ja-JP" sz="4800" dirty="0" smtClean="0"/>
              <a:t>2b</a:t>
            </a:r>
            <a:r>
              <a:rPr lang="en-US" altLang="ja-JP" sz="4800" dirty="0" smtClean="0"/>
              <a:t>)</a:t>
            </a:r>
            <a:r>
              <a:rPr kumimoji="1" lang="en-US" altLang="ja-JP" sz="4800" dirty="0" smtClean="0"/>
              <a:t>(2a</a:t>
            </a:r>
            <a:r>
              <a:rPr kumimoji="1" lang="ja-JP" altLang="en-US" sz="4800" dirty="0" smtClean="0"/>
              <a:t>－</a:t>
            </a:r>
            <a:r>
              <a:rPr kumimoji="1" lang="en-US" altLang="ja-JP" sz="4800" dirty="0" smtClean="0"/>
              <a:t>b)</a:t>
            </a:r>
            <a:endParaRPr kumimoji="1" lang="ja-JP" altLang="en-US" sz="4800" dirty="0"/>
          </a:p>
        </p:txBody>
      </p:sp>
      <p:sp>
        <p:nvSpPr>
          <p:cNvPr id="24" name="正方形/長方形 23"/>
          <p:cNvSpPr/>
          <p:nvPr/>
        </p:nvSpPr>
        <p:spPr>
          <a:xfrm>
            <a:off x="2567737" y="4384105"/>
            <a:ext cx="649729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ja-JP" altLang="en-US" sz="4800" dirty="0" smtClean="0">
                <a:solidFill>
                  <a:prstClr val="black"/>
                </a:solidFill>
              </a:rPr>
              <a:t>＝</a:t>
            </a:r>
            <a:r>
              <a:rPr lang="en-US" altLang="ja-JP" sz="4800" dirty="0" smtClean="0">
                <a:solidFill>
                  <a:prstClr val="black"/>
                </a:solidFill>
              </a:rPr>
              <a:t>3a(2a</a:t>
            </a:r>
            <a:r>
              <a:rPr lang="ja-JP" altLang="en-US" sz="4800" dirty="0" smtClean="0">
                <a:solidFill>
                  <a:prstClr val="black"/>
                </a:solidFill>
              </a:rPr>
              <a:t>－</a:t>
            </a:r>
            <a:r>
              <a:rPr lang="en-US" altLang="ja-JP" sz="4800" dirty="0" smtClean="0">
                <a:solidFill>
                  <a:prstClr val="black"/>
                </a:solidFill>
              </a:rPr>
              <a:t>b)</a:t>
            </a:r>
            <a:r>
              <a:rPr lang="ja-JP" altLang="en-US" sz="4800" dirty="0" smtClean="0">
                <a:solidFill>
                  <a:prstClr val="black"/>
                </a:solidFill>
              </a:rPr>
              <a:t>＋</a:t>
            </a:r>
            <a:r>
              <a:rPr lang="en-US" altLang="ja-JP" sz="4800" dirty="0" smtClean="0">
                <a:solidFill>
                  <a:prstClr val="black"/>
                </a:solidFill>
              </a:rPr>
              <a:t>2b(2a</a:t>
            </a:r>
            <a:r>
              <a:rPr lang="ja-JP" altLang="en-US" sz="4800" dirty="0" smtClean="0">
                <a:solidFill>
                  <a:prstClr val="black"/>
                </a:solidFill>
              </a:rPr>
              <a:t>－</a:t>
            </a:r>
            <a:r>
              <a:rPr lang="en-US" altLang="ja-JP" sz="4800" dirty="0" smtClean="0">
                <a:solidFill>
                  <a:prstClr val="black"/>
                </a:solidFill>
              </a:rPr>
              <a:t>b)</a:t>
            </a:r>
            <a:endParaRPr lang="ja-JP" altLang="en-US" sz="4800" dirty="0">
              <a:solidFill>
                <a:srgbClr val="FF0000"/>
              </a:solidFill>
            </a:endParaRPr>
          </a:p>
        </p:txBody>
      </p:sp>
      <p:sp>
        <p:nvSpPr>
          <p:cNvPr id="25" name="正方形/長方形 24"/>
          <p:cNvSpPr/>
          <p:nvPr/>
        </p:nvSpPr>
        <p:spPr>
          <a:xfrm>
            <a:off x="2564289" y="5181266"/>
            <a:ext cx="6407523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ja-JP" altLang="en-US" sz="4800" dirty="0" smtClean="0">
                <a:solidFill>
                  <a:prstClr val="black"/>
                </a:solidFill>
              </a:rPr>
              <a:t>＝</a:t>
            </a:r>
            <a:r>
              <a:rPr lang="en-US" altLang="ja-JP" sz="4800" dirty="0" smtClean="0">
                <a:solidFill>
                  <a:prstClr val="black"/>
                </a:solidFill>
              </a:rPr>
              <a:t>6a</a:t>
            </a:r>
            <a:r>
              <a:rPr lang="ja-JP" altLang="en-US" sz="4800" baseline="30000" dirty="0" smtClean="0">
                <a:solidFill>
                  <a:prstClr val="black"/>
                </a:solidFill>
              </a:rPr>
              <a:t>２</a:t>
            </a:r>
            <a:r>
              <a:rPr lang="ja-JP" altLang="en-US" sz="4800" dirty="0" smtClean="0">
                <a:solidFill>
                  <a:prstClr val="black"/>
                </a:solidFill>
              </a:rPr>
              <a:t>－</a:t>
            </a:r>
            <a:r>
              <a:rPr lang="en-US" altLang="ja-JP" sz="4800" dirty="0" smtClean="0">
                <a:solidFill>
                  <a:prstClr val="black"/>
                </a:solidFill>
              </a:rPr>
              <a:t>3ab</a:t>
            </a:r>
            <a:r>
              <a:rPr lang="ja-JP" altLang="en-US" sz="4800" dirty="0" smtClean="0">
                <a:solidFill>
                  <a:prstClr val="black"/>
                </a:solidFill>
              </a:rPr>
              <a:t>＋</a:t>
            </a:r>
            <a:r>
              <a:rPr lang="en-US" altLang="ja-JP" sz="4800" dirty="0" smtClean="0">
                <a:solidFill>
                  <a:prstClr val="black"/>
                </a:solidFill>
              </a:rPr>
              <a:t>4ab</a:t>
            </a:r>
            <a:r>
              <a:rPr lang="ja-JP" altLang="en-US" sz="4800" dirty="0" smtClean="0">
                <a:solidFill>
                  <a:prstClr val="black"/>
                </a:solidFill>
              </a:rPr>
              <a:t>－</a:t>
            </a:r>
            <a:r>
              <a:rPr lang="en-US" altLang="ja-JP" sz="4800" dirty="0" smtClean="0">
                <a:solidFill>
                  <a:prstClr val="black"/>
                </a:solidFill>
              </a:rPr>
              <a:t>2b</a:t>
            </a:r>
            <a:r>
              <a:rPr lang="ja-JP" altLang="en-US" sz="4800" baseline="30000" dirty="0" smtClean="0">
                <a:solidFill>
                  <a:prstClr val="black"/>
                </a:solidFill>
              </a:rPr>
              <a:t>２</a:t>
            </a:r>
            <a:endParaRPr lang="ja-JP" altLang="en-US" sz="4800" dirty="0">
              <a:solidFill>
                <a:srgbClr val="FF0000"/>
              </a:solidFill>
            </a:endParaRPr>
          </a:p>
        </p:txBody>
      </p:sp>
      <p:sp>
        <p:nvSpPr>
          <p:cNvPr id="27" name="正方形/長方形 26"/>
          <p:cNvSpPr/>
          <p:nvPr/>
        </p:nvSpPr>
        <p:spPr>
          <a:xfrm>
            <a:off x="2564288" y="6007013"/>
            <a:ext cx="445506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ja-JP" altLang="en-US" sz="4800" dirty="0" smtClean="0">
                <a:solidFill>
                  <a:prstClr val="black"/>
                </a:solidFill>
              </a:rPr>
              <a:t>＝</a:t>
            </a:r>
            <a:r>
              <a:rPr lang="en-US" altLang="ja-JP" sz="4800" dirty="0" smtClean="0">
                <a:solidFill>
                  <a:prstClr val="black"/>
                </a:solidFill>
              </a:rPr>
              <a:t>6a</a:t>
            </a:r>
            <a:r>
              <a:rPr lang="ja-JP" altLang="en-US" sz="4800" baseline="30000" dirty="0" smtClean="0">
                <a:solidFill>
                  <a:prstClr val="black"/>
                </a:solidFill>
              </a:rPr>
              <a:t>２</a:t>
            </a:r>
            <a:r>
              <a:rPr lang="ja-JP" altLang="en-US" sz="4800" dirty="0" smtClean="0">
                <a:solidFill>
                  <a:prstClr val="black"/>
                </a:solidFill>
              </a:rPr>
              <a:t>＋</a:t>
            </a:r>
            <a:r>
              <a:rPr lang="en-US" altLang="ja-JP" sz="4800" dirty="0" smtClean="0">
                <a:solidFill>
                  <a:prstClr val="black"/>
                </a:solidFill>
              </a:rPr>
              <a:t>ab</a:t>
            </a:r>
            <a:r>
              <a:rPr lang="ja-JP" altLang="en-US" sz="4800" dirty="0" smtClean="0">
                <a:solidFill>
                  <a:prstClr val="black"/>
                </a:solidFill>
              </a:rPr>
              <a:t>－</a:t>
            </a:r>
            <a:r>
              <a:rPr lang="en-US" altLang="ja-JP" sz="4800" dirty="0" smtClean="0">
                <a:solidFill>
                  <a:prstClr val="black"/>
                </a:solidFill>
              </a:rPr>
              <a:t>2b</a:t>
            </a:r>
            <a:r>
              <a:rPr lang="ja-JP" altLang="en-US" sz="4800" baseline="30000" dirty="0" smtClean="0">
                <a:solidFill>
                  <a:prstClr val="black"/>
                </a:solidFill>
              </a:rPr>
              <a:t>２</a:t>
            </a:r>
            <a:endParaRPr lang="ja-JP" altLang="en-US" sz="4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9030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8" grpId="0"/>
      <p:bldP spid="21" grpId="0"/>
      <p:bldP spid="24" grpId="0"/>
      <p:bldP spid="25" grpId="0"/>
      <p:bldP spid="2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445624" cy="432048"/>
          </a:xfrm>
        </p:spPr>
        <p:txBody>
          <a:bodyPr>
            <a:noAutofit/>
          </a:bodyPr>
          <a:lstStyle/>
          <a:p>
            <a:pPr algn="l"/>
            <a:r>
              <a:rPr kumimoji="1" lang="ja-JP" altLang="en-US" sz="2800" dirty="0" smtClean="0"/>
              <a:t>練習１　次の式を展開しなさい。</a:t>
            </a:r>
            <a:endParaRPr kumimoji="1" lang="ja-JP" altLang="en-US" sz="28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79512" y="476672"/>
            <a:ext cx="8712968" cy="57606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en-US" altLang="ja-JP" sz="2800" dirty="0" smtClean="0"/>
              <a:t>(1)</a:t>
            </a:r>
            <a:r>
              <a:rPr kumimoji="1" lang="ja-JP" altLang="en-US" sz="2800" dirty="0" smtClean="0"/>
              <a:t>　（ｘ－</a:t>
            </a:r>
            <a:r>
              <a:rPr lang="ja-JP" altLang="en-US" sz="2800" dirty="0"/>
              <a:t>２</a:t>
            </a:r>
            <a:r>
              <a:rPr kumimoji="1" lang="ja-JP" altLang="en-US" sz="2800" dirty="0" smtClean="0"/>
              <a:t>）（ｘ－</a:t>
            </a:r>
            <a:r>
              <a:rPr lang="ja-JP" altLang="en-US" sz="2800" dirty="0"/>
              <a:t>６</a:t>
            </a:r>
            <a:r>
              <a:rPr kumimoji="1" lang="ja-JP" altLang="en-US" sz="2800" dirty="0" smtClean="0"/>
              <a:t>）　　　　　　　  </a:t>
            </a:r>
            <a:r>
              <a:rPr kumimoji="1" lang="en-US" altLang="ja-JP" sz="2800" dirty="0" smtClean="0"/>
              <a:t>(</a:t>
            </a:r>
            <a:r>
              <a:rPr lang="en-US" altLang="ja-JP" sz="2800" dirty="0"/>
              <a:t>2</a:t>
            </a:r>
            <a:r>
              <a:rPr kumimoji="1" lang="en-US" altLang="ja-JP" sz="2800" dirty="0" smtClean="0"/>
              <a:t>)</a:t>
            </a:r>
            <a:r>
              <a:rPr kumimoji="1" lang="ja-JP" altLang="en-US" sz="2800" dirty="0" smtClean="0"/>
              <a:t>　（ｘ－</a:t>
            </a:r>
            <a:r>
              <a:rPr lang="ja-JP" altLang="en-US" sz="2800" dirty="0"/>
              <a:t>４</a:t>
            </a:r>
            <a:r>
              <a:rPr kumimoji="1" lang="ja-JP" altLang="en-US" sz="2800" dirty="0" smtClean="0"/>
              <a:t>）（ｘ＋５）</a:t>
            </a:r>
            <a:endParaRPr kumimoji="1" lang="en-US" altLang="ja-JP" sz="2800" dirty="0" smtClean="0"/>
          </a:p>
          <a:p>
            <a:pPr marL="0" indent="0">
              <a:buNone/>
            </a:pPr>
            <a:endParaRPr lang="en-US" altLang="ja-JP" sz="2800" dirty="0" smtClean="0"/>
          </a:p>
          <a:p>
            <a:pPr marL="0" indent="0">
              <a:buNone/>
            </a:pPr>
            <a:endParaRPr lang="en-US" altLang="ja-JP" sz="2800" dirty="0"/>
          </a:p>
          <a:p>
            <a:pPr marL="0" indent="0">
              <a:buNone/>
            </a:pPr>
            <a:endParaRPr lang="en-US" altLang="ja-JP" sz="2800" dirty="0" smtClean="0"/>
          </a:p>
          <a:p>
            <a:pPr marL="0" indent="0">
              <a:buNone/>
            </a:pPr>
            <a:endParaRPr lang="en-US" altLang="ja-JP" sz="2800" dirty="0"/>
          </a:p>
          <a:p>
            <a:pPr marL="0" indent="0">
              <a:buNone/>
            </a:pPr>
            <a:endParaRPr kumimoji="1" lang="en-US" altLang="ja-JP" sz="2800" dirty="0" smtClean="0"/>
          </a:p>
          <a:p>
            <a:pPr marL="0" indent="0">
              <a:buNone/>
            </a:pPr>
            <a:r>
              <a:rPr lang="en-US" altLang="ja-JP" sz="2800" dirty="0" smtClean="0"/>
              <a:t>(3)</a:t>
            </a:r>
            <a:r>
              <a:rPr lang="ja-JP" altLang="en-US" sz="2800" dirty="0" smtClean="0"/>
              <a:t>　（</a:t>
            </a:r>
            <a:r>
              <a:rPr lang="en-US" altLang="ja-JP" sz="2800" dirty="0" smtClean="0"/>
              <a:t>2a</a:t>
            </a:r>
            <a:r>
              <a:rPr lang="ja-JP" altLang="en-US" sz="2800" dirty="0" smtClean="0"/>
              <a:t>＋１）（ａ＋４）　　　　　　　</a:t>
            </a:r>
            <a:r>
              <a:rPr lang="en-US" altLang="ja-JP" sz="2800" dirty="0" smtClean="0"/>
              <a:t>(4)</a:t>
            </a:r>
            <a:r>
              <a:rPr lang="ja-JP" altLang="en-US" sz="2800" dirty="0" smtClean="0"/>
              <a:t>　（</a:t>
            </a:r>
            <a:r>
              <a:rPr lang="en-US" altLang="ja-JP" sz="2800" dirty="0" smtClean="0"/>
              <a:t>3</a:t>
            </a:r>
            <a:r>
              <a:rPr lang="ja-JP" altLang="en-US" sz="2800" dirty="0" smtClean="0"/>
              <a:t>ｘ＋５）（</a:t>
            </a:r>
            <a:r>
              <a:rPr lang="en-US" altLang="ja-JP" sz="2800" dirty="0" smtClean="0"/>
              <a:t>4</a:t>
            </a:r>
            <a:r>
              <a:rPr lang="ja-JP" altLang="en-US" sz="2800" dirty="0" smtClean="0"/>
              <a:t>ｘ－７）</a:t>
            </a:r>
            <a:endParaRPr lang="en-US" altLang="ja-JP" sz="2800" dirty="0" smtClean="0"/>
          </a:p>
          <a:p>
            <a:pPr marL="0" indent="0">
              <a:buNone/>
            </a:pPr>
            <a:endParaRPr kumimoji="1" lang="en-US" altLang="ja-JP" sz="2800" dirty="0"/>
          </a:p>
          <a:p>
            <a:pPr marL="0" indent="0">
              <a:buNone/>
            </a:pPr>
            <a:endParaRPr lang="en-US" altLang="ja-JP" sz="2800" dirty="0" smtClean="0"/>
          </a:p>
          <a:p>
            <a:pPr marL="0" indent="0">
              <a:buNone/>
            </a:pPr>
            <a:endParaRPr lang="ja-JP" altLang="en-US" sz="2800" dirty="0"/>
          </a:p>
          <a:p>
            <a:pPr marL="0" indent="0">
              <a:buNone/>
            </a:pPr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143114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445624" cy="432048"/>
          </a:xfrm>
        </p:spPr>
        <p:txBody>
          <a:bodyPr>
            <a:noAutofit/>
          </a:bodyPr>
          <a:lstStyle/>
          <a:p>
            <a:pPr algn="l"/>
            <a:r>
              <a:rPr kumimoji="1" lang="ja-JP" altLang="en-US" sz="2800" dirty="0" smtClean="0"/>
              <a:t>練習２　次の式を展開しなさい。</a:t>
            </a:r>
            <a:endParaRPr kumimoji="1" lang="ja-JP" altLang="en-US" sz="28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79512" y="476672"/>
            <a:ext cx="8712968" cy="57606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en-US" altLang="ja-JP" sz="2800" dirty="0" smtClean="0"/>
              <a:t>(1)</a:t>
            </a:r>
            <a:r>
              <a:rPr kumimoji="1" lang="ja-JP" altLang="en-US" sz="2800" dirty="0" smtClean="0"/>
              <a:t>　</a:t>
            </a:r>
            <a:r>
              <a:rPr lang="en-US" altLang="ja-JP" sz="2800" dirty="0"/>
              <a:t>(3a</a:t>
            </a:r>
            <a:r>
              <a:rPr lang="ja-JP" altLang="en-US" sz="2800" dirty="0"/>
              <a:t>＋</a:t>
            </a:r>
            <a:r>
              <a:rPr lang="en-US" altLang="ja-JP" sz="2800" dirty="0"/>
              <a:t>2b)(</a:t>
            </a:r>
            <a:r>
              <a:rPr lang="en-US" altLang="ja-JP" sz="2800" dirty="0" smtClean="0"/>
              <a:t>2a</a:t>
            </a:r>
            <a:r>
              <a:rPr lang="ja-JP" altLang="en-US" sz="2800" dirty="0" smtClean="0"/>
              <a:t>＋</a:t>
            </a:r>
            <a:r>
              <a:rPr lang="en-US" altLang="ja-JP" sz="2800" dirty="0" smtClean="0"/>
              <a:t>3b)</a:t>
            </a:r>
            <a:r>
              <a:rPr lang="ja-JP" altLang="en-US" sz="2800" dirty="0" smtClean="0"/>
              <a:t>　　　　　　 </a:t>
            </a:r>
            <a:r>
              <a:rPr lang="en-US" altLang="ja-JP" sz="2800" dirty="0" smtClean="0"/>
              <a:t>(2)</a:t>
            </a:r>
            <a:r>
              <a:rPr lang="ja-JP" altLang="en-US" sz="2800" dirty="0" smtClean="0"/>
              <a:t>　</a:t>
            </a:r>
            <a:r>
              <a:rPr lang="en-US" altLang="ja-JP" sz="2800" dirty="0"/>
              <a:t> </a:t>
            </a:r>
            <a:r>
              <a:rPr lang="en-US" altLang="ja-JP" sz="2800" dirty="0" smtClean="0"/>
              <a:t>(9a</a:t>
            </a:r>
            <a:r>
              <a:rPr lang="ja-JP" altLang="en-US" sz="2800" dirty="0" smtClean="0"/>
              <a:t>－</a:t>
            </a:r>
            <a:r>
              <a:rPr lang="en-US" altLang="ja-JP" sz="2800" dirty="0" smtClean="0"/>
              <a:t>2b)(5a</a:t>
            </a:r>
            <a:r>
              <a:rPr lang="ja-JP" altLang="en-US" sz="2800" dirty="0" smtClean="0"/>
              <a:t>＋</a:t>
            </a:r>
            <a:r>
              <a:rPr lang="en-US" altLang="ja-JP" sz="2800" dirty="0" smtClean="0"/>
              <a:t>6b)</a:t>
            </a:r>
          </a:p>
          <a:p>
            <a:pPr marL="0" indent="0">
              <a:buNone/>
            </a:pPr>
            <a:endParaRPr lang="en-US" altLang="ja-JP" sz="2800" dirty="0"/>
          </a:p>
          <a:p>
            <a:pPr marL="0" indent="0">
              <a:buNone/>
            </a:pPr>
            <a:endParaRPr lang="en-US" altLang="ja-JP" sz="2800" dirty="0" smtClean="0"/>
          </a:p>
          <a:p>
            <a:pPr marL="0" indent="0">
              <a:buNone/>
            </a:pPr>
            <a:endParaRPr lang="en-US" altLang="ja-JP" sz="2800" dirty="0"/>
          </a:p>
          <a:p>
            <a:pPr marL="0" indent="0">
              <a:buNone/>
            </a:pPr>
            <a:endParaRPr lang="en-US" altLang="ja-JP" sz="2800" dirty="0" smtClean="0"/>
          </a:p>
          <a:p>
            <a:pPr marL="0" indent="0">
              <a:buNone/>
            </a:pPr>
            <a:endParaRPr lang="en-US" altLang="ja-JP" sz="2800" dirty="0" smtClean="0"/>
          </a:p>
          <a:p>
            <a:pPr marL="0" indent="0">
              <a:buNone/>
            </a:pPr>
            <a:r>
              <a:rPr lang="en-US" altLang="ja-JP" sz="2800" dirty="0" smtClean="0"/>
              <a:t>(3)</a:t>
            </a:r>
            <a:r>
              <a:rPr lang="ja-JP" altLang="en-US" sz="2800" dirty="0" smtClean="0"/>
              <a:t>　</a:t>
            </a:r>
            <a:r>
              <a:rPr lang="en-US" altLang="ja-JP" sz="2800" dirty="0" smtClean="0"/>
              <a:t> (7x</a:t>
            </a:r>
            <a:r>
              <a:rPr lang="ja-JP" altLang="en-US" sz="2800" dirty="0" smtClean="0"/>
              <a:t>－</a:t>
            </a:r>
            <a:r>
              <a:rPr lang="en-US" altLang="ja-JP" sz="2800" dirty="0" smtClean="0"/>
              <a:t>4y)(</a:t>
            </a:r>
            <a:r>
              <a:rPr lang="ja-JP" altLang="en-US" sz="2800" dirty="0" smtClean="0"/>
              <a:t>ｘ－</a:t>
            </a:r>
            <a:r>
              <a:rPr lang="en-US" altLang="ja-JP" sz="2800" dirty="0" smtClean="0"/>
              <a:t>5</a:t>
            </a:r>
            <a:r>
              <a:rPr lang="ja-JP" altLang="en-US" sz="2800" dirty="0" err="1" smtClean="0"/>
              <a:t>ｙ</a:t>
            </a:r>
            <a:r>
              <a:rPr lang="en-US" altLang="ja-JP" sz="2800" dirty="0" smtClean="0"/>
              <a:t>)</a:t>
            </a:r>
            <a:r>
              <a:rPr lang="ja-JP" altLang="en-US" sz="2800" dirty="0" smtClean="0"/>
              <a:t>　　　　　　　 </a:t>
            </a:r>
            <a:r>
              <a:rPr lang="en-US" altLang="ja-JP" sz="2800" dirty="0" smtClean="0"/>
              <a:t>(4)</a:t>
            </a:r>
            <a:r>
              <a:rPr lang="ja-JP" altLang="en-US" sz="2800" dirty="0" smtClean="0"/>
              <a:t>　</a:t>
            </a:r>
            <a:r>
              <a:rPr lang="en-US" altLang="ja-JP" sz="2800" dirty="0" smtClean="0"/>
              <a:t> (2x</a:t>
            </a:r>
            <a:r>
              <a:rPr lang="ja-JP" altLang="en-US" sz="2800" dirty="0"/>
              <a:t>－</a:t>
            </a:r>
            <a:r>
              <a:rPr lang="en-US" altLang="ja-JP" sz="2800" dirty="0" smtClean="0"/>
              <a:t>3y)(8x</a:t>
            </a:r>
            <a:r>
              <a:rPr lang="ja-JP" altLang="en-US" sz="2800" dirty="0" smtClean="0"/>
              <a:t>－</a:t>
            </a:r>
            <a:r>
              <a:rPr lang="ja-JP" altLang="en-US" sz="2800" dirty="0" err="1" smtClean="0"/>
              <a:t>ｙ</a:t>
            </a:r>
            <a:r>
              <a:rPr lang="en-US" altLang="ja-JP" sz="2800" dirty="0" smtClean="0"/>
              <a:t>)</a:t>
            </a:r>
          </a:p>
          <a:p>
            <a:pPr marL="0" indent="0">
              <a:buNone/>
            </a:pPr>
            <a:endParaRPr lang="en-US" altLang="ja-JP" sz="2800" dirty="0"/>
          </a:p>
          <a:p>
            <a:pPr marL="0" indent="0">
              <a:buNone/>
            </a:pPr>
            <a:endParaRPr lang="ja-JP" altLang="en-US" sz="2800" dirty="0"/>
          </a:p>
          <a:p>
            <a:pPr marL="0" indent="0">
              <a:buNone/>
            </a:pPr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7430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9642" y="116632"/>
            <a:ext cx="8229600" cy="778098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kumimoji="1" lang="ja-JP" altLang="en-US" sz="5400" dirty="0" smtClean="0"/>
              <a:t>多項式の展開</a:t>
            </a:r>
            <a:endParaRPr kumimoji="1" lang="ja-JP" altLang="en-US" sz="54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040242" y="2135609"/>
            <a:ext cx="495840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7200" dirty="0" smtClean="0"/>
              <a:t>(a</a:t>
            </a:r>
            <a:r>
              <a:rPr kumimoji="1" lang="ja-JP" altLang="en-US" sz="7200" dirty="0" smtClean="0"/>
              <a:t>＋</a:t>
            </a:r>
            <a:r>
              <a:rPr kumimoji="1" lang="en-US" altLang="ja-JP" sz="7200" dirty="0" smtClean="0"/>
              <a:t>b)(c</a:t>
            </a:r>
            <a:r>
              <a:rPr kumimoji="1" lang="ja-JP" altLang="en-US" sz="7200" dirty="0" smtClean="0"/>
              <a:t>＋</a:t>
            </a:r>
            <a:r>
              <a:rPr kumimoji="1" lang="en-US" altLang="ja-JP" sz="7200" dirty="0" smtClean="0"/>
              <a:t>d)</a:t>
            </a:r>
            <a:endParaRPr kumimoji="1" lang="ja-JP" altLang="en-US" sz="7200" dirty="0">
              <a:solidFill>
                <a:srgbClr val="FF0000"/>
              </a:solidFill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6383671" y="4769079"/>
            <a:ext cx="110799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7200" dirty="0" smtClean="0"/>
              <a:t>＋</a:t>
            </a:r>
            <a:endParaRPr kumimoji="1" lang="ja-JP" altLang="en-US" sz="7200" dirty="0"/>
          </a:p>
        </p:txBody>
      </p:sp>
      <p:sp>
        <p:nvSpPr>
          <p:cNvPr id="4" name="正方形/長方形 3"/>
          <p:cNvSpPr/>
          <p:nvPr/>
        </p:nvSpPr>
        <p:spPr>
          <a:xfrm>
            <a:off x="1858635" y="4769079"/>
            <a:ext cx="1018227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7200" dirty="0">
                <a:solidFill>
                  <a:srgbClr val="FF0000"/>
                </a:solidFill>
              </a:rPr>
              <a:t>ac</a:t>
            </a:r>
            <a:endParaRPr lang="ja-JP" altLang="en-US" sz="2000" dirty="0">
              <a:solidFill>
                <a:srgbClr val="FF0000"/>
              </a:solidFill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3724250" y="4769079"/>
            <a:ext cx="1112805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7200" dirty="0">
                <a:solidFill>
                  <a:srgbClr val="FF0000"/>
                </a:solidFill>
              </a:rPr>
              <a:t>ad</a:t>
            </a:r>
            <a:endParaRPr lang="ja-JP" altLang="en-US" sz="2000" dirty="0">
              <a:solidFill>
                <a:srgbClr val="FF0000"/>
              </a:solidFill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5591583" y="4782504"/>
            <a:ext cx="1061509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7200" dirty="0" err="1">
                <a:solidFill>
                  <a:srgbClr val="FF0000"/>
                </a:solidFill>
              </a:rPr>
              <a:t>bc</a:t>
            </a:r>
            <a:endParaRPr lang="ja-JP" altLang="en-US" sz="2000" dirty="0">
              <a:solidFill>
                <a:srgbClr val="FF0000"/>
              </a:solidFill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7351549" y="4792534"/>
            <a:ext cx="1156086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altLang="ja-JP" sz="7200" dirty="0" err="1">
                <a:solidFill>
                  <a:srgbClr val="FF0000"/>
                </a:solidFill>
              </a:rPr>
              <a:t>bd</a:t>
            </a:r>
            <a:endParaRPr lang="ja-JP" altLang="en-US" sz="7200" dirty="0">
              <a:solidFill>
                <a:srgbClr val="FF0000"/>
              </a:solidFill>
            </a:endParaRPr>
          </a:p>
        </p:txBody>
      </p:sp>
      <p:sp>
        <p:nvSpPr>
          <p:cNvPr id="19" name="正方形/長方形 18"/>
          <p:cNvSpPr/>
          <p:nvPr/>
        </p:nvSpPr>
        <p:spPr>
          <a:xfrm>
            <a:off x="827584" y="4769078"/>
            <a:ext cx="1107996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7200" dirty="0">
                <a:solidFill>
                  <a:prstClr val="black"/>
                </a:solidFill>
              </a:rPr>
              <a:t>＝</a:t>
            </a:r>
            <a:endParaRPr lang="ja-JP" altLang="en-US" sz="2000" dirty="0"/>
          </a:p>
        </p:txBody>
      </p:sp>
      <p:sp>
        <p:nvSpPr>
          <p:cNvPr id="20" name="正方形/長方形 19"/>
          <p:cNvSpPr/>
          <p:nvPr/>
        </p:nvSpPr>
        <p:spPr>
          <a:xfrm>
            <a:off x="4702137" y="4782504"/>
            <a:ext cx="1107996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7200" dirty="0">
                <a:solidFill>
                  <a:prstClr val="black"/>
                </a:solidFill>
              </a:rPr>
              <a:t>＋</a:t>
            </a:r>
            <a:endParaRPr lang="ja-JP" altLang="en-US" sz="2000" dirty="0"/>
          </a:p>
        </p:txBody>
      </p:sp>
      <p:sp>
        <p:nvSpPr>
          <p:cNvPr id="21" name="正方形/長方形 20"/>
          <p:cNvSpPr/>
          <p:nvPr/>
        </p:nvSpPr>
        <p:spPr>
          <a:xfrm>
            <a:off x="2806330" y="4769079"/>
            <a:ext cx="1107996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7200" dirty="0">
                <a:solidFill>
                  <a:prstClr val="black"/>
                </a:solidFill>
              </a:rPr>
              <a:t>＋</a:t>
            </a:r>
            <a:endParaRPr lang="ja-JP" altLang="en-US" sz="2000" dirty="0"/>
          </a:p>
        </p:txBody>
      </p:sp>
      <p:sp>
        <p:nvSpPr>
          <p:cNvPr id="27" name="フリーフォーム 26"/>
          <p:cNvSpPr/>
          <p:nvPr/>
        </p:nvSpPr>
        <p:spPr>
          <a:xfrm>
            <a:off x="2559106" y="1630737"/>
            <a:ext cx="2405575" cy="746018"/>
          </a:xfrm>
          <a:custGeom>
            <a:avLst/>
            <a:gdLst>
              <a:gd name="connsiteX0" fmla="*/ 0 w 2405575"/>
              <a:gd name="connsiteY0" fmla="*/ 689747 h 746018"/>
              <a:gd name="connsiteX1" fmla="*/ 407963 w 2405575"/>
              <a:gd name="connsiteY1" fmla="*/ 239581 h 746018"/>
              <a:gd name="connsiteX2" fmla="*/ 1223889 w 2405575"/>
              <a:gd name="connsiteY2" fmla="*/ 430 h 746018"/>
              <a:gd name="connsiteX3" fmla="*/ 1969477 w 2405575"/>
              <a:gd name="connsiteY3" fmla="*/ 197378 h 746018"/>
              <a:gd name="connsiteX4" fmla="*/ 2405575 w 2405575"/>
              <a:gd name="connsiteY4" fmla="*/ 746018 h 746018"/>
              <a:gd name="connsiteX5" fmla="*/ 2405575 w 2405575"/>
              <a:gd name="connsiteY5" fmla="*/ 746018 h 7460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405575" h="746018">
                <a:moveTo>
                  <a:pt x="0" y="689747"/>
                </a:moveTo>
                <a:cubicBezTo>
                  <a:pt x="101991" y="522107"/>
                  <a:pt x="203982" y="354467"/>
                  <a:pt x="407963" y="239581"/>
                </a:cubicBezTo>
                <a:cubicBezTo>
                  <a:pt x="611945" y="124695"/>
                  <a:pt x="963637" y="7464"/>
                  <a:pt x="1223889" y="430"/>
                </a:cubicBezTo>
                <a:cubicBezTo>
                  <a:pt x="1484141" y="-6604"/>
                  <a:pt x="1772529" y="73113"/>
                  <a:pt x="1969477" y="197378"/>
                </a:cubicBezTo>
                <a:cubicBezTo>
                  <a:pt x="2166425" y="321643"/>
                  <a:pt x="2405575" y="746018"/>
                  <a:pt x="2405575" y="746018"/>
                </a:cubicBezTo>
                <a:lnTo>
                  <a:pt x="2405575" y="746018"/>
                </a:lnTo>
              </a:path>
            </a:pathLst>
          </a:custGeom>
          <a:noFill/>
          <a:ln w="76200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フリーフォーム 28"/>
          <p:cNvSpPr/>
          <p:nvPr/>
        </p:nvSpPr>
        <p:spPr>
          <a:xfrm>
            <a:off x="2559106" y="1895401"/>
            <a:ext cx="3804501" cy="481353"/>
          </a:xfrm>
          <a:custGeom>
            <a:avLst/>
            <a:gdLst>
              <a:gd name="connsiteX0" fmla="*/ 0 w 2405575"/>
              <a:gd name="connsiteY0" fmla="*/ 689747 h 746018"/>
              <a:gd name="connsiteX1" fmla="*/ 407963 w 2405575"/>
              <a:gd name="connsiteY1" fmla="*/ 239581 h 746018"/>
              <a:gd name="connsiteX2" fmla="*/ 1223889 w 2405575"/>
              <a:gd name="connsiteY2" fmla="*/ 430 h 746018"/>
              <a:gd name="connsiteX3" fmla="*/ 1969477 w 2405575"/>
              <a:gd name="connsiteY3" fmla="*/ 197378 h 746018"/>
              <a:gd name="connsiteX4" fmla="*/ 2405575 w 2405575"/>
              <a:gd name="connsiteY4" fmla="*/ 746018 h 746018"/>
              <a:gd name="connsiteX5" fmla="*/ 2405575 w 2405575"/>
              <a:gd name="connsiteY5" fmla="*/ 746018 h 7460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405575" h="746018">
                <a:moveTo>
                  <a:pt x="0" y="689747"/>
                </a:moveTo>
                <a:cubicBezTo>
                  <a:pt x="101991" y="522107"/>
                  <a:pt x="203982" y="354467"/>
                  <a:pt x="407963" y="239581"/>
                </a:cubicBezTo>
                <a:cubicBezTo>
                  <a:pt x="611945" y="124695"/>
                  <a:pt x="963637" y="7464"/>
                  <a:pt x="1223889" y="430"/>
                </a:cubicBezTo>
                <a:cubicBezTo>
                  <a:pt x="1484141" y="-6604"/>
                  <a:pt x="1772529" y="73113"/>
                  <a:pt x="1969477" y="197378"/>
                </a:cubicBezTo>
                <a:cubicBezTo>
                  <a:pt x="2166425" y="321643"/>
                  <a:pt x="2405575" y="746018"/>
                  <a:pt x="2405575" y="746018"/>
                </a:cubicBezTo>
                <a:lnTo>
                  <a:pt x="2405575" y="746018"/>
                </a:lnTo>
              </a:path>
            </a:pathLst>
          </a:custGeom>
          <a:noFill/>
          <a:ln w="76200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フリーフォーム 29"/>
          <p:cNvSpPr/>
          <p:nvPr/>
        </p:nvSpPr>
        <p:spPr>
          <a:xfrm flipV="1">
            <a:off x="3914293" y="3207134"/>
            <a:ext cx="2405575" cy="746018"/>
          </a:xfrm>
          <a:custGeom>
            <a:avLst/>
            <a:gdLst>
              <a:gd name="connsiteX0" fmla="*/ 0 w 2405575"/>
              <a:gd name="connsiteY0" fmla="*/ 689747 h 746018"/>
              <a:gd name="connsiteX1" fmla="*/ 407963 w 2405575"/>
              <a:gd name="connsiteY1" fmla="*/ 239581 h 746018"/>
              <a:gd name="connsiteX2" fmla="*/ 1223889 w 2405575"/>
              <a:gd name="connsiteY2" fmla="*/ 430 h 746018"/>
              <a:gd name="connsiteX3" fmla="*/ 1969477 w 2405575"/>
              <a:gd name="connsiteY3" fmla="*/ 197378 h 746018"/>
              <a:gd name="connsiteX4" fmla="*/ 2405575 w 2405575"/>
              <a:gd name="connsiteY4" fmla="*/ 746018 h 746018"/>
              <a:gd name="connsiteX5" fmla="*/ 2405575 w 2405575"/>
              <a:gd name="connsiteY5" fmla="*/ 746018 h 7460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405575" h="746018">
                <a:moveTo>
                  <a:pt x="0" y="689747"/>
                </a:moveTo>
                <a:cubicBezTo>
                  <a:pt x="101991" y="522107"/>
                  <a:pt x="203982" y="354467"/>
                  <a:pt x="407963" y="239581"/>
                </a:cubicBezTo>
                <a:cubicBezTo>
                  <a:pt x="611945" y="124695"/>
                  <a:pt x="963637" y="7464"/>
                  <a:pt x="1223889" y="430"/>
                </a:cubicBezTo>
                <a:cubicBezTo>
                  <a:pt x="1484141" y="-6604"/>
                  <a:pt x="1772529" y="73113"/>
                  <a:pt x="1969477" y="197378"/>
                </a:cubicBezTo>
                <a:cubicBezTo>
                  <a:pt x="2166425" y="321643"/>
                  <a:pt x="2405575" y="746018"/>
                  <a:pt x="2405575" y="746018"/>
                </a:cubicBezTo>
                <a:lnTo>
                  <a:pt x="2405575" y="746018"/>
                </a:lnTo>
              </a:path>
            </a:pathLst>
          </a:custGeom>
          <a:noFill/>
          <a:ln w="76200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フリーフォーム 30"/>
          <p:cNvSpPr/>
          <p:nvPr/>
        </p:nvSpPr>
        <p:spPr>
          <a:xfrm flipV="1">
            <a:off x="3914294" y="3207133"/>
            <a:ext cx="1125808" cy="920515"/>
          </a:xfrm>
          <a:custGeom>
            <a:avLst/>
            <a:gdLst>
              <a:gd name="connsiteX0" fmla="*/ 0 w 2405575"/>
              <a:gd name="connsiteY0" fmla="*/ 689747 h 746018"/>
              <a:gd name="connsiteX1" fmla="*/ 407963 w 2405575"/>
              <a:gd name="connsiteY1" fmla="*/ 239581 h 746018"/>
              <a:gd name="connsiteX2" fmla="*/ 1223889 w 2405575"/>
              <a:gd name="connsiteY2" fmla="*/ 430 h 746018"/>
              <a:gd name="connsiteX3" fmla="*/ 1969477 w 2405575"/>
              <a:gd name="connsiteY3" fmla="*/ 197378 h 746018"/>
              <a:gd name="connsiteX4" fmla="*/ 2405575 w 2405575"/>
              <a:gd name="connsiteY4" fmla="*/ 746018 h 746018"/>
              <a:gd name="connsiteX5" fmla="*/ 2405575 w 2405575"/>
              <a:gd name="connsiteY5" fmla="*/ 746018 h 7460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405575" h="746018">
                <a:moveTo>
                  <a:pt x="0" y="689747"/>
                </a:moveTo>
                <a:cubicBezTo>
                  <a:pt x="101991" y="522107"/>
                  <a:pt x="203982" y="354467"/>
                  <a:pt x="407963" y="239581"/>
                </a:cubicBezTo>
                <a:cubicBezTo>
                  <a:pt x="611945" y="124695"/>
                  <a:pt x="963637" y="7464"/>
                  <a:pt x="1223889" y="430"/>
                </a:cubicBezTo>
                <a:cubicBezTo>
                  <a:pt x="1484141" y="-6604"/>
                  <a:pt x="1772529" y="73113"/>
                  <a:pt x="1969477" y="197378"/>
                </a:cubicBezTo>
                <a:cubicBezTo>
                  <a:pt x="2166425" y="321643"/>
                  <a:pt x="2405575" y="746018"/>
                  <a:pt x="2405575" y="746018"/>
                </a:cubicBezTo>
                <a:lnTo>
                  <a:pt x="2405575" y="746018"/>
                </a:lnTo>
              </a:path>
            </a:pathLst>
          </a:custGeom>
          <a:noFill/>
          <a:ln w="76200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正方形/長方形 31"/>
          <p:cNvSpPr/>
          <p:nvPr/>
        </p:nvSpPr>
        <p:spPr>
          <a:xfrm>
            <a:off x="3438726" y="984406"/>
            <a:ext cx="64633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3600" b="1" dirty="0" smtClean="0">
                <a:solidFill>
                  <a:srgbClr val="0070C0"/>
                </a:solidFill>
              </a:rPr>
              <a:t>①</a:t>
            </a:r>
            <a:endParaRPr lang="ja-JP" altLang="en-US" sz="3600" b="1" dirty="0">
              <a:solidFill>
                <a:srgbClr val="0070C0"/>
              </a:solidFill>
            </a:endParaRPr>
          </a:p>
        </p:txBody>
      </p:sp>
      <p:sp>
        <p:nvSpPr>
          <p:cNvPr id="33" name="正方形/長方形 32"/>
          <p:cNvSpPr/>
          <p:nvPr/>
        </p:nvSpPr>
        <p:spPr>
          <a:xfrm>
            <a:off x="4964681" y="1326504"/>
            <a:ext cx="64793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3600" b="1" dirty="0" smtClean="0">
                <a:solidFill>
                  <a:srgbClr val="0070C0"/>
                </a:solidFill>
              </a:rPr>
              <a:t>②</a:t>
            </a:r>
            <a:endParaRPr lang="ja-JP" altLang="en-US" sz="3600" b="1" dirty="0">
              <a:solidFill>
                <a:srgbClr val="0070C0"/>
              </a:solidFill>
            </a:endParaRPr>
          </a:p>
        </p:txBody>
      </p:sp>
      <p:sp>
        <p:nvSpPr>
          <p:cNvPr id="34" name="正方形/長方形 33"/>
          <p:cNvSpPr/>
          <p:nvPr/>
        </p:nvSpPr>
        <p:spPr>
          <a:xfrm>
            <a:off x="4158527" y="4127648"/>
            <a:ext cx="64793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3600" b="1" dirty="0" smtClean="0">
                <a:solidFill>
                  <a:srgbClr val="0070C0"/>
                </a:solidFill>
              </a:rPr>
              <a:t>③</a:t>
            </a:r>
            <a:endParaRPr lang="ja-JP" altLang="en-US" sz="3600" b="1" dirty="0">
              <a:solidFill>
                <a:srgbClr val="0070C0"/>
              </a:solidFill>
            </a:endParaRPr>
          </a:p>
        </p:txBody>
      </p:sp>
      <p:sp>
        <p:nvSpPr>
          <p:cNvPr id="35" name="正方形/長方形 34"/>
          <p:cNvSpPr/>
          <p:nvPr/>
        </p:nvSpPr>
        <p:spPr>
          <a:xfrm>
            <a:off x="5288648" y="3953152"/>
            <a:ext cx="64793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3600" b="1" dirty="0" smtClean="0">
                <a:solidFill>
                  <a:srgbClr val="0070C0"/>
                </a:solidFill>
              </a:rPr>
              <a:t>④</a:t>
            </a:r>
            <a:endParaRPr lang="ja-JP" altLang="en-US" sz="36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5377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4" grpId="0"/>
      <p:bldP spid="16" grpId="0"/>
      <p:bldP spid="17" grpId="0"/>
      <p:bldP spid="18" grpId="0"/>
      <p:bldP spid="19" grpId="0"/>
      <p:bldP spid="20" grpId="0"/>
      <p:bldP spid="21" grpId="0"/>
      <p:bldP spid="27" grpId="0" animBg="1"/>
      <p:bldP spid="29" grpId="0" animBg="1"/>
      <p:bldP spid="30" grpId="0" animBg="1"/>
      <p:bldP spid="31" grpId="0" animBg="1"/>
      <p:bldP spid="32" grpId="0"/>
      <p:bldP spid="33" grpId="0"/>
      <p:bldP spid="34" grpId="0"/>
      <p:bldP spid="35" grpId="0"/>
    </p:bld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468</TotalTime>
  <Words>432</Words>
  <Application>Microsoft Office PowerPoint</Application>
  <PresentationFormat>画面に合わせる (4:3)</PresentationFormat>
  <Paragraphs>107</Paragraphs>
  <Slides>11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11</vt:i4>
      </vt:variant>
    </vt:vector>
  </HeadingPairs>
  <TitlesOfParts>
    <vt:vector size="12" baseType="lpstr">
      <vt:lpstr>Office ​​テーマ</vt:lpstr>
      <vt:lpstr>多項式の乗法</vt:lpstr>
      <vt:lpstr>PowerPoint プレゼンテーション</vt:lpstr>
      <vt:lpstr>PowerPoint プレゼンテーション</vt:lpstr>
      <vt:lpstr>PowerPoint プレゼンテーション</vt:lpstr>
      <vt:lpstr>問３　次の式を展開しなさい。</vt:lpstr>
      <vt:lpstr>PowerPoint プレゼンテーション</vt:lpstr>
      <vt:lpstr>練習１　次の式を展開しなさい。</vt:lpstr>
      <vt:lpstr>練習２　次の式を展開しなさい。</vt:lpstr>
      <vt:lpstr>多項式の展開</vt:lpstr>
      <vt:lpstr>PowerPoint プレゼンテーション</vt:lpstr>
      <vt:lpstr>練習３　次の式を展開しなさい。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多項式の乗法</dc:title>
  <dc:creator>iwachu-20</dc:creator>
  <cp:lastModifiedBy>iwachu-20</cp:lastModifiedBy>
  <cp:revision>38</cp:revision>
  <dcterms:created xsi:type="dcterms:W3CDTF">2013-04-15T00:49:50Z</dcterms:created>
  <dcterms:modified xsi:type="dcterms:W3CDTF">2016-04-21T00:29:18Z</dcterms:modified>
</cp:coreProperties>
</file>