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4622" autoAdjust="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02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88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67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93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47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56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47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41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9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9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1E8C9-720A-458E-99C4-BBB7C91DE196}" type="datetimeFigureOut">
              <a:rPr kumimoji="1" lang="ja-JP" altLang="en-US" smtClean="0"/>
              <a:t>2016/5/3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12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8712968" cy="1224136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/>
              <a:t>多項式と単項式の乗法、除法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136904" cy="36004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5400" dirty="0">
                <a:solidFill>
                  <a:schemeClr val="tx1"/>
                </a:solidFill>
              </a:rPr>
              <a:t>かっこのついた</a:t>
            </a:r>
            <a:r>
              <a:rPr lang="ja-JP" altLang="en-US" sz="5400" dirty="0" smtClean="0">
                <a:solidFill>
                  <a:schemeClr val="tx1"/>
                </a:solidFill>
              </a:rPr>
              <a:t>式の乗法と除法を、分配法則を使って効率よく解くことができる。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19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70"/>
    </mc:Choice>
    <mc:Fallback xmlns="">
      <p:transition spd="slow" advTm="1077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45916" y="101062"/>
            <a:ext cx="3816424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単項式と多項式</a:t>
            </a:r>
            <a:endParaRPr kumimoji="1" lang="ja-JP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97644" y="764704"/>
                <a:ext cx="7992888" cy="46085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ａｂ、</a:t>
                </a:r>
                <a:r>
                  <a:rPr lang="ja-JP" altLang="en-US" dirty="0" smtClean="0"/>
                  <a:t> ２ｘ</a:t>
                </a:r>
                <a:r>
                  <a:rPr lang="en-US" altLang="ja-JP" baseline="30000" dirty="0"/>
                  <a:t>2 </a:t>
                </a:r>
                <a:r>
                  <a:rPr lang="ja-JP" altLang="en-US" dirty="0" err="1" smtClean="0"/>
                  <a:t>、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dirty="0" smtClean="0"/>
                  <a:t>ｂ　</a:t>
                </a:r>
                <a:endParaRPr lang="en-US" altLang="ja-JP" dirty="0" smtClean="0"/>
              </a:p>
              <a:p>
                <a:pPr marL="0" indent="0">
                  <a:buNone/>
                </a:pPr>
                <a:endParaRPr kumimoji="1" lang="en-US" altLang="ja-JP" sz="2000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１００ａ＋６０＋ｂ　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１００ａ、６０、ｂ・・・・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endParaRPr lang="en-US" altLang="ja-JP" sz="2000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２ｘ</a:t>
                </a:r>
                <a:r>
                  <a:rPr lang="en-US" altLang="ja-JP" baseline="30000" dirty="0" smtClean="0"/>
                  <a:t>2</a:t>
                </a:r>
                <a:r>
                  <a:rPr lang="ja-JP" altLang="en-US" dirty="0"/>
                  <a:t>－</a:t>
                </a:r>
                <a:r>
                  <a:rPr lang="ja-JP" altLang="en-US" dirty="0" smtClean="0"/>
                  <a:t>３ｘ＋５の項は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文字をふくむ項</a:t>
                </a:r>
                <a:r>
                  <a:rPr lang="ja-JP" altLang="en-US" dirty="0"/>
                  <a:t>２ｘ</a:t>
                </a:r>
                <a:r>
                  <a:rPr lang="en-US" altLang="ja-JP" baseline="30000" dirty="0" smtClean="0"/>
                  <a:t>2</a:t>
                </a:r>
                <a:r>
                  <a:rPr lang="ja-JP" altLang="en-US" dirty="0" smtClean="0"/>
                  <a:t>の係数は　　　</a:t>
                </a:r>
                <a:r>
                  <a:rPr lang="ja-JP" altLang="en-US" dirty="0" err="1" smtClean="0"/>
                  <a:t>ｘ</a:t>
                </a:r>
                <a:r>
                  <a:rPr lang="ja-JP" altLang="en-US" dirty="0" smtClean="0"/>
                  <a:t>の係数は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7644" y="764704"/>
                <a:ext cx="7992888" cy="4608512"/>
              </a:xfrm>
              <a:blipFill rotWithShape="1">
                <a:blip r:embed="rId2"/>
                <a:stretch>
                  <a:fillRect l="-1905" b="-18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2997522" y="764704"/>
            <a:ext cx="39604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>
                <a:solidFill>
                  <a:prstClr val="black"/>
                </a:solidFill>
              </a:rPr>
              <a:t>数や文字の乗法だけでできている式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05956" y="1843827"/>
            <a:ext cx="30963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>
                <a:solidFill>
                  <a:prstClr val="black"/>
                </a:solidFill>
              </a:rPr>
              <a:t>単項式の和の形で表された式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842770" y="4124474"/>
            <a:ext cx="2806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>
                <a:solidFill>
                  <a:srgbClr val="FF0000"/>
                </a:solidFill>
              </a:rPr>
              <a:t>２ｘ</a:t>
            </a:r>
            <a:r>
              <a:rPr lang="en-US" altLang="ja-JP" sz="3200" baseline="30000" dirty="0" smtClean="0">
                <a:solidFill>
                  <a:srgbClr val="FF0000"/>
                </a:solidFill>
              </a:rPr>
              <a:t>2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、</a:t>
            </a:r>
            <a:r>
              <a:rPr lang="ja-JP" altLang="en-US" sz="3200" dirty="0" smtClean="0">
                <a:solidFill>
                  <a:srgbClr val="FF0000"/>
                </a:solidFill>
              </a:rPr>
              <a:t>－３ｘ、５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5473005"/>
            <a:ext cx="914400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問１　多項式６ａーｂ＋５の項をいいなさい。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また、ａ，</a:t>
            </a:r>
            <a:r>
              <a:rPr kumimoji="1" lang="ja-JP" altLang="en-US" sz="2800" dirty="0" err="1" smtClean="0"/>
              <a:t>ｂ</a:t>
            </a:r>
            <a:r>
              <a:rPr kumimoji="1" lang="ja-JP" altLang="en-US" sz="2800" dirty="0" smtClean="0"/>
              <a:t>の係数をいいなさい。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　項（　　　　　　　　　　　　）　ａの係数（　　　）　</a:t>
            </a:r>
            <a:r>
              <a:rPr lang="ja-JP" altLang="en-US" sz="2800" dirty="0" err="1" smtClean="0"/>
              <a:t>ｂ</a:t>
            </a:r>
            <a:r>
              <a:rPr lang="ja-JP" altLang="en-US" sz="2800" dirty="0" smtClean="0"/>
              <a:t>の係数（　　　）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04248" y="918592"/>
            <a:ext cx="1877437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単項式</a:t>
            </a:r>
            <a:endParaRPr kumimoji="1" lang="ja-JP" altLang="en-US" sz="4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15869" y="1997715"/>
            <a:ext cx="1877437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多項式</a:t>
            </a:r>
            <a:endParaRPr kumimoji="1" lang="ja-JP" altLang="en-US" sz="4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59070" y="3068960"/>
            <a:ext cx="748923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項</a:t>
            </a:r>
            <a:endParaRPr kumimoji="1" lang="ja-JP" altLang="en-US" sz="4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237270" y="4703730"/>
            <a:ext cx="5760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FF0000"/>
                </a:solidFill>
              </a:rPr>
              <a:t>２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893841" y="4709249"/>
            <a:ext cx="10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FF0000"/>
                </a:solidFill>
              </a:rPr>
              <a:t>－３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54124" y="6273225"/>
            <a:ext cx="28049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FF0000"/>
                </a:solidFill>
              </a:rPr>
              <a:t>６ａ、－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ｂ</a:t>
            </a:r>
            <a:r>
              <a:rPr lang="ja-JP" altLang="en-US" sz="3200" dirty="0" smtClean="0">
                <a:solidFill>
                  <a:srgbClr val="FF0000"/>
                </a:solidFill>
              </a:rPr>
              <a:t>、５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652120" y="6273225"/>
            <a:ext cx="5760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FF0000"/>
                </a:solidFill>
              </a:rPr>
              <a:t>６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100391" y="6273225"/>
            <a:ext cx="9361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FF0000"/>
                </a:solidFill>
              </a:rPr>
              <a:t>－１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504" y="127226"/>
            <a:ext cx="1107996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復習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0690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/楕円 10"/>
          <p:cNvSpPr/>
          <p:nvPr/>
        </p:nvSpPr>
        <p:spPr>
          <a:xfrm>
            <a:off x="4319518" y="2485468"/>
            <a:ext cx="844502" cy="21384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7372023" y="2196680"/>
            <a:ext cx="1618932" cy="5574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8862" y="241484"/>
            <a:ext cx="7855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縦の長さａ</a:t>
            </a:r>
            <a:r>
              <a:rPr kumimoji="1" lang="en-US" altLang="ja-JP" sz="2800" dirty="0" smtClean="0">
                <a:ea typeface="ＤＦ平成明朝体W7" pitchFamily="1" charset="-128"/>
              </a:rPr>
              <a:t>m</a:t>
            </a:r>
            <a:r>
              <a:rPr kumimoji="1" lang="ja-JP" altLang="en-US" sz="2800" dirty="0" err="1" smtClean="0">
                <a:ea typeface="ＤＦ平成明朝体W7" pitchFamily="1" charset="-128"/>
              </a:rPr>
              <a:t>、</a:t>
            </a:r>
            <a:r>
              <a:rPr kumimoji="1" lang="ja-JP" altLang="en-US" sz="2800" dirty="0" smtClean="0">
                <a:ea typeface="ＤＦ平成明朝体W7" pitchFamily="1" charset="-128"/>
              </a:rPr>
              <a:t>横の長さ</a:t>
            </a:r>
            <a:r>
              <a:rPr kumimoji="1" lang="ja-JP" altLang="en-US" sz="2800" dirty="0" err="1" smtClean="0">
                <a:ea typeface="ＤＦ平成明朝体W7" pitchFamily="1" charset="-128"/>
              </a:rPr>
              <a:t>ｂ</a:t>
            </a:r>
            <a:r>
              <a:rPr kumimoji="1" lang="en-US" altLang="ja-JP" sz="2800" dirty="0" smtClean="0">
                <a:ea typeface="ＤＦ平成明朝体W7" pitchFamily="1" charset="-128"/>
              </a:rPr>
              <a:t>cm</a:t>
            </a:r>
            <a:r>
              <a:rPr kumimoji="1" lang="ja-JP" altLang="en-US" sz="2800" dirty="0" smtClean="0">
                <a:ea typeface="ＤＦ平成明朝体W7" pitchFamily="1" charset="-128"/>
              </a:rPr>
              <a:t>の花壇があります。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9733" y="912705"/>
            <a:ext cx="8963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横を</a:t>
            </a:r>
            <a:r>
              <a:rPr lang="ja-JP" altLang="en-US" sz="3200" dirty="0" err="1">
                <a:ea typeface="ＤＦ平成明朝体W7" pitchFamily="1" charset="-128"/>
              </a:rPr>
              <a:t>ｃ</a:t>
            </a:r>
            <a:r>
              <a:rPr kumimoji="1" lang="en-US" altLang="ja-JP" sz="3200" dirty="0" smtClean="0">
                <a:ea typeface="ＤＦ平成明朝体W7" pitchFamily="1" charset="-128"/>
              </a:rPr>
              <a:t>m</a:t>
            </a:r>
            <a:r>
              <a:rPr kumimoji="1" lang="ja-JP" altLang="en-US" sz="3200" dirty="0" err="1" smtClean="0">
                <a:ea typeface="ＤＦ平成明朝体W7" pitchFamily="1" charset="-128"/>
              </a:rPr>
              <a:t>だけ</a:t>
            </a:r>
            <a:r>
              <a:rPr kumimoji="1" lang="ja-JP" altLang="en-US" sz="3200" dirty="0" smtClean="0">
                <a:ea typeface="ＤＦ平成明朝体W7" pitchFamily="1" charset="-128"/>
              </a:rPr>
              <a:t>のばした時の花壇の面積を式に表わしてみよう。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4701644" y="2144012"/>
            <a:ext cx="2677304" cy="68291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pic>
        <p:nvPicPr>
          <p:cNvPr id="6" name="Picture 3" descr="C:\Users\iwachu-20\AppData\Local\Microsoft\Windows\Temporary Internet Files\Content.IE5\KHYJJ5KH\MP900145312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023" y="2485469"/>
            <a:ext cx="1618932" cy="214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iwachu-20\AppData\Local\Microsoft\Windows\Temporary Internet Files\Content.IE5\FI06KP9C\MP90040235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719" y="2482073"/>
            <a:ext cx="2677304" cy="214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3943118" y="3257279"/>
            <a:ext cx="748923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3200" dirty="0"/>
              <a:t>ａ</a:t>
            </a:r>
            <a:r>
              <a:rPr lang="en-US" altLang="ja-JP" sz="3200" dirty="0" smtClean="0"/>
              <a:t>m</a:t>
            </a:r>
            <a:endParaRPr lang="ja-JP" altLang="en-US" sz="3200" dirty="0"/>
          </a:p>
        </p:txBody>
      </p:sp>
      <p:sp>
        <p:nvSpPr>
          <p:cNvPr id="13" name="正方形/長方形 12"/>
          <p:cNvSpPr/>
          <p:nvPr/>
        </p:nvSpPr>
        <p:spPr>
          <a:xfrm>
            <a:off x="5685070" y="1866812"/>
            <a:ext cx="76014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3200" dirty="0" err="1" smtClean="0"/>
              <a:t>ｂ</a:t>
            </a:r>
            <a:r>
              <a:rPr lang="en-US" altLang="ja-JP" sz="3200" dirty="0" smtClean="0"/>
              <a:t>m</a:t>
            </a:r>
            <a:endParaRPr lang="ja-JP" altLang="en-US" sz="3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754358" y="1851624"/>
            <a:ext cx="74411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3200" dirty="0" err="1" smtClean="0"/>
              <a:t>ｃ</a:t>
            </a:r>
            <a:r>
              <a:rPr lang="en-US" altLang="ja-JP" sz="3200" dirty="0" smtClean="0"/>
              <a:t>m</a:t>
            </a:r>
            <a:endParaRPr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32500" y="2060848"/>
            <a:ext cx="4265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面積を</a:t>
            </a:r>
            <a:r>
              <a:rPr kumimoji="1" lang="ja-JP" altLang="en-US" sz="3200" dirty="0" smtClean="0">
                <a:ea typeface="ＤＦ平成明朝体W7" pitchFamily="1" charset="-128"/>
              </a:rPr>
              <a:t>縦</a:t>
            </a:r>
            <a:r>
              <a:rPr kumimoji="1" lang="en-US" altLang="ja-JP" sz="3200" dirty="0" smtClean="0">
                <a:ea typeface="ＤＦ平成明朝体W7" pitchFamily="1" charset="-128"/>
              </a:rPr>
              <a:t>×</a:t>
            </a:r>
            <a:r>
              <a:rPr kumimoji="1" lang="ja-JP" altLang="en-US" sz="3200" dirty="0" smtClean="0">
                <a:ea typeface="ＤＦ平成明朝体W7" pitchFamily="1" charset="-128"/>
              </a:rPr>
              <a:t>横</a:t>
            </a:r>
            <a:r>
              <a:rPr kumimoji="1" lang="ja-JP" altLang="en-US" sz="3200" dirty="0" smtClean="0">
                <a:ea typeface="ＤＦ平成明朝体W7" pitchFamily="1" charset="-128"/>
              </a:rPr>
              <a:t>で表す</a:t>
            </a:r>
            <a:r>
              <a:rPr kumimoji="1" lang="ja-JP" altLang="en-US" sz="3200" dirty="0" smtClean="0">
                <a:ea typeface="ＤＦ平成明朝体W7" pitchFamily="1" charset="-128"/>
              </a:rPr>
              <a:t>と、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9972" y="2674208"/>
            <a:ext cx="36215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</a:rPr>
              <a:t>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×(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ｂ＋</a:t>
            </a:r>
            <a:r>
              <a:rPr lang="ja-JP" altLang="en-US" sz="4400" dirty="0" err="1">
                <a:solidFill>
                  <a:srgbClr val="FF0000"/>
                </a:solidFill>
              </a:rPr>
              <a:t>ｃ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)(m</a:t>
            </a:r>
            <a:r>
              <a:rPr lang="en-US" altLang="ja-JP" sz="44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)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5585" y="4508259"/>
            <a:ext cx="45416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ｂ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＋ａ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ｃ　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(m</a:t>
            </a:r>
            <a:r>
              <a:rPr lang="en-US" altLang="ja-JP" sz="44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)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0660" y="3443649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ea typeface="ＤＦ平成明朝体W7" pitchFamily="1" charset="-128"/>
              </a:rPr>
              <a:t>２</a:t>
            </a:r>
            <a:r>
              <a:rPr kumimoji="1" lang="ja-JP" altLang="en-US" sz="3200" dirty="0" smtClean="0">
                <a:ea typeface="ＤＦ平成明朝体W7" pitchFamily="1" charset="-128"/>
              </a:rPr>
              <a:t>つの長方形の和で</a:t>
            </a:r>
            <a:endParaRPr kumimoji="1" lang="en-US" altLang="ja-JP" sz="3200" dirty="0" smtClean="0">
              <a:ea typeface="ＤＦ平成明朝体W7" pitchFamily="1" charset="-128"/>
            </a:endParaRPr>
          </a:p>
          <a:p>
            <a:r>
              <a:rPr kumimoji="1" lang="ja-JP" altLang="en-US" sz="3200" dirty="0" smtClean="0">
                <a:ea typeface="ＤＦ平成明朝体W7" pitchFamily="1" charset="-128"/>
              </a:rPr>
              <a:t>表すと、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9924" y="535117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よって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05696" y="5258838"/>
            <a:ext cx="32015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</a:rPr>
              <a:t>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×(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ｂ＋</a:t>
            </a:r>
            <a:r>
              <a:rPr lang="ja-JP" altLang="en-US" sz="4400" dirty="0" err="1">
                <a:solidFill>
                  <a:srgbClr val="FF0000"/>
                </a:solidFill>
              </a:rPr>
              <a:t>ｃ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＝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94719" y="5234337"/>
            <a:ext cx="31822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ｂ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＋ａ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ｃ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510466" y="6021288"/>
            <a:ext cx="3775393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  <a:ea typeface="ＤＦ平成明朝体W7" panose="02010609000101010101" pitchFamily="1" charset="-128"/>
              </a:rPr>
              <a:t>分　配　法　則</a:t>
            </a:r>
            <a:endParaRPr kumimoji="1" lang="ja-JP" altLang="en-US" sz="4000" dirty="0">
              <a:solidFill>
                <a:schemeClr val="tx1"/>
              </a:solidFill>
              <a:ea typeface="ＤＦ平成明朝体W7" panose="02010609000101010101" pitchFamily="1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2500" y="118373"/>
            <a:ext cx="1107996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復習</a:t>
            </a:r>
            <a:endParaRPr kumimoji="1"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03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61"/>
    </mc:Choice>
    <mc:Fallback xmlns="">
      <p:transition spd="slow" advTm="713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4" grpId="0"/>
      <p:bldP spid="5" grpId="0"/>
      <p:bldP spid="2" grpId="0" animBg="1"/>
      <p:bldP spid="3" grpId="0" animBg="1"/>
      <p:bldP spid="13" grpId="0" animBg="1"/>
      <p:bldP spid="14" grpId="0" animBg="1"/>
      <p:bldP spid="20" grpId="0"/>
      <p:bldP spid="21" grpId="0"/>
      <p:bldP spid="22" grpId="0"/>
      <p:bldP spid="23" grpId="0"/>
      <p:bldP spid="24" grpId="0"/>
      <p:bldP spid="27" grpId="0"/>
      <p:bldP spid="28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1"/>
            <a:ext cx="8229600" cy="53648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多項式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単項式、単項式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多項式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0402" y="1022635"/>
            <a:ext cx="4032448" cy="2262349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kumimoji="1" lang="ja-JP" altLang="en-US" dirty="0" smtClean="0"/>
              <a:t>　（２ａ＋ｂ）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５ａ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en-US" altLang="ja-JP" dirty="0" smtClean="0"/>
              <a:t>(2)</a:t>
            </a:r>
            <a:r>
              <a:rPr kumimoji="1" lang="ja-JP" altLang="en-US" dirty="0" smtClean="0"/>
              <a:t>　</a:t>
            </a:r>
            <a:r>
              <a:rPr lang="ja-JP" altLang="en-US" dirty="0"/>
              <a:t>－</a:t>
            </a:r>
            <a:r>
              <a:rPr lang="ja-JP" altLang="en-US" dirty="0" smtClean="0"/>
              <a:t>６ｘ （ｘ－２ｙ）</a:t>
            </a:r>
            <a:endParaRPr kumimoji="1" lang="ja-JP" altLang="en-US" dirty="0"/>
          </a:p>
        </p:txBody>
      </p:sp>
      <p:sp>
        <p:nvSpPr>
          <p:cNvPr id="4" name="環状矢印 3"/>
          <p:cNvSpPr/>
          <p:nvPr/>
        </p:nvSpPr>
        <p:spPr>
          <a:xfrm>
            <a:off x="984943" y="1667639"/>
            <a:ext cx="1368152" cy="978408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環状矢印 5"/>
          <p:cNvSpPr/>
          <p:nvPr/>
        </p:nvSpPr>
        <p:spPr>
          <a:xfrm>
            <a:off x="984943" y="1667639"/>
            <a:ext cx="2304256" cy="978408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環状矢印 6"/>
          <p:cNvSpPr/>
          <p:nvPr/>
        </p:nvSpPr>
        <p:spPr>
          <a:xfrm flipH="1">
            <a:off x="1217416" y="653116"/>
            <a:ext cx="2304256" cy="978408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環状矢印 7"/>
          <p:cNvSpPr/>
          <p:nvPr/>
        </p:nvSpPr>
        <p:spPr>
          <a:xfrm flipH="1">
            <a:off x="2137071" y="685835"/>
            <a:ext cx="1368152" cy="978408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3521672" y="1000019"/>
            <a:ext cx="5514824" cy="2356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＝２ａ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×</a:t>
            </a:r>
            <a:r>
              <a:rPr lang="ja-JP" altLang="en-US" dirty="0" smtClean="0">
                <a:solidFill>
                  <a:srgbClr val="FF0000"/>
                </a:solidFill>
              </a:rPr>
              <a:t>５ａ</a:t>
            </a:r>
            <a:r>
              <a:rPr lang="ja-JP" altLang="en-US" dirty="0" smtClean="0"/>
              <a:t> ＋</a:t>
            </a:r>
            <a:r>
              <a:rPr lang="ja-JP" altLang="en-US" dirty="0" err="1" smtClean="0"/>
              <a:t>ｂ</a:t>
            </a:r>
            <a:r>
              <a:rPr lang="en-US" altLang="ja-JP" dirty="0" smtClean="0">
                <a:solidFill>
                  <a:srgbClr val="FF0000"/>
                </a:solidFill>
              </a:rPr>
              <a:t>×</a:t>
            </a:r>
            <a:r>
              <a:rPr lang="ja-JP" altLang="en-US" dirty="0" smtClean="0">
                <a:solidFill>
                  <a:srgbClr val="FF0000"/>
                </a:solidFill>
              </a:rPr>
              <a:t>５ａ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＝１０ａ</a:t>
            </a:r>
            <a:r>
              <a:rPr lang="ja-JP" altLang="en-US" baseline="30000" dirty="0" smtClean="0"/>
              <a:t>２</a:t>
            </a:r>
            <a:r>
              <a:rPr lang="ja-JP" altLang="en-US" dirty="0" smtClean="0"/>
              <a:t>＋５ａｂ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</a:t>
            </a:r>
            <a:r>
              <a:rPr lang="ja-JP" altLang="en-US" dirty="0" smtClean="0">
                <a:solidFill>
                  <a:srgbClr val="FF0000"/>
                </a:solidFill>
              </a:rPr>
              <a:t>－６ｘ</a:t>
            </a:r>
            <a:r>
              <a:rPr lang="en-US" altLang="ja-JP" dirty="0" smtClean="0">
                <a:solidFill>
                  <a:srgbClr val="FF0000"/>
                </a:solidFill>
              </a:rPr>
              <a:t>×</a:t>
            </a:r>
            <a:r>
              <a:rPr lang="ja-JP" altLang="en-US" dirty="0" smtClean="0"/>
              <a:t>ｘ＋</a:t>
            </a:r>
            <a:r>
              <a:rPr lang="ja-JP" altLang="en-US" dirty="0" smtClean="0">
                <a:solidFill>
                  <a:srgbClr val="FF0000"/>
                </a:solidFill>
              </a:rPr>
              <a:t>（－６ｘ）</a:t>
            </a:r>
            <a:r>
              <a:rPr lang="en-US" altLang="ja-JP" dirty="0" smtClean="0">
                <a:solidFill>
                  <a:srgbClr val="FF0000"/>
                </a:solidFill>
              </a:rPr>
              <a:t>×</a:t>
            </a:r>
            <a:r>
              <a:rPr lang="ja-JP" altLang="en-US" dirty="0" smtClean="0"/>
              <a:t>（－２ｙ）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＝－６ｘ</a:t>
            </a:r>
            <a:r>
              <a:rPr lang="ja-JP" altLang="en-US" baseline="30000" dirty="0"/>
              <a:t>２</a:t>
            </a:r>
            <a:r>
              <a:rPr lang="ja-JP" altLang="en-US" dirty="0" smtClean="0"/>
              <a:t>＋１２ｘｙ</a:t>
            </a:r>
            <a:endParaRPr lang="en-US" altLang="ja-JP" dirty="0" smtClean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0" y="3437384"/>
            <a:ext cx="9144000" cy="3420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問</a:t>
            </a:r>
            <a:r>
              <a:rPr lang="en-US" altLang="ja-JP" dirty="0" smtClean="0"/>
              <a:t>1</a:t>
            </a:r>
            <a:r>
              <a:rPr lang="ja-JP" altLang="en-US" dirty="0" smtClean="0"/>
              <a:t>　</a:t>
            </a:r>
            <a:r>
              <a:rPr lang="en-US" altLang="ja-JP" dirty="0" smtClean="0"/>
              <a:t>(1)</a:t>
            </a:r>
            <a:r>
              <a:rPr lang="ja-JP" altLang="en-US" dirty="0" smtClean="0"/>
              <a:t>　（２ａ＋ｂ）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５ａ　　　　</a:t>
            </a:r>
            <a:r>
              <a:rPr lang="en-US" altLang="ja-JP" dirty="0" smtClean="0"/>
              <a:t>(2)</a:t>
            </a:r>
            <a:r>
              <a:rPr lang="ja-JP" altLang="en-US" dirty="0" smtClean="0"/>
              <a:t>　－６ｘ （ｘ－２ｙ）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(3)</a:t>
            </a:r>
            <a:r>
              <a:rPr lang="ja-JP" altLang="en-US" dirty="0" smtClean="0"/>
              <a:t>　（５ａ－６ｂ）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（－２ｂ）　</a:t>
            </a:r>
            <a:r>
              <a:rPr lang="en-US" altLang="ja-JP" dirty="0" smtClean="0"/>
              <a:t>(4)</a:t>
            </a:r>
            <a:r>
              <a:rPr lang="ja-JP" altLang="en-US" dirty="0" smtClean="0"/>
              <a:t>　４ｘ（２ｘ－１）</a:t>
            </a:r>
            <a:endParaRPr lang="en-US" altLang="ja-JP" dirty="0" smtClean="0"/>
          </a:p>
          <a:p>
            <a:pPr marL="514350" indent="-514350">
              <a:buAutoNum type="arabicParenBoth"/>
            </a:pPr>
            <a:endParaRPr lang="en-US" altLang="ja-JP" dirty="0"/>
          </a:p>
          <a:p>
            <a:pPr marL="514350" indent="-514350">
              <a:buAutoNum type="arabicParenBoth"/>
            </a:pPr>
            <a:endParaRPr lang="en-US" altLang="ja-JP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955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835"/>
    </mc:Choice>
    <mc:Fallback xmlns="">
      <p:transition spd="slow" advTm="358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build="p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1"/>
            <a:ext cx="8229600" cy="53648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多項式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単項式、単項式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多項式</a:t>
            </a:r>
            <a:endParaRPr kumimoji="1" lang="ja-JP" altLang="en-US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0" y="764704"/>
            <a:ext cx="9144000" cy="60932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問</a:t>
            </a:r>
            <a:r>
              <a:rPr lang="en-US" altLang="ja-JP" dirty="0" smtClean="0"/>
              <a:t>1</a:t>
            </a:r>
            <a:r>
              <a:rPr lang="ja-JP" altLang="en-US" dirty="0" smtClean="0"/>
              <a:t>　</a:t>
            </a:r>
            <a:r>
              <a:rPr lang="en-US" altLang="ja-JP" dirty="0" smtClean="0"/>
              <a:t>(5)</a:t>
            </a:r>
            <a:r>
              <a:rPr lang="ja-JP" altLang="en-US" dirty="0" smtClean="0"/>
              <a:t>　２ｘ（ｘ＋３ｙ）　　　　</a:t>
            </a:r>
            <a:r>
              <a:rPr lang="en-US" altLang="ja-JP" dirty="0" smtClean="0"/>
              <a:t>(6)</a:t>
            </a:r>
            <a:r>
              <a:rPr lang="ja-JP" altLang="en-US" dirty="0" smtClean="0"/>
              <a:t>　－３ａ（８ａ＋７ｂ）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 smtClean="0"/>
              <a:t>(7)</a:t>
            </a:r>
            <a:r>
              <a:rPr lang="ja-JP" altLang="en-US" dirty="0" smtClean="0"/>
              <a:t>　－２ｘ（－３ｘ＋２ｙ）　　</a:t>
            </a:r>
            <a:r>
              <a:rPr lang="en-US" altLang="ja-JP" dirty="0" smtClean="0"/>
              <a:t>(8)</a:t>
            </a:r>
            <a:r>
              <a:rPr lang="ja-JP" altLang="en-US" dirty="0" smtClean="0"/>
              <a:t>　（ｘ－３ｙ－２）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４ｘ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 smtClean="0"/>
              <a:t>(9)</a:t>
            </a:r>
            <a:r>
              <a:rPr lang="ja-JP" altLang="en-US" dirty="0"/>
              <a:t>　</a:t>
            </a:r>
            <a:r>
              <a:rPr lang="ja-JP" altLang="en-US" dirty="0" smtClean="0"/>
              <a:t>－３ｘ（４ｘ－３ｙ＋２）</a:t>
            </a:r>
            <a:r>
              <a:rPr lang="ja-JP" altLang="en-US" dirty="0"/>
              <a:t>　</a:t>
            </a:r>
            <a:r>
              <a:rPr lang="en-US" altLang="ja-JP" dirty="0" smtClean="0"/>
              <a:t>(10)</a:t>
            </a:r>
            <a:r>
              <a:rPr lang="ja-JP" altLang="en-US" dirty="0"/>
              <a:t>　</a:t>
            </a:r>
            <a:r>
              <a:rPr lang="ja-JP" altLang="en-US" dirty="0" smtClean="0"/>
              <a:t>３ａ（－ａ＋２ｂ－１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514350" indent="-514350">
              <a:buAutoNum type="arabicParenBoth"/>
            </a:pPr>
            <a:endParaRPr lang="en-US" altLang="ja-JP" dirty="0"/>
          </a:p>
          <a:p>
            <a:pPr marL="514350" indent="-514350">
              <a:buAutoNum type="arabicParenBoth"/>
            </a:pPr>
            <a:endParaRPr lang="en-US" altLang="ja-JP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017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835"/>
    </mc:Choice>
    <mc:Fallback xmlns="">
      <p:transition spd="slow" advTm="3583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1"/>
            <a:ext cx="8856984" cy="53648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多項式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単項式①、多項式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単項式②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687" y="1052736"/>
                <a:ext cx="4503606" cy="413455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kumimoji="1" lang="ja-JP" altLang="en-US" sz="3600" dirty="0" smtClean="0"/>
                  <a:t>①　（６ａ</a:t>
                </a:r>
                <a:r>
                  <a:rPr lang="ja-JP" altLang="en-US" sz="3600" baseline="30000" dirty="0" smtClean="0"/>
                  <a:t>２</a:t>
                </a:r>
                <a:r>
                  <a:rPr kumimoji="1" lang="ja-JP" altLang="en-US" sz="3600" dirty="0" smtClean="0"/>
                  <a:t>－９ａ）</a:t>
                </a:r>
                <a:r>
                  <a:rPr lang="en-US" altLang="ja-JP" sz="3600" dirty="0" smtClean="0"/>
                  <a:t>÷</a:t>
                </a:r>
                <a:r>
                  <a:rPr lang="ja-JP" altLang="en-US" sz="3600" dirty="0" smtClean="0"/>
                  <a:t>３</a:t>
                </a:r>
                <a:r>
                  <a:rPr kumimoji="1" lang="ja-JP" altLang="en-US" sz="3600" dirty="0" smtClean="0"/>
                  <a:t>ａ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 smtClean="0"/>
                  <a:t>②</a:t>
                </a:r>
                <a:r>
                  <a:rPr kumimoji="1" lang="ja-JP" altLang="en-US" sz="3600" dirty="0" smtClean="0"/>
                  <a:t>　</a:t>
                </a:r>
                <a:r>
                  <a:rPr lang="ja-JP" altLang="en-US" sz="3600" dirty="0" smtClean="0"/>
                  <a:t>（２ｘ</a:t>
                </a:r>
                <a:r>
                  <a:rPr lang="ja-JP" altLang="en-US" sz="3600" baseline="30000" dirty="0" smtClean="0"/>
                  <a:t>２</a:t>
                </a:r>
                <a:r>
                  <a:rPr lang="ja-JP" altLang="en-US" sz="3600" dirty="0" smtClean="0"/>
                  <a:t>＋４ｘｙ）</a:t>
                </a:r>
                <a:r>
                  <a:rPr lang="en-US" altLang="ja-JP" sz="3600" dirty="0"/>
                  <a:t>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ｘ</a:t>
                </a:r>
                <a:endParaRPr lang="en-US" altLang="ja-JP" sz="36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687" y="1052736"/>
                <a:ext cx="4503606" cy="4134557"/>
              </a:xfrm>
              <a:blipFill rotWithShape="1">
                <a:blip r:embed="rId3"/>
                <a:stretch>
                  <a:fillRect l="-4060" t="-2950" r="-18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 txBox="1">
                <a:spLocks/>
              </p:cNvSpPr>
              <p:nvPr/>
            </p:nvSpPr>
            <p:spPr>
              <a:xfrm>
                <a:off x="4357339" y="903041"/>
                <a:ext cx="3744416" cy="17338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36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６ａ</m:t>
                        </m:r>
                        <m:r>
                          <m:rPr>
                            <m:nor/>
                          </m:rPr>
                          <a:rPr lang="ja-JP" altLang="en-US" sz="3600" baseline="30000" dirty="0"/>
                          <m:t>２</m:t>
                        </m:r>
                      </m:num>
                      <m:den>
                        <m:r>
                          <a:rPr lang="ja-JP" alt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３ａ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－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９</m:t>
                        </m:r>
                        <m:r>
                          <a:rPr lang="ja-JP" altLang="en-US" sz="3600" i="1">
                            <a:latin typeface="Cambria Math"/>
                          </a:rPr>
                          <m:t>ａ</m:t>
                        </m:r>
                      </m:num>
                      <m:den>
                        <m:r>
                          <a:rPr lang="ja-JP" alt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３ａ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 smtClean="0"/>
                  <a:t>＝２ａ－３</a:t>
                </a:r>
                <a:endParaRPr lang="en-US" altLang="ja-JP" sz="3600" dirty="0" smtClean="0"/>
              </a:p>
            </p:txBody>
          </p:sp>
        </mc:Choice>
        <mc:Fallback xmlns="">
          <p:sp>
            <p:nvSpPr>
              <p:cNvPr id="9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339" y="903041"/>
                <a:ext cx="3744416" cy="1733872"/>
              </a:xfrm>
              <a:prstGeom prst="rect">
                <a:avLst/>
              </a:prstGeom>
              <a:blipFill rotWithShape="1">
                <a:blip r:embed="rId4"/>
                <a:stretch>
                  <a:fillRect l="-5049" b="-5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コンテンツ プレースホルダー 2"/>
              <p:cNvSpPr txBox="1">
                <a:spLocks/>
              </p:cNvSpPr>
              <p:nvPr/>
            </p:nvSpPr>
            <p:spPr>
              <a:xfrm>
                <a:off x="4357339" y="2996952"/>
                <a:ext cx="4789040" cy="30963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3600" dirty="0" smtClean="0"/>
                  <a:t>＝（２ｘ</a:t>
                </a:r>
                <a:r>
                  <a:rPr lang="ja-JP" altLang="en-US" sz="3600" baseline="30000" dirty="0"/>
                  <a:t>２</a:t>
                </a:r>
                <a:r>
                  <a:rPr lang="ja-JP" altLang="en-US" sz="3600" dirty="0"/>
                  <a:t>＋４ｘｙ）</a:t>
                </a:r>
                <a:r>
                  <a:rPr lang="en-US" altLang="ja-JP" sz="3600" dirty="0" smtClean="0">
                    <a:solidFill>
                      <a:srgbClr val="FF0000"/>
                    </a:solidFill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２ｘ</m:t>
                        </m:r>
                      </m:den>
                    </m:f>
                  </m:oMath>
                </a14:m>
                <a:endParaRPr lang="en-US" altLang="ja-JP" sz="3600" dirty="0"/>
              </a:p>
              <a:p>
                <a:pPr marL="0" indent="0">
                  <a:buNone/>
                </a:pPr>
                <a:r>
                  <a:rPr lang="ja-JP" altLang="en-US" sz="3600" dirty="0"/>
                  <a:t>＝ </a:t>
                </a:r>
                <a:r>
                  <a:rPr lang="ja-JP" altLang="en-US" sz="3600" dirty="0" smtClean="0"/>
                  <a:t>２ｘ</a:t>
                </a:r>
                <a:r>
                  <a:rPr lang="ja-JP" altLang="en-US" sz="3600" baseline="30000" dirty="0" smtClean="0"/>
                  <a:t>２</a:t>
                </a:r>
                <a:r>
                  <a:rPr lang="en-US" altLang="ja-JP" sz="3600" dirty="0">
                    <a:solidFill>
                      <a:srgbClr val="FF0000"/>
                    </a:solidFill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２ｘ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＋４ｘｙ</a:t>
                </a:r>
                <a:r>
                  <a:rPr lang="en-US" altLang="ja-JP" sz="3600" dirty="0" smtClean="0">
                    <a:solidFill>
                      <a:srgbClr val="FF0000"/>
                    </a:solidFill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２ｘ</m:t>
                        </m:r>
                      </m:den>
                    </m:f>
                  </m:oMath>
                </a14:m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 smtClean="0"/>
                  <a:t>＝３ｘ＋６ｙ</a:t>
                </a:r>
                <a:endParaRPr lang="en-US" altLang="ja-JP" sz="3600" dirty="0" smtClean="0"/>
              </a:p>
            </p:txBody>
          </p:sp>
        </mc:Choice>
        <mc:Fallback xmlns="">
          <p:sp>
            <p:nvSpPr>
              <p:cNvPr id="11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339" y="2996952"/>
                <a:ext cx="4789040" cy="3096344"/>
              </a:xfrm>
              <a:prstGeom prst="rect">
                <a:avLst/>
              </a:prstGeom>
              <a:blipFill rotWithShape="1">
                <a:blip r:embed="rId5"/>
                <a:stretch>
                  <a:fillRect l="-39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16476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835"/>
    </mc:Choice>
    <mc:Fallback xmlns="">
      <p:transition spd="slow" advTm="358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1"/>
            <a:ext cx="8856984" cy="53648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多項式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単項式①、多項式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単項式②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0" y="692696"/>
                <a:ext cx="9144000" cy="616530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ja-JP" altLang="en-US" sz="2800" dirty="0" smtClean="0"/>
                  <a:t>問２</a:t>
                </a:r>
                <a:r>
                  <a:rPr kumimoji="1" lang="ja-JP" altLang="en-US" sz="2800" dirty="0" smtClean="0"/>
                  <a:t>　</a:t>
                </a:r>
                <a:r>
                  <a:rPr lang="en-US" altLang="ja-JP" sz="2800" dirty="0" smtClean="0"/>
                  <a:t>(1)</a:t>
                </a:r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（５ｘ</a:t>
                </a:r>
                <a:r>
                  <a:rPr lang="ja-JP" altLang="en-US" sz="2800" baseline="30000" dirty="0" smtClean="0"/>
                  <a:t>２</a:t>
                </a:r>
                <a:r>
                  <a:rPr lang="ja-JP" altLang="en-US" sz="2800" dirty="0" smtClean="0"/>
                  <a:t>－１０ｘ）</a:t>
                </a:r>
                <a:r>
                  <a:rPr lang="en-US" altLang="ja-JP" sz="2800" dirty="0" smtClean="0"/>
                  <a:t>÷</a:t>
                </a:r>
                <a:r>
                  <a:rPr lang="ja-JP" altLang="en-US" sz="2800" dirty="0" smtClean="0"/>
                  <a:t>５ｘ</a:t>
                </a:r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　　</a:t>
                </a:r>
                <a:r>
                  <a:rPr lang="en-US" altLang="ja-JP" sz="2800" dirty="0" smtClean="0"/>
                  <a:t>(2)</a:t>
                </a:r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（８ａ</a:t>
                </a:r>
                <a:r>
                  <a:rPr lang="ja-JP" altLang="en-US" sz="2800" baseline="30000" dirty="0" smtClean="0"/>
                  <a:t>２</a:t>
                </a:r>
                <a:r>
                  <a:rPr lang="ja-JP" altLang="en-US" sz="2800" dirty="0" smtClean="0"/>
                  <a:t>－２ａ）</a:t>
                </a:r>
                <a:r>
                  <a:rPr lang="en-US" altLang="ja-JP" sz="2800" dirty="0" smtClean="0"/>
                  <a:t>÷</a:t>
                </a:r>
                <a:r>
                  <a:rPr lang="ja-JP" altLang="en-US" sz="2800" dirty="0" smtClean="0"/>
                  <a:t>２ａ</a:t>
                </a:r>
                <a:endParaRPr lang="en-US" altLang="ja-JP" sz="2800" dirty="0"/>
              </a:p>
              <a:p>
                <a:pPr marL="0" indent="0">
                  <a:buNone/>
                </a:pPr>
                <a:endParaRPr lang="en-US" altLang="ja-JP" sz="2000" dirty="0" smtClean="0"/>
              </a:p>
              <a:p>
                <a:pPr marL="0" indent="0">
                  <a:buNone/>
                </a:pPr>
                <a:endParaRPr lang="en-US" altLang="ja-JP" sz="2000" dirty="0" smtClean="0"/>
              </a:p>
              <a:p>
                <a:pPr marL="0" indent="0">
                  <a:buNone/>
                </a:pPr>
                <a:endParaRPr lang="en-US" altLang="ja-JP" sz="2000" dirty="0"/>
              </a:p>
              <a:p>
                <a:pPr marL="0" indent="0">
                  <a:buNone/>
                </a:pPr>
                <a:r>
                  <a:rPr lang="en-US" altLang="ja-JP" sz="2800" dirty="0" smtClean="0"/>
                  <a:t>(</a:t>
                </a:r>
                <a:r>
                  <a:rPr lang="en-US" altLang="ja-JP" sz="2800" dirty="0"/>
                  <a:t>3</a:t>
                </a:r>
                <a:r>
                  <a:rPr lang="en-US" altLang="ja-JP" sz="2800" dirty="0" smtClean="0"/>
                  <a:t>)</a:t>
                </a:r>
                <a:r>
                  <a:rPr lang="ja-JP" altLang="en-US" sz="2800" dirty="0"/>
                  <a:t>　（</a:t>
                </a:r>
                <a:r>
                  <a:rPr lang="ja-JP" altLang="en-US" sz="2800" dirty="0" smtClean="0"/>
                  <a:t>６ａｘ＋３ａｙ）</a:t>
                </a:r>
                <a:r>
                  <a:rPr lang="en-US" altLang="ja-JP" sz="2800" dirty="0" smtClean="0"/>
                  <a:t>÷</a:t>
                </a:r>
                <a:r>
                  <a:rPr lang="ja-JP" altLang="en-US" sz="2800" dirty="0" smtClean="0"/>
                  <a:t>（－３ａ）　　</a:t>
                </a:r>
                <a:r>
                  <a:rPr lang="en-US" altLang="ja-JP" sz="2800" dirty="0" smtClean="0"/>
                  <a:t>(4)</a:t>
                </a:r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（－１０ｘ</a:t>
                </a:r>
                <a:r>
                  <a:rPr lang="ja-JP" altLang="en-US" sz="2800" baseline="30000" dirty="0" smtClean="0"/>
                  <a:t>２</a:t>
                </a:r>
                <a:r>
                  <a:rPr lang="ja-JP" altLang="en-US" sz="2800" dirty="0" smtClean="0"/>
                  <a:t>＋ｘ）</a:t>
                </a:r>
                <a:r>
                  <a:rPr lang="en-US" altLang="ja-JP" sz="2800" dirty="0"/>
                  <a:t>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ja-JP" altLang="en-US" sz="2800" dirty="0"/>
                          <m:t>ｘ</m:t>
                        </m:r>
                      </m:num>
                      <m:den>
                        <m:r>
                          <a:rPr lang="ja-JP" altLang="en-US" sz="2800" b="0" i="0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2800" dirty="0">
                  <a:latin typeface="+mn-ea"/>
                </a:endParaRPr>
              </a:p>
              <a:p>
                <a:pPr marL="0" indent="0">
                  <a:buNone/>
                </a:pPr>
                <a:endParaRPr lang="en-US" altLang="ja-JP" sz="2000" dirty="0" smtClean="0"/>
              </a:p>
              <a:p>
                <a:pPr marL="0" indent="0">
                  <a:buNone/>
                </a:pPr>
                <a:endParaRPr lang="en-US" altLang="ja-JP" sz="2000" dirty="0" smtClean="0"/>
              </a:p>
              <a:p>
                <a:pPr marL="0" indent="0">
                  <a:buNone/>
                </a:pPr>
                <a:endParaRPr lang="en-US" altLang="ja-JP" sz="2000" dirty="0"/>
              </a:p>
              <a:p>
                <a:pPr marL="0" indent="0">
                  <a:buNone/>
                </a:pPr>
                <a:r>
                  <a:rPr lang="en-US" altLang="ja-JP" sz="2800" dirty="0" smtClean="0"/>
                  <a:t>(5)</a:t>
                </a:r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（３ｘ</a:t>
                </a:r>
                <a:r>
                  <a:rPr lang="ja-JP" altLang="en-US" sz="2800" baseline="30000" dirty="0" smtClean="0"/>
                  <a:t>２</a:t>
                </a:r>
                <a:r>
                  <a:rPr lang="ja-JP" altLang="en-US" sz="2800" dirty="0" smtClean="0"/>
                  <a:t>＋６ｘｙ</a:t>
                </a:r>
                <a:r>
                  <a:rPr kumimoji="1" lang="ja-JP" altLang="en-US" sz="2800" dirty="0" smtClean="0"/>
                  <a:t>）</a:t>
                </a:r>
                <a:r>
                  <a:rPr lang="en-US" altLang="ja-JP" sz="2800" dirty="0" smtClean="0"/>
                  <a:t>÷</a:t>
                </a:r>
                <a:r>
                  <a:rPr lang="ja-JP" altLang="en-US" sz="2800" dirty="0" smtClean="0"/>
                  <a:t>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ｘ）</a:t>
                </a:r>
                <a:r>
                  <a:rPr kumimoji="1" lang="ja-JP" altLang="en-US" sz="2800" dirty="0" smtClean="0"/>
                  <a:t>　　</a:t>
                </a:r>
                <a:r>
                  <a:rPr kumimoji="1" lang="en-US" altLang="ja-JP" sz="2800" dirty="0" smtClean="0"/>
                  <a:t>(6)</a:t>
                </a:r>
                <a:r>
                  <a:rPr kumimoji="1" lang="ja-JP" altLang="en-US" sz="2800" dirty="0" smtClean="0"/>
                  <a:t>　</a:t>
                </a:r>
                <a:r>
                  <a:rPr lang="ja-JP" altLang="en-US" sz="2800" dirty="0" smtClean="0"/>
                  <a:t>（１５ｘ</a:t>
                </a:r>
                <a:r>
                  <a:rPr lang="ja-JP" altLang="en-US" sz="2800" baseline="30000" dirty="0" smtClean="0"/>
                  <a:t>２</a:t>
                </a:r>
                <a:r>
                  <a:rPr lang="ja-JP" altLang="en-US" sz="2800" dirty="0" smtClean="0"/>
                  <a:t>ｙ－９ｘｙ</a:t>
                </a:r>
                <a:r>
                  <a:rPr lang="ja-JP" altLang="en-US" sz="2800" baseline="30000" dirty="0"/>
                  <a:t>２</a:t>
                </a:r>
                <a:r>
                  <a:rPr lang="ja-JP" altLang="en-US" sz="2800" dirty="0" smtClean="0"/>
                  <a:t>）</a:t>
                </a:r>
                <a:r>
                  <a:rPr lang="en-US" altLang="ja-JP" sz="2800" dirty="0"/>
                  <a:t>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ｘｙ</a:t>
                </a:r>
                <a:endParaRPr lang="en-US" altLang="ja-JP" sz="2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92696"/>
                <a:ext cx="9144000" cy="6165304"/>
              </a:xfrm>
              <a:blipFill rotWithShape="1">
                <a:blip r:embed="rId3"/>
                <a:stretch>
                  <a:fillRect l="-1333" t="-13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9878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835"/>
    </mc:Choice>
    <mc:Fallback xmlns="">
      <p:transition spd="slow" advTm="35835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.7|1.2|1.1|3.9|1.2|1.5|11.6|4.4|6.4|6|9.1|2.2|3.1|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0.8|1.8|0.7|2.6|3.8|2.6|2|1.9|2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0.8|1.8|0.7|2.6|3.8|2.6|2|1.9|2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0.8|1.8|0.7|2.6|3.8|2.6|2|1.9|2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0.8|1.8|0.7|2.6|3.8|2.6|2|1.9|2|1.8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301</Words>
  <Application>Microsoft Office PowerPoint</Application>
  <PresentationFormat>画面に合わせる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多項式と単項式の乗法、除法</vt:lpstr>
      <vt:lpstr>単項式と多項式</vt:lpstr>
      <vt:lpstr>PowerPoint プレゼンテーション</vt:lpstr>
      <vt:lpstr>多項式×単項式、単項式×多項式</vt:lpstr>
      <vt:lpstr>多項式×単項式、単項式×多項式</vt:lpstr>
      <vt:lpstr>多項式÷単項式①、多項式÷単項式②</vt:lpstr>
      <vt:lpstr>多項式÷単項式①、多項式÷単項式②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分配法則</dc:title>
  <dc:creator>teacher</dc:creator>
  <cp:lastModifiedBy>kajukun</cp:lastModifiedBy>
  <cp:revision>29</cp:revision>
  <dcterms:created xsi:type="dcterms:W3CDTF">2014-05-28T23:33:29Z</dcterms:created>
  <dcterms:modified xsi:type="dcterms:W3CDTF">2016-05-02T20:48:11Z</dcterms:modified>
</cp:coreProperties>
</file>