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73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5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2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58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6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2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3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7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4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9CC8B-8118-4EE2-AFA2-B80F96CC6B8B}" type="datetimeFigureOut">
              <a:rPr kumimoji="1" lang="ja-JP" altLang="en-US" smtClean="0"/>
              <a:t>2016/5/12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1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86767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>
                <a:ea typeface="ＤＦ平成明朝体W7" pitchFamily="1" charset="-128"/>
              </a:rPr>
              <a:t>素因数分解</a:t>
            </a:r>
            <a:endParaRPr kumimoji="1" lang="ja-JP" altLang="en-US" sz="8000" dirty="0">
              <a:ea typeface="ＤＦ平成明朝体W7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17847" y="2132856"/>
            <a:ext cx="6400800" cy="1966528"/>
          </a:xfrm>
        </p:spPr>
        <p:txBody>
          <a:bodyPr>
            <a:noAutofit/>
          </a:bodyPr>
          <a:lstStyle/>
          <a:p>
            <a:r>
              <a:rPr kumimoji="1" lang="ja-JP" altLang="en-US" sz="13800" dirty="0" smtClean="0">
                <a:solidFill>
                  <a:schemeClr val="tx1"/>
                </a:solidFill>
              </a:rPr>
              <a:t>８１４</a:t>
            </a:r>
            <a:endParaRPr kumimoji="1" lang="ja-JP" altLang="en-US" sz="138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t0.gstatic.com/images?q=tbn:ANd9GcQicqPRura7_EEr1w_5v_vksoVP9Hm8yDEsnEHaUNhcwZNMuz9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00808"/>
            <a:ext cx="2204863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0.gstatic.com/images?q=tbn:ANd9GcQicqPRura7_EEr1w_5v_vksoVP9Hm8yDEsnEHaUNhcwZNMuz9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88" y="1556792"/>
            <a:ext cx="187220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0.gstatic.com/images?q=tbn:ANd9GcQicqPRura7_EEr1w_5v_vksoVP9Hm8yDEsnEHaUNhcwZNMuz9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88" y="4223699"/>
            <a:ext cx="2204863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753651" y="3939162"/>
            <a:ext cx="6282845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/>
              <a:t>本時の目標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素数と素因数分解の意味を理解し、素因数分解ができるようにする。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4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43000"/>
          </a:xfrm>
        </p:spPr>
        <p:txBody>
          <a:bodyPr>
            <a:noAutofit/>
          </a:bodyPr>
          <a:lstStyle/>
          <a:p>
            <a:r>
              <a:rPr kumimoji="1" lang="en-US" altLang="ja-JP" sz="6000" dirty="0" smtClean="0">
                <a:ea typeface="ＤＦ平成明朝体W7" pitchFamily="1" charset="-128"/>
              </a:rPr>
              <a:t>72</a:t>
            </a:r>
            <a:r>
              <a:rPr kumimoji="1" lang="ja-JP" altLang="en-US" sz="4000" dirty="0" smtClean="0">
                <a:ea typeface="ＤＦ平成明朝体W7" pitchFamily="1" charset="-128"/>
              </a:rPr>
              <a:t>を</a:t>
            </a:r>
            <a:r>
              <a:rPr kumimoji="1" lang="en-US" altLang="ja-JP" sz="6000" dirty="0" smtClean="0">
                <a:ea typeface="ＤＦ平成明朝体W7" pitchFamily="1" charset="-128"/>
              </a:rPr>
              <a:t>72</a:t>
            </a:r>
            <a:r>
              <a:rPr kumimoji="1" lang="ja-JP" altLang="en-US" sz="4000" dirty="0" smtClean="0">
                <a:ea typeface="ＤＦ平成明朝体W7" pitchFamily="1" charset="-128"/>
              </a:rPr>
              <a:t>より小さい整数の積で表そう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39552" y="1353641"/>
            <a:ext cx="3600400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5400" dirty="0">
                <a:solidFill>
                  <a:prstClr val="black"/>
                </a:solidFill>
              </a:rPr>
              <a:t>７２＝</a:t>
            </a:r>
            <a:r>
              <a:rPr lang="en-US" altLang="ja-JP" sz="5400" dirty="0" smtClean="0">
                <a:solidFill>
                  <a:prstClr val="black"/>
                </a:solidFill>
              </a:rPr>
              <a:t>8×9</a:t>
            </a:r>
          </a:p>
          <a:p>
            <a:pPr lvl="0">
              <a:spcBef>
                <a:spcPct val="20000"/>
              </a:spcBef>
            </a:pPr>
            <a:r>
              <a:rPr lang="ja-JP" altLang="en-US" sz="5400" dirty="0">
                <a:solidFill>
                  <a:prstClr val="black"/>
                </a:solidFill>
              </a:rPr>
              <a:t>　</a:t>
            </a:r>
            <a:r>
              <a:rPr lang="ja-JP" altLang="en-US" sz="5400" dirty="0" smtClean="0">
                <a:solidFill>
                  <a:prstClr val="black"/>
                </a:solidFill>
              </a:rPr>
              <a:t>　＝</a:t>
            </a:r>
            <a:r>
              <a:rPr lang="en-US" altLang="ja-JP" sz="5400" dirty="0" smtClean="0">
                <a:solidFill>
                  <a:prstClr val="black"/>
                </a:solidFill>
              </a:rPr>
              <a:t>6×12</a:t>
            </a:r>
          </a:p>
          <a:p>
            <a:pPr lvl="0">
              <a:spcBef>
                <a:spcPct val="20000"/>
              </a:spcBef>
            </a:pPr>
            <a:r>
              <a:rPr lang="ja-JP" altLang="en-US" sz="5400" dirty="0">
                <a:solidFill>
                  <a:prstClr val="black"/>
                </a:solidFill>
              </a:rPr>
              <a:t>　</a:t>
            </a:r>
            <a:r>
              <a:rPr lang="ja-JP" altLang="en-US" sz="5400" dirty="0" smtClean="0">
                <a:solidFill>
                  <a:prstClr val="black"/>
                </a:solidFill>
              </a:rPr>
              <a:t>　＝</a:t>
            </a:r>
            <a:r>
              <a:rPr lang="en-US" altLang="ja-JP" sz="5400" dirty="0" smtClean="0">
                <a:solidFill>
                  <a:prstClr val="black"/>
                </a:solidFill>
              </a:rPr>
              <a:t>36×2</a:t>
            </a:r>
            <a:endParaRPr lang="ja-JP" altLang="en-US" sz="5400" dirty="0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07599" y="2304670"/>
            <a:ext cx="34559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prstClr val="black"/>
                </a:solidFill>
                <a:ea typeface="ＤＦ平成明朝体W7" pitchFamily="1" charset="-128"/>
              </a:rPr>
              <a:t>72</a:t>
            </a:r>
            <a:r>
              <a:rPr lang="ja-JP" altLang="en-US" sz="6000" dirty="0" smtClean="0">
                <a:solidFill>
                  <a:prstClr val="black"/>
                </a:solidFill>
                <a:ea typeface="ＤＦ平成明朝体W7" pitchFamily="1" charset="-128"/>
              </a:rPr>
              <a:t>の</a:t>
            </a:r>
            <a:r>
              <a:rPr lang="ja-JP" altLang="en-US" sz="6000" dirty="0" smtClean="0">
                <a:solidFill>
                  <a:srgbClr val="FF0000"/>
                </a:solidFill>
                <a:ea typeface="ＤＦ平成明朝体W7" pitchFamily="1" charset="-128"/>
              </a:rPr>
              <a:t>因数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2123728" y="2132856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057364" y="2132856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139647" y="3140968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229000" y="318477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381400" y="407707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294870" y="407707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454810" y="4479966"/>
            <a:ext cx="36851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5400" dirty="0" smtClean="0">
                <a:solidFill>
                  <a:prstClr val="black"/>
                </a:solidFill>
              </a:rPr>
              <a:t>２，３，５，７</a:t>
            </a:r>
            <a:endParaRPr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79111" y="5327031"/>
            <a:ext cx="4437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srgbClr val="FF0000"/>
                </a:solidFill>
                <a:ea typeface="ＤＦ平成明朝体W7" pitchFamily="1" charset="-128"/>
              </a:rPr>
              <a:t>それより小さい自然数の積で表せない。</a:t>
            </a:r>
            <a:endParaRPr lang="ja-JP" altLang="en-US" sz="36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80112" y="4374692"/>
            <a:ext cx="180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6000" dirty="0" smtClean="0">
                <a:solidFill>
                  <a:srgbClr val="FF0000"/>
                </a:solidFill>
                <a:ea typeface="ＤＦ平成明朝体W7" pitchFamily="1" charset="-128"/>
              </a:rPr>
              <a:t>素数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716481" y="5403296"/>
            <a:ext cx="4257858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ja-JP" altLang="en-US" sz="3600" dirty="0" smtClean="0">
                <a:ea typeface="ＤＦ平成明朝体W7" pitchFamily="1" charset="-128"/>
              </a:rPr>
              <a:t>ただし</a:t>
            </a:r>
            <a:r>
              <a:rPr lang="ja-JP" altLang="en-US" sz="3600" dirty="0" smtClean="0">
                <a:ea typeface="ＤＦ平成明朝体W7" pitchFamily="1" charset="-128"/>
              </a:rPr>
              <a:t>、</a:t>
            </a:r>
            <a:r>
              <a:rPr lang="ja-JP" altLang="en-US" sz="4400" dirty="0" smtClean="0">
                <a:ea typeface="ＤＦ平成明朝体W7" pitchFamily="1" charset="-128"/>
              </a:rPr>
              <a:t>１</a:t>
            </a:r>
            <a:r>
              <a:rPr lang="ja-JP" altLang="en-US" sz="3600" dirty="0" smtClean="0">
                <a:ea typeface="ＤＦ平成明朝体W7" pitchFamily="1" charset="-128"/>
              </a:rPr>
              <a:t>は</a:t>
            </a:r>
            <a:r>
              <a:rPr lang="ja-JP" altLang="en-US" sz="3600" dirty="0" smtClean="0">
                <a:ea typeface="ＤＦ平成明朝体W7" pitchFamily="1" charset="-128"/>
              </a:rPr>
              <a:t>素数には含めない。</a:t>
            </a:r>
            <a:endParaRPr lang="ja-JP" altLang="en-US" sz="3600" dirty="0">
              <a:ea typeface="ＤＦ平成明朝体W7" pitchFamily="1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4029472" y="4699315"/>
            <a:ext cx="1448928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4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5" grpId="0"/>
      <p:bldP spid="16" grpId="0"/>
      <p:bldP spid="17" grpId="0"/>
      <p:bldP spid="18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この中の素数に○をつけなさい。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5400" dirty="0" smtClean="0"/>
              <a:t>１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２</a:t>
            </a:r>
            <a:r>
              <a:rPr kumimoji="1" lang="ja-JP" altLang="en-US" sz="5400" dirty="0" smtClean="0"/>
              <a:t>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３</a:t>
            </a:r>
            <a:r>
              <a:rPr kumimoji="1" lang="ja-JP" altLang="en-US" sz="5400" dirty="0" smtClean="0"/>
              <a:t>　４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５</a:t>
            </a:r>
            <a:r>
              <a:rPr kumimoji="1" lang="ja-JP" altLang="en-US" sz="5400" dirty="0" smtClean="0"/>
              <a:t>　</a:t>
            </a:r>
            <a:r>
              <a:rPr lang="ja-JP" altLang="en-US" sz="5400" dirty="0" smtClean="0"/>
              <a:t>６　</a:t>
            </a:r>
            <a:r>
              <a:rPr lang="ja-JP" altLang="en-US" sz="5400" dirty="0" smtClean="0">
                <a:solidFill>
                  <a:srgbClr val="FF0000"/>
                </a:solidFill>
              </a:rPr>
              <a:t>７</a:t>
            </a:r>
            <a:r>
              <a:rPr lang="ja-JP" altLang="en-US" sz="5400" dirty="0" smtClean="0"/>
              <a:t>　８　９　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１０　１１　１２　１３　１４　１５</a:t>
            </a:r>
            <a:endParaRPr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１６　１７　１８　１９　２０　２１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２２　２３　２４　２５　２６　２７</a:t>
            </a:r>
            <a:endParaRPr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２８　２９　３０　３１　３２　３３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３４　３５　３６　３７　３８　３９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106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この中の素数に○をつけなさい。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5400" dirty="0" smtClean="0"/>
              <a:t>１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２</a:t>
            </a:r>
            <a:r>
              <a:rPr kumimoji="1" lang="ja-JP" altLang="en-US" sz="5400" dirty="0" smtClean="0"/>
              <a:t>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３</a:t>
            </a:r>
            <a:r>
              <a:rPr kumimoji="1" lang="ja-JP" altLang="en-US" sz="5400" dirty="0" smtClean="0"/>
              <a:t>　４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５</a:t>
            </a:r>
            <a:r>
              <a:rPr kumimoji="1" lang="ja-JP" altLang="en-US" sz="5400" dirty="0" smtClean="0"/>
              <a:t>　</a:t>
            </a:r>
            <a:r>
              <a:rPr lang="ja-JP" altLang="en-US" sz="5400" dirty="0" smtClean="0"/>
              <a:t>６　</a:t>
            </a:r>
            <a:r>
              <a:rPr lang="ja-JP" altLang="en-US" sz="5400" dirty="0" smtClean="0">
                <a:solidFill>
                  <a:srgbClr val="FF0000"/>
                </a:solidFill>
              </a:rPr>
              <a:t>７</a:t>
            </a:r>
            <a:r>
              <a:rPr lang="ja-JP" altLang="en-US" sz="5400" dirty="0" smtClean="0"/>
              <a:t>　８　９　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１０　</a:t>
            </a:r>
            <a:r>
              <a:rPr lang="ja-JP" altLang="en-US" sz="5400" dirty="0" smtClean="0">
                <a:solidFill>
                  <a:srgbClr val="FF0000"/>
                </a:solidFill>
              </a:rPr>
              <a:t>１１</a:t>
            </a:r>
            <a:r>
              <a:rPr lang="ja-JP" altLang="en-US" sz="5400" dirty="0" smtClean="0"/>
              <a:t>　１２　</a:t>
            </a:r>
            <a:r>
              <a:rPr lang="ja-JP" altLang="en-US" sz="5400" dirty="0" smtClean="0">
                <a:solidFill>
                  <a:srgbClr val="FF0000"/>
                </a:solidFill>
              </a:rPr>
              <a:t>１３</a:t>
            </a:r>
            <a:r>
              <a:rPr lang="ja-JP" altLang="en-US" sz="5400" dirty="0" smtClean="0"/>
              <a:t>　１４　１５</a:t>
            </a:r>
            <a:endParaRPr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１６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１７</a:t>
            </a:r>
            <a:r>
              <a:rPr kumimoji="1" lang="ja-JP" altLang="en-US" sz="5400" dirty="0" smtClean="0"/>
              <a:t>　１８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１９</a:t>
            </a:r>
            <a:r>
              <a:rPr kumimoji="1" lang="ja-JP" altLang="en-US" sz="5400" dirty="0" smtClean="0"/>
              <a:t>　２０　２１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２２　</a:t>
            </a:r>
            <a:r>
              <a:rPr lang="ja-JP" altLang="en-US" sz="5400" dirty="0" smtClean="0">
                <a:solidFill>
                  <a:srgbClr val="FF0000"/>
                </a:solidFill>
              </a:rPr>
              <a:t>２３</a:t>
            </a:r>
            <a:r>
              <a:rPr lang="ja-JP" altLang="en-US" sz="5400" dirty="0" smtClean="0"/>
              <a:t>　２４　２５　２６　２７</a:t>
            </a:r>
            <a:endParaRPr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２８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２９</a:t>
            </a:r>
            <a:r>
              <a:rPr kumimoji="1" lang="ja-JP" altLang="en-US" sz="5400" dirty="0" smtClean="0"/>
              <a:t>　３０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３１</a:t>
            </a:r>
            <a:r>
              <a:rPr kumimoji="1" lang="ja-JP" altLang="en-US" sz="5400" dirty="0" smtClean="0"/>
              <a:t>　３２　３３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３４　３５　３６　</a:t>
            </a:r>
            <a:r>
              <a:rPr lang="ja-JP" altLang="en-US" sz="5400" dirty="0" smtClean="0">
                <a:solidFill>
                  <a:srgbClr val="FF0000"/>
                </a:solidFill>
              </a:rPr>
              <a:t>３７</a:t>
            </a:r>
            <a:r>
              <a:rPr lang="ja-JP" altLang="en-US" sz="5400" dirty="0" smtClean="0"/>
              <a:t>　３８　３９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2569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1118" y="494944"/>
            <a:ext cx="7029194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5400" dirty="0">
                <a:solidFill>
                  <a:prstClr val="black"/>
                </a:solidFill>
              </a:rPr>
              <a:t>７２＝</a:t>
            </a:r>
            <a:r>
              <a:rPr lang="en-US" altLang="ja-JP" sz="5400" dirty="0" smtClean="0">
                <a:solidFill>
                  <a:prstClr val="black"/>
                </a:solidFill>
              </a:rPr>
              <a:t>8×9</a:t>
            </a:r>
          </a:p>
          <a:p>
            <a:pPr lvl="0">
              <a:spcBef>
                <a:spcPct val="20000"/>
              </a:spcBef>
            </a:pPr>
            <a:r>
              <a:rPr lang="ja-JP" altLang="en-US" sz="5400" dirty="0">
                <a:solidFill>
                  <a:prstClr val="black"/>
                </a:solidFill>
              </a:rPr>
              <a:t>　</a:t>
            </a:r>
            <a:r>
              <a:rPr lang="ja-JP" altLang="en-US" sz="5400" dirty="0" smtClean="0">
                <a:solidFill>
                  <a:prstClr val="black"/>
                </a:solidFill>
              </a:rPr>
              <a:t>　＝</a:t>
            </a:r>
            <a:r>
              <a:rPr lang="en-US" altLang="ja-JP" sz="5400" dirty="0" smtClean="0">
                <a:solidFill>
                  <a:prstClr val="black"/>
                </a:solidFill>
              </a:rPr>
              <a:t>2×2×2×3×3</a:t>
            </a:r>
          </a:p>
          <a:p>
            <a:pPr lvl="0">
              <a:spcBef>
                <a:spcPct val="20000"/>
              </a:spcBef>
            </a:pPr>
            <a:r>
              <a:rPr lang="ja-JP" altLang="en-US" sz="5400" dirty="0">
                <a:solidFill>
                  <a:prstClr val="black"/>
                </a:solidFill>
              </a:rPr>
              <a:t>　</a:t>
            </a:r>
            <a:r>
              <a:rPr lang="ja-JP" altLang="en-US" sz="5400" dirty="0" smtClean="0">
                <a:solidFill>
                  <a:prstClr val="black"/>
                </a:solidFill>
              </a:rPr>
              <a:t>　＝</a:t>
            </a:r>
            <a:r>
              <a:rPr lang="en-US" altLang="ja-JP" sz="5400" dirty="0" smtClean="0">
                <a:solidFill>
                  <a:prstClr val="black"/>
                </a:solidFill>
              </a:rPr>
              <a:t>2</a:t>
            </a:r>
            <a:r>
              <a:rPr lang="en-US" altLang="ja-JP" sz="5400" baseline="30000" dirty="0" smtClean="0">
                <a:solidFill>
                  <a:prstClr val="black"/>
                </a:solidFill>
              </a:rPr>
              <a:t>3</a:t>
            </a:r>
            <a:r>
              <a:rPr lang="en-US" altLang="ja-JP" sz="5400" dirty="0" smtClean="0">
                <a:solidFill>
                  <a:prstClr val="black"/>
                </a:solidFill>
              </a:rPr>
              <a:t>×3</a:t>
            </a:r>
            <a:r>
              <a:rPr lang="en-US" altLang="ja-JP" sz="5400" baseline="30000" dirty="0" smtClean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514597" y="620688"/>
            <a:ext cx="14399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000" dirty="0" smtClean="0">
                <a:solidFill>
                  <a:srgbClr val="FF0000"/>
                </a:solidFill>
                <a:ea typeface="ＤＦ平成明朝体W7" pitchFamily="1" charset="-128"/>
              </a:rPr>
              <a:t>因数</a:t>
            </a:r>
            <a:endParaRPr lang="ja-JP" altLang="en-US" sz="4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00794" y="3436132"/>
            <a:ext cx="30594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400" dirty="0" smtClean="0">
                <a:solidFill>
                  <a:srgbClr val="FF0000"/>
                </a:solidFill>
                <a:ea typeface="ＤＦ平成明朝体W7" pitchFamily="1" charset="-128"/>
              </a:rPr>
              <a:t>素因数分解</a:t>
            </a:r>
            <a:endParaRPr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538313" y="1641742"/>
            <a:ext cx="2583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srgbClr val="00B050"/>
                </a:solidFill>
                <a:ea typeface="ＤＦ平成明朝体W7" pitchFamily="1" charset="-128"/>
              </a:rPr>
              <a:t>素数の因数</a:t>
            </a:r>
            <a:endParaRPr lang="ja-JP" altLang="en-US" sz="3600" dirty="0">
              <a:solidFill>
                <a:srgbClr val="00B050"/>
              </a:solidFill>
              <a:ea typeface="ＤＦ平成明朝体W7" pitchFamily="1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351118" y="1328574"/>
            <a:ext cx="10525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endCxn id="4" idx="2"/>
          </p:cNvCxnSpPr>
          <p:nvPr/>
        </p:nvCxnSpPr>
        <p:spPr>
          <a:xfrm>
            <a:off x="351118" y="3412666"/>
            <a:ext cx="351459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矢印 21"/>
          <p:cNvSpPr/>
          <p:nvPr/>
        </p:nvSpPr>
        <p:spPr>
          <a:xfrm rot="5400000">
            <a:off x="-66833" y="2142570"/>
            <a:ext cx="1800198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07504" y="4219393"/>
            <a:ext cx="446449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７２</a:t>
            </a:r>
            <a:r>
              <a:rPr lang="ja-JP" altLang="en-US" sz="3600" dirty="0" smtClean="0">
                <a:solidFill>
                  <a:prstClr val="black"/>
                </a:solidFill>
              </a:rPr>
              <a:t>＝</a:t>
            </a:r>
            <a:r>
              <a:rPr lang="en-US" altLang="ja-JP" sz="3600" dirty="0" smtClean="0">
                <a:solidFill>
                  <a:prstClr val="black"/>
                </a:solidFill>
              </a:rPr>
              <a:t>6×12</a:t>
            </a:r>
          </a:p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prstClr val="black"/>
                </a:solidFill>
              </a:rPr>
              <a:t>　</a:t>
            </a:r>
            <a:r>
              <a:rPr lang="ja-JP" altLang="en-US" sz="3600" dirty="0" smtClean="0">
                <a:solidFill>
                  <a:prstClr val="black"/>
                </a:solidFill>
              </a:rPr>
              <a:t>　＝</a:t>
            </a:r>
            <a:r>
              <a:rPr lang="en-US" altLang="ja-JP" sz="3600" dirty="0" smtClean="0">
                <a:solidFill>
                  <a:prstClr val="black"/>
                </a:solidFill>
              </a:rPr>
              <a:t>2×3×4×3</a:t>
            </a:r>
            <a:r>
              <a:rPr lang="ja-JP" altLang="en-US" sz="3600" dirty="0" smtClean="0">
                <a:solidFill>
                  <a:prstClr val="black"/>
                </a:solidFill>
              </a:rPr>
              <a:t>　　　</a:t>
            </a:r>
            <a:endParaRPr lang="en-US" altLang="ja-JP" sz="36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prstClr val="black"/>
                </a:solidFill>
              </a:rPr>
              <a:t>　</a:t>
            </a:r>
            <a:r>
              <a:rPr lang="ja-JP" altLang="en-US" sz="3600" dirty="0" smtClean="0">
                <a:solidFill>
                  <a:prstClr val="black"/>
                </a:solidFill>
              </a:rPr>
              <a:t>　＝</a:t>
            </a:r>
            <a:r>
              <a:rPr lang="en-US" altLang="ja-JP" sz="3600" dirty="0" smtClean="0">
                <a:solidFill>
                  <a:prstClr val="black"/>
                </a:solidFill>
              </a:rPr>
              <a:t>2×3×2×2×3</a:t>
            </a:r>
          </a:p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prstClr val="black"/>
                </a:solidFill>
              </a:rPr>
              <a:t>　</a:t>
            </a:r>
            <a:r>
              <a:rPr lang="ja-JP" altLang="en-US" sz="3600" dirty="0" smtClean="0">
                <a:solidFill>
                  <a:prstClr val="black"/>
                </a:solidFill>
              </a:rPr>
              <a:t>　＝</a:t>
            </a:r>
            <a:r>
              <a:rPr lang="en-US" altLang="ja-JP" sz="3600" dirty="0">
                <a:solidFill>
                  <a:prstClr val="black"/>
                </a:solidFill>
              </a:rPr>
              <a:t>2</a:t>
            </a:r>
            <a:r>
              <a:rPr lang="en-US" altLang="ja-JP" sz="3600" baseline="30000" dirty="0">
                <a:solidFill>
                  <a:prstClr val="black"/>
                </a:solidFill>
              </a:rPr>
              <a:t>3</a:t>
            </a:r>
            <a:r>
              <a:rPr lang="en-US" altLang="ja-JP" sz="3600" dirty="0">
                <a:solidFill>
                  <a:prstClr val="black"/>
                </a:solidFill>
              </a:rPr>
              <a:t>×3</a:t>
            </a:r>
            <a:r>
              <a:rPr lang="en-US" altLang="ja-JP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355976" y="4217277"/>
            <a:ext cx="4736587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７２</a:t>
            </a:r>
            <a:r>
              <a:rPr lang="ja-JP" altLang="en-US" sz="3600" dirty="0" smtClean="0">
                <a:solidFill>
                  <a:prstClr val="black"/>
                </a:solidFill>
              </a:rPr>
              <a:t>＝</a:t>
            </a:r>
            <a:r>
              <a:rPr lang="en-US" altLang="ja-JP" sz="3600" dirty="0" smtClean="0">
                <a:solidFill>
                  <a:prstClr val="black"/>
                </a:solidFill>
              </a:rPr>
              <a:t>36×2</a:t>
            </a:r>
            <a:r>
              <a:rPr lang="ja-JP" altLang="en-US" sz="3600" dirty="0" smtClean="0">
                <a:solidFill>
                  <a:prstClr val="black"/>
                </a:solidFill>
              </a:rPr>
              <a:t>＝</a:t>
            </a:r>
            <a:r>
              <a:rPr lang="en-US" altLang="ja-JP" sz="3600" dirty="0" smtClean="0">
                <a:solidFill>
                  <a:prstClr val="black"/>
                </a:solidFill>
              </a:rPr>
              <a:t>18×2×2</a:t>
            </a:r>
          </a:p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prstClr val="black"/>
                </a:solidFill>
              </a:rPr>
              <a:t>　</a:t>
            </a:r>
            <a:r>
              <a:rPr lang="ja-JP" altLang="en-US" sz="3600" dirty="0" smtClean="0">
                <a:solidFill>
                  <a:prstClr val="black"/>
                </a:solidFill>
              </a:rPr>
              <a:t>　＝</a:t>
            </a:r>
            <a:r>
              <a:rPr lang="en-US" altLang="ja-JP" sz="3600" dirty="0" smtClean="0">
                <a:solidFill>
                  <a:prstClr val="black"/>
                </a:solidFill>
              </a:rPr>
              <a:t>9×2×2×2</a:t>
            </a:r>
            <a:r>
              <a:rPr lang="ja-JP" altLang="en-US" sz="3600" dirty="0" smtClean="0">
                <a:solidFill>
                  <a:prstClr val="black"/>
                </a:solidFill>
              </a:rPr>
              <a:t>　　　</a:t>
            </a:r>
            <a:endParaRPr lang="en-US" altLang="ja-JP" sz="36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prstClr val="black"/>
                </a:solidFill>
              </a:rPr>
              <a:t>　</a:t>
            </a:r>
            <a:r>
              <a:rPr lang="ja-JP" altLang="en-US" sz="3600" dirty="0" smtClean="0">
                <a:solidFill>
                  <a:prstClr val="black"/>
                </a:solidFill>
              </a:rPr>
              <a:t>　＝</a:t>
            </a:r>
            <a:r>
              <a:rPr lang="en-US" altLang="ja-JP" sz="3600" dirty="0" smtClean="0">
                <a:solidFill>
                  <a:prstClr val="black"/>
                </a:solidFill>
              </a:rPr>
              <a:t>3×3×2×2×2</a:t>
            </a:r>
          </a:p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prstClr val="black"/>
                </a:solidFill>
              </a:rPr>
              <a:t>　</a:t>
            </a:r>
            <a:r>
              <a:rPr lang="ja-JP" altLang="en-US" sz="3600" dirty="0" smtClean="0">
                <a:solidFill>
                  <a:prstClr val="black"/>
                </a:solidFill>
              </a:rPr>
              <a:t>　＝</a:t>
            </a:r>
            <a:r>
              <a:rPr lang="en-US" altLang="ja-JP" sz="3600" dirty="0">
                <a:solidFill>
                  <a:prstClr val="black"/>
                </a:solidFill>
              </a:rPr>
              <a:t>2</a:t>
            </a:r>
            <a:r>
              <a:rPr lang="en-US" altLang="ja-JP" sz="3600" baseline="30000" dirty="0">
                <a:solidFill>
                  <a:prstClr val="black"/>
                </a:solidFill>
              </a:rPr>
              <a:t>3</a:t>
            </a:r>
            <a:r>
              <a:rPr lang="en-US" altLang="ja-JP" sz="3600" dirty="0">
                <a:solidFill>
                  <a:prstClr val="black"/>
                </a:solidFill>
              </a:rPr>
              <a:t>×3</a:t>
            </a:r>
            <a:r>
              <a:rPr lang="en-US" altLang="ja-JP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570148" y="5214472"/>
            <a:ext cx="676875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schemeClr val="tx1"/>
                </a:solidFill>
                <a:ea typeface="ＤＦ平成明朝体W7" pitchFamily="1" charset="-128"/>
              </a:rPr>
              <a:t>どんな順序でしても結果は同じ</a:t>
            </a:r>
            <a:endParaRPr lang="ja-JP" altLang="en-US" sz="3600" dirty="0">
              <a:solidFill>
                <a:schemeClr val="tx1"/>
              </a:solidFill>
              <a:ea typeface="ＤＦ平成明朝体W7" pitchFamily="1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00191" y="2288073"/>
            <a:ext cx="27923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000" dirty="0" smtClean="0">
                <a:solidFill>
                  <a:srgbClr val="FF0000"/>
                </a:solidFill>
                <a:ea typeface="ＤＦ平成明朝体W7" pitchFamily="1" charset="-128"/>
              </a:rPr>
              <a:t>（素因数）</a:t>
            </a:r>
            <a:endParaRPr lang="ja-JP" altLang="en-US" sz="4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30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22" grpId="0" animBg="1"/>
      <p:bldP spid="25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98939" y="116632"/>
            <a:ext cx="5472609" cy="1003702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素因数分解の仕方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90084" y="1336358"/>
            <a:ext cx="1138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>
                <a:solidFill>
                  <a:prstClr val="black"/>
                </a:solidFill>
                <a:ea typeface="ＤＦ平成明朝体W7" pitchFamily="1" charset="-128"/>
              </a:rPr>
              <a:t>72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34422" y="1336358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prstClr val="black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4303472" y="1575073"/>
            <a:ext cx="2403118" cy="612228"/>
            <a:chOff x="2816954" y="1916833"/>
            <a:chExt cx="2403118" cy="612228"/>
          </a:xfrm>
        </p:grpSpPr>
        <p:sp>
          <p:nvSpPr>
            <p:cNvPr id="3" name="右大かっこ 2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4303472" y="2389019"/>
            <a:ext cx="2403118" cy="612228"/>
            <a:chOff x="2816954" y="1916833"/>
            <a:chExt cx="2403118" cy="612228"/>
          </a:xfrm>
        </p:grpSpPr>
        <p:sp>
          <p:nvSpPr>
            <p:cNvPr id="11" name="右大かっこ 10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/>
          <p:cNvSpPr/>
          <p:nvPr/>
        </p:nvSpPr>
        <p:spPr>
          <a:xfrm>
            <a:off x="5058936" y="2128446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36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741118" y="2128445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prstClr val="black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287998" y="3156745"/>
            <a:ext cx="2403118" cy="612228"/>
            <a:chOff x="2816954" y="1916833"/>
            <a:chExt cx="2403118" cy="612228"/>
          </a:xfrm>
        </p:grpSpPr>
        <p:sp>
          <p:nvSpPr>
            <p:cNvPr id="19" name="右大かっこ 18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正方形/長方形 20"/>
          <p:cNvSpPr/>
          <p:nvPr/>
        </p:nvSpPr>
        <p:spPr>
          <a:xfrm>
            <a:off x="5058936" y="2955027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18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750763" y="2953017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prstClr val="black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4319813" y="4036960"/>
            <a:ext cx="2403118" cy="612228"/>
            <a:chOff x="2816954" y="1916833"/>
            <a:chExt cx="2403118" cy="612228"/>
          </a:xfrm>
        </p:grpSpPr>
        <p:sp>
          <p:nvSpPr>
            <p:cNvPr id="24" name="右大かっこ 23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25"/>
          <p:cNvSpPr/>
          <p:nvPr/>
        </p:nvSpPr>
        <p:spPr>
          <a:xfrm>
            <a:off x="5058936" y="3726791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  9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727124" y="3835242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>
                <a:solidFill>
                  <a:prstClr val="black"/>
                </a:solidFill>
                <a:ea typeface="ＤＦ平成明朝体W7" pitchFamily="1" charset="-128"/>
              </a:rPr>
              <a:t>3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374609" y="4619090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>
                <a:solidFill>
                  <a:prstClr val="black"/>
                </a:solidFill>
                <a:ea typeface="ＤＦ平成明朝体W7" pitchFamily="1" charset="-128"/>
              </a:rPr>
              <a:t>3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30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14" grpId="0"/>
      <p:bldP spid="21" grpId="0"/>
      <p:bldP spid="22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090084" y="1336358"/>
            <a:ext cx="1138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>
                <a:solidFill>
                  <a:prstClr val="black"/>
                </a:solidFill>
                <a:ea typeface="ＤＦ平成明朝体W7" pitchFamily="1" charset="-128"/>
              </a:rPr>
              <a:t>72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23311" y="1894229"/>
            <a:ext cx="3168352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400" dirty="0" smtClean="0">
                <a:solidFill>
                  <a:srgbClr val="00B050"/>
                </a:solidFill>
                <a:ea typeface="ＤＦ平成明朝体W7" pitchFamily="1" charset="-128"/>
              </a:rPr>
              <a:t>最後が素数</a:t>
            </a:r>
            <a:r>
              <a:rPr lang="ja-JP" altLang="en-US" sz="4400" dirty="0" smtClean="0">
                <a:ea typeface="ＤＦ平成明朝体W7" pitchFamily="1" charset="-128"/>
              </a:rPr>
              <a:t>になるまで、</a:t>
            </a:r>
            <a:r>
              <a:rPr lang="ja-JP" altLang="en-US" sz="4400" dirty="0" smtClean="0">
                <a:solidFill>
                  <a:srgbClr val="FF0000"/>
                </a:solidFill>
                <a:ea typeface="ＤＦ平成明朝体W7" pitchFamily="1" charset="-128"/>
              </a:rPr>
              <a:t>素数</a:t>
            </a:r>
            <a:r>
              <a:rPr lang="ja-JP" altLang="en-US" sz="4400" dirty="0">
                <a:ea typeface="ＤＦ平成明朝体W7" pitchFamily="1" charset="-128"/>
              </a:rPr>
              <a:t>で次々わっていく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734422" y="1336358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srgbClr val="FF0000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4303472" y="1575073"/>
            <a:ext cx="2403118" cy="612228"/>
            <a:chOff x="2816954" y="1916833"/>
            <a:chExt cx="2403118" cy="612228"/>
          </a:xfrm>
        </p:grpSpPr>
        <p:sp>
          <p:nvSpPr>
            <p:cNvPr id="3" name="右大かっこ 2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4303472" y="2389019"/>
            <a:ext cx="2403118" cy="612228"/>
            <a:chOff x="2816954" y="1916833"/>
            <a:chExt cx="2403118" cy="612228"/>
          </a:xfrm>
        </p:grpSpPr>
        <p:sp>
          <p:nvSpPr>
            <p:cNvPr id="11" name="右大かっこ 10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/>
          <p:cNvSpPr/>
          <p:nvPr/>
        </p:nvSpPr>
        <p:spPr>
          <a:xfrm>
            <a:off x="5058936" y="2128446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36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741118" y="2128445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srgbClr val="FF0000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287998" y="3156745"/>
            <a:ext cx="2403118" cy="612228"/>
            <a:chOff x="2816954" y="1916833"/>
            <a:chExt cx="2403118" cy="612228"/>
          </a:xfrm>
        </p:grpSpPr>
        <p:sp>
          <p:nvSpPr>
            <p:cNvPr id="19" name="右大かっこ 18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正方形/長方形 20"/>
          <p:cNvSpPr/>
          <p:nvPr/>
        </p:nvSpPr>
        <p:spPr>
          <a:xfrm>
            <a:off x="5058936" y="2955027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18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750763" y="2953017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srgbClr val="FF0000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4319813" y="4036960"/>
            <a:ext cx="2403118" cy="612228"/>
            <a:chOff x="2816954" y="1916833"/>
            <a:chExt cx="2403118" cy="612228"/>
          </a:xfrm>
        </p:grpSpPr>
        <p:sp>
          <p:nvSpPr>
            <p:cNvPr id="24" name="右大かっこ 23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25"/>
          <p:cNvSpPr/>
          <p:nvPr/>
        </p:nvSpPr>
        <p:spPr>
          <a:xfrm>
            <a:off x="5058936" y="3726791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  9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727124" y="3835242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>
                <a:solidFill>
                  <a:srgbClr val="FF0000"/>
                </a:solidFill>
                <a:ea typeface="ＤＦ平成明朝体W7" pitchFamily="1" charset="-128"/>
              </a:rPr>
              <a:t>3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374609" y="4619090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>
                <a:solidFill>
                  <a:srgbClr val="00B050"/>
                </a:solidFill>
                <a:ea typeface="ＤＦ平成明朝体W7" pitchFamily="1" charset="-128"/>
              </a:rPr>
              <a:t>3</a:t>
            </a:r>
            <a:endParaRPr lang="ja-JP" altLang="en-US" sz="6000" dirty="0">
              <a:solidFill>
                <a:srgbClr val="00B050"/>
              </a:solidFill>
              <a:ea typeface="ＤＦ平成明朝体W7" pitchFamily="1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92371" y="5622648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5400" dirty="0" smtClean="0">
                <a:solidFill>
                  <a:prstClr val="black"/>
                </a:solidFill>
              </a:rPr>
              <a:t>72</a:t>
            </a:r>
            <a:r>
              <a:rPr lang="ja-JP" altLang="en-US" sz="5400" dirty="0" smtClean="0">
                <a:solidFill>
                  <a:prstClr val="black"/>
                </a:solidFill>
              </a:rPr>
              <a:t>＝</a:t>
            </a:r>
            <a:r>
              <a:rPr lang="en-US" altLang="ja-JP" sz="5400" dirty="0" smtClean="0">
                <a:solidFill>
                  <a:prstClr val="black"/>
                </a:solidFill>
              </a:rPr>
              <a:t>2×2×2×3×3</a:t>
            </a:r>
            <a:r>
              <a:rPr lang="ja-JP" altLang="en-US" sz="5400" dirty="0" smtClean="0">
                <a:solidFill>
                  <a:prstClr val="black"/>
                </a:solidFill>
              </a:rPr>
              <a:t>＝</a:t>
            </a:r>
            <a:r>
              <a:rPr lang="en-US" altLang="ja-JP" sz="5400" dirty="0" smtClean="0">
                <a:solidFill>
                  <a:prstClr val="black"/>
                </a:solidFill>
              </a:rPr>
              <a:t>2</a:t>
            </a:r>
            <a:r>
              <a:rPr lang="en-US" altLang="ja-JP" sz="5400" baseline="30000" dirty="0" smtClean="0">
                <a:solidFill>
                  <a:prstClr val="black"/>
                </a:solidFill>
              </a:rPr>
              <a:t>3</a:t>
            </a:r>
            <a:r>
              <a:rPr lang="en-US" altLang="ja-JP" sz="5400" dirty="0" smtClean="0">
                <a:solidFill>
                  <a:prstClr val="black"/>
                </a:solidFill>
              </a:rPr>
              <a:t>×3</a:t>
            </a:r>
            <a:r>
              <a:rPr lang="en-US" altLang="ja-JP" sz="5400" baseline="30000" dirty="0" smtClean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1" name="タイトル 1"/>
          <p:cNvSpPr>
            <a:spLocks noGrp="1"/>
          </p:cNvSpPr>
          <p:nvPr>
            <p:ph type="title"/>
          </p:nvPr>
        </p:nvSpPr>
        <p:spPr>
          <a:xfrm>
            <a:off x="1898939" y="116632"/>
            <a:ext cx="5472609" cy="1003702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素因数分解の仕方</a:t>
            </a:r>
            <a:endParaRPr kumimoji="1" lang="ja-JP" altLang="en-US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37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25" y="476672"/>
            <a:ext cx="1590336" cy="864096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８４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25293" y="1735738"/>
            <a:ext cx="1138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84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69631" y="1735738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prstClr val="black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438681" y="1974453"/>
            <a:ext cx="2403118" cy="612228"/>
            <a:chOff x="2816954" y="1916833"/>
            <a:chExt cx="2403118" cy="612228"/>
          </a:xfrm>
        </p:grpSpPr>
        <p:sp>
          <p:nvSpPr>
            <p:cNvPr id="3" name="右大かっこ 2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1438681" y="2788399"/>
            <a:ext cx="2403118" cy="612228"/>
            <a:chOff x="2816954" y="1916833"/>
            <a:chExt cx="2403118" cy="612228"/>
          </a:xfrm>
        </p:grpSpPr>
        <p:sp>
          <p:nvSpPr>
            <p:cNvPr id="11" name="右大かっこ 10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/>
          <p:cNvSpPr/>
          <p:nvPr/>
        </p:nvSpPr>
        <p:spPr>
          <a:xfrm>
            <a:off x="2194145" y="2527826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42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76327" y="2527825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prstClr val="black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423207" y="3556125"/>
            <a:ext cx="2403118" cy="612228"/>
            <a:chOff x="2816954" y="1916833"/>
            <a:chExt cx="2403118" cy="612228"/>
          </a:xfrm>
        </p:grpSpPr>
        <p:sp>
          <p:nvSpPr>
            <p:cNvPr id="19" name="右大かっこ 18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正方形/長方形 20"/>
          <p:cNvSpPr/>
          <p:nvPr/>
        </p:nvSpPr>
        <p:spPr>
          <a:xfrm>
            <a:off x="2194145" y="3354407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21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194145" y="4126171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  </a:t>
            </a:r>
            <a:r>
              <a:rPr lang="en-US" altLang="ja-JP" sz="6000" dirty="0" smtClean="0">
                <a:ea typeface="ＤＦ平成明朝体W7" pitchFamily="1" charset="-128"/>
              </a:rPr>
              <a:t>7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76327" y="3394388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>
                <a:solidFill>
                  <a:prstClr val="black"/>
                </a:solidFill>
                <a:ea typeface="ＤＦ平成明朝体W7" pitchFamily="1" charset="-128"/>
              </a:rPr>
              <a:t>3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4126150" y="462025"/>
            <a:ext cx="194859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ea typeface="ＤＦ平成明朝体W7" pitchFamily="1" charset="-128"/>
              </a:rPr>
              <a:t>１２０</a:t>
            </a:r>
            <a:endParaRPr lang="ja-JP" altLang="en-US" dirty="0">
              <a:ea typeface="ＤＦ平成明朝体W7" pitchFamily="1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510740" y="1735738"/>
            <a:ext cx="14456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120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55078" y="1735738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prstClr val="black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5724128" y="1974453"/>
            <a:ext cx="2403118" cy="612228"/>
            <a:chOff x="2816954" y="1916833"/>
            <a:chExt cx="2403118" cy="612228"/>
          </a:xfrm>
        </p:grpSpPr>
        <p:sp>
          <p:nvSpPr>
            <p:cNvPr id="33" name="右大かっこ 32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34"/>
          <p:cNvGrpSpPr/>
          <p:nvPr/>
        </p:nvGrpSpPr>
        <p:grpSpPr>
          <a:xfrm>
            <a:off x="5724128" y="2788399"/>
            <a:ext cx="2403118" cy="612228"/>
            <a:chOff x="2816954" y="1916833"/>
            <a:chExt cx="2403118" cy="612228"/>
          </a:xfrm>
        </p:grpSpPr>
        <p:sp>
          <p:nvSpPr>
            <p:cNvPr id="36" name="右大かっこ 35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正方形/長方形 37"/>
          <p:cNvSpPr/>
          <p:nvPr/>
        </p:nvSpPr>
        <p:spPr>
          <a:xfrm>
            <a:off x="6479592" y="2527826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60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161774" y="2527825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prstClr val="black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5708654" y="3556125"/>
            <a:ext cx="2403118" cy="612228"/>
            <a:chOff x="2816954" y="1916833"/>
            <a:chExt cx="2403118" cy="612228"/>
          </a:xfrm>
        </p:grpSpPr>
        <p:sp>
          <p:nvSpPr>
            <p:cNvPr id="41" name="右大かっこ 40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正方形/長方形 42"/>
          <p:cNvSpPr/>
          <p:nvPr/>
        </p:nvSpPr>
        <p:spPr>
          <a:xfrm>
            <a:off x="6479592" y="3354407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30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171419" y="3352397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solidFill>
                  <a:prstClr val="black"/>
                </a:solidFill>
                <a:ea typeface="ＤＦ平成明朝体W7" pitchFamily="1" charset="-128"/>
              </a:rPr>
              <a:t>2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5740469" y="4436340"/>
            <a:ext cx="2403118" cy="612228"/>
            <a:chOff x="2816954" y="1916833"/>
            <a:chExt cx="2403118" cy="612228"/>
          </a:xfrm>
        </p:grpSpPr>
        <p:sp>
          <p:nvSpPr>
            <p:cNvPr id="46" name="右大かっこ 45"/>
            <p:cNvSpPr/>
            <p:nvPr/>
          </p:nvSpPr>
          <p:spPr>
            <a:xfrm>
              <a:off x="2992807" y="1916833"/>
              <a:ext cx="342786" cy="612228"/>
            </a:xfrm>
            <a:prstGeom prst="rightBracket">
              <a:avLst>
                <a:gd name="adj" fmla="val 7411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/>
            <p:cNvCxnSpPr/>
            <p:nvPr/>
          </p:nvCxnSpPr>
          <p:spPr>
            <a:xfrm>
              <a:off x="2816954" y="2529060"/>
              <a:ext cx="24031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正方形/長方形 47"/>
          <p:cNvSpPr/>
          <p:nvPr/>
        </p:nvSpPr>
        <p:spPr>
          <a:xfrm>
            <a:off x="6325589" y="4126170"/>
            <a:ext cx="1169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 </a:t>
            </a:r>
            <a:r>
              <a:rPr lang="en-US" altLang="ja-JP" sz="6000" dirty="0" smtClean="0">
                <a:ea typeface="ＤＦ平成明朝体W7" pitchFamily="1" charset="-128"/>
              </a:rPr>
              <a:t>15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147780" y="4234622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>
                <a:solidFill>
                  <a:prstClr val="black"/>
                </a:solidFill>
                <a:ea typeface="ＤＦ平成明朝体W7" pitchFamily="1" charset="-128"/>
              </a:rPr>
              <a:t>3</a:t>
            </a:r>
            <a:endParaRPr lang="ja-JP" altLang="en-US" sz="6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795265" y="5018470"/>
            <a:ext cx="569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000" dirty="0" smtClean="0">
                <a:ea typeface="ＤＦ平成明朝体W7" pitchFamily="1" charset="-128"/>
              </a:rPr>
              <a:t>5</a:t>
            </a:r>
            <a:endParaRPr lang="ja-JP" altLang="en-US" sz="6000" dirty="0">
              <a:ea typeface="ＤＦ平成明朝体W7" pitchFamily="1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01952" y="556680"/>
            <a:ext cx="29241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>
                <a:solidFill>
                  <a:prstClr val="black"/>
                </a:solidFill>
              </a:rPr>
              <a:t>＝</a:t>
            </a:r>
            <a:r>
              <a:rPr lang="en-US" altLang="ja-JP" sz="4400" dirty="0" smtClean="0">
                <a:solidFill>
                  <a:prstClr val="black"/>
                </a:solidFill>
              </a:rPr>
              <a:t>2</a:t>
            </a:r>
            <a:r>
              <a:rPr lang="en-US" altLang="ja-JP" sz="4400" baseline="30000" dirty="0" smtClean="0">
                <a:solidFill>
                  <a:prstClr val="black"/>
                </a:solidFill>
              </a:rPr>
              <a:t>2</a:t>
            </a:r>
            <a:r>
              <a:rPr lang="en-US" altLang="ja-JP" sz="4400" dirty="0" smtClean="0">
                <a:solidFill>
                  <a:prstClr val="black"/>
                </a:solidFill>
              </a:rPr>
              <a:t>×3×7</a:t>
            </a:r>
            <a:endParaRPr lang="ja-JP" altLang="en-US" sz="4400" dirty="0"/>
          </a:p>
        </p:txBody>
      </p:sp>
      <p:sp>
        <p:nvSpPr>
          <p:cNvPr id="51" name="正方形/長方形 50"/>
          <p:cNvSpPr/>
          <p:nvPr/>
        </p:nvSpPr>
        <p:spPr>
          <a:xfrm>
            <a:off x="5895692" y="540130"/>
            <a:ext cx="29241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>
                <a:solidFill>
                  <a:prstClr val="black"/>
                </a:solidFill>
              </a:rPr>
              <a:t>＝</a:t>
            </a:r>
            <a:r>
              <a:rPr lang="en-US" altLang="ja-JP" sz="4400" dirty="0" smtClean="0">
                <a:solidFill>
                  <a:prstClr val="black"/>
                </a:solidFill>
              </a:rPr>
              <a:t>2</a:t>
            </a:r>
            <a:r>
              <a:rPr lang="en-US" altLang="ja-JP" sz="4400" baseline="30000" dirty="0" smtClean="0">
                <a:solidFill>
                  <a:prstClr val="black"/>
                </a:solidFill>
              </a:rPr>
              <a:t>3</a:t>
            </a:r>
            <a:r>
              <a:rPr lang="en-US" altLang="ja-JP" sz="4400" dirty="0" smtClean="0">
                <a:solidFill>
                  <a:prstClr val="black"/>
                </a:solidFill>
              </a:rPr>
              <a:t>×3×5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8227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14" grpId="0"/>
      <p:bldP spid="21" grpId="0"/>
      <p:bldP spid="26" grpId="0"/>
      <p:bldP spid="27" grpId="0"/>
      <p:bldP spid="31" grpId="0"/>
      <p:bldP spid="38" grpId="0"/>
      <p:bldP spid="39" grpId="0"/>
      <p:bldP spid="43" grpId="0"/>
      <p:bldP spid="44" grpId="0"/>
      <p:bldP spid="48" grpId="0"/>
      <p:bldP spid="49" grpId="0"/>
      <p:bldP spid="50" grpId="0"/>
      <p:bldP spid="6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648072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問３　次の自然数を素因数分解しなさい。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07342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（１）　２０　　　　　（２）　５４　　　　　（３）　１２６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＝（　　　　　　）　　＝（　　　　　　）　＝（　　　　　　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5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188</Words>
  <Application>Microsoft Office PowerPoint</Application>
  <PresentationFormat>画面に合わせる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素因数分解</vt:lpstr>
      <vt:lpstr>72を72より小さい整数の積で表そう</vt:lpstr>
      <vt:lpstr>この中の素数に○をつけなさい。</vt:lpstr>
      <vt:lpstr>この中の素数に○をつけなさい。</vt:lpstr>
      <vt:lpstr>PowerPoint プレゼンテーション</vt:lpstr>
      <vt:lpstr>素因数分解の仕方</vt:lpstr>
      <vt:lpstr>素因数分解の仕方</vt:lpstr>
      <vt:lpstr>８４</vt:lpstr>
      <vt:lpstr>問３　次の自然数を素因数分解しなさい。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素因数分解</dc:title>
  <dc:creator>teacher</dc:creator>
  <cp:lastModifiedBy>teacher</cp:lastModifiedBy>
  <cp:revision>28</cp:revision>
  <dcterms:created xsi:type="dcterms:W3CDTF">2013-04-24T03:03:14Z</dcterms:created>
  <dcterms:modified xsi:type="dcterms:W3CDTF">2016-05-12T10:08:17Z</dcterms:modified>
</cp:coreProperties>
</file>