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1" r:id="rId2"/>
    <p:sldId id="281" r:id="rId3"/>
    <p:sldId id="285" r:id="rId4"/>
    <p:sldId id="257" r:id="rId5"/>
    <p:sldId id="287" r:id="rId6"/>
    <p:sldId id="289" r:id="rId7"/>
    <p:sldId id="288" r:id="rId8"/>
    <p:sldId id="266" r:id="rId9"/>
    <p:sldId id="275" r:id="rId10"/>
    <p:sldId id="276" r:id="rId11"/>
    <p:sldId id="277" r:id="rId12"/>
    <p:sldId id="274" r:id="rId13"/>
    <p:sldId id="273" r:id="rId14"/>
    <p:sldId id="278" r:id="rId15"/>
    <p:sldId id="286" r:id="rId16"/>
    <p:sldId id="256" r:id="rId17"/>
    <p:sldId id="258" r:id="rId18"/>
    <p:sldId id="290" r:id="rId19"/>
    <p:sldId id="260" r:id="rId20"/>
    <p:sldId id="261" r:id="rId2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A2B5568-D4A6-403F-B97E-2F1224EC31D8}">
          <p14:sldIdLst>
            <p14:sldId id="291"/>
            <p14:sldId id="281"/>
            <p14:sldId id="285"/>
            <p14:sldId id="257"/>
            <p14:sldId id="287"/>
            <p14:sldId id="289"/>
            <p14:sldId id="288"/>
            <p14:sldId id="266"/>
            <p14:sldId id="275"/>
            <p14:sldId id="276"/>
            <p14:sldId id="277"/>
            <p14:sldId id="274"/>
            <p14:sldId id="273"/>
            <p14:sldId id="278"/>
            <p14:sldId id="286"/>
            <p14:sldId id="256"/>
            <p14:sldId id="258"/>
            <p14:sldId id="290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3FDAC-18F2-4537-ADBF-C1EAA383143D}" v="2" dt="2021-11-01T09:12:07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3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前神 和明" userId="13d25396a3116a30" providerId="LiveId" clId="{81A3FDAC-18F2-4537-ADBF-C1EAA383143D}"/>
    <pc:docChg chg="custSel addSld delSld modSld sldOrd modSection">
      <pc:chgData name="前神 和明" userId="13d25396a3116a30" providerId="LiveId" clId="{81A3FDAC-18F2-4537-ADBF-C1EAA383143D}" dt="2021-11-01T21:12:54.608" v="118" actId="403"/>
      <pc:docMkLst>
        <pc:docMk/>
      </pc:docMkLst>
      <pc:sldChg chg="del">
        <pc:chgData name="前神 和明" userId="13d25396a3116a30" providerId="LiveId" clId="{81A3FDAC-18F2-4537-ADBF-C1EAA383143D}" dt="2021-11-01T09:11:36.033" v="0" actId="2696"/>
        <pc:sldMkLst>
          <pc:docMk/>
          <pc:sldMk cId="3081327706" sldId="256"/>
        </pc:sldMkLst>
      </pc:sldChg>
      <pc:sldChg chg="modSp add mod ord">
        <pc:chgData name="前神 和明" userId="13d25396a3116a30" providerId="LiveId" clId="{81A3FDAC-18F2-4537-ADBF-C1EAA383143D}" dt="2021-11-01T21:12:54.608" v="118" actId="403"/>
        <pc:sldMkLst>
          <pc:docMk/>
          <pc:sldMk cId="2556635929" sldId="291"/>
        </pc:sldMkLst>
        <pc:spChg chg="mod">
          <ac:chgData name="前神 和明" userId="13d25396a3116a30" providerId="LiveId" clId="{81A3FDAC-18F2-4537-ADBF-C1EAA383143D}" dt="2021-11-01T21:12:54.608" v="118" actId="403"/>
          <ac:spMkLst>
            <pc:docMk/>
            <pc:sldMk cId="2556635929" sldId="291"/>
            <ac:spMk id="2" creationId="{88DB4041-F054-4D3F-87E0-3C2D99828B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D5616-A9C6-417D-B93F-C2EBBCAE5D20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0A753-892A-4866-9C00-588F74C2B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65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C416F-0523-4A50-B2E3-680697AC5CEA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E2701-09F4-4FCD-AA32-E42F49A42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72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E2701-09F4-4FCD-AA32-E42F49A4282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91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E2701-09F4-4FCD-AA32-E42F49A4282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37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2136-CF7B-4600-A4C2-A5DE8E533110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A82A-D7DE-4204-B23B-C7193E5D7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2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2136-CF7B-4600-A4C2-A5DE8E533110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A82A-D7DE-4204-B23B-C7193E5D7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69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2136-CF7B-4600-A4C2-A5DE8E533110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A82A-D7DE-4204-B23B-C7193E5D7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5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2136-CF7B-4600-A4C2-A5DE8E533110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A82A-D7DE-4204-B23B-C7193E5D7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85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2136-CF7B-4600-A4C2-A5DE8E533110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A82A-D7DE-4204-B23B-C7193E5D7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81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2136-CF7B-4600-A4C2-A5DE8E533110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A82A-D7DE-4204-B23B-C7193E5D7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82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2136-CF7B-4600-A4C2-A5DE8E533110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A82A-D7DE-4204-B23B-C7193E5D7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49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2136-CF7B-4600-A4C2-A5DE8E533110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A82A-D7DE-4204-B23B-C7193E5D7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30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2136-CF7B-4600-A4C2-A5DE8E533110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A82A-D7DE-4204-B23B-C7193E5D7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62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2136-CF7B-4600-A4C2-A5DE8E533110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A82A-D7DE-4204-B23B-C7193E5D7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76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2136-CF7B-4600-A4C2-A5DE8E533110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A82A-D7DE-4204-B23B-C7193E5D7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0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22136-CF7B-4600-A4C2-A5DE8E533110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FA82A-D7DE-4204-B23B-C7193E5D7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94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jp/url?sa=i&amp;rct=j&amp;q=&amp;esrc=s&amp;frm=1&amp;source=images&amp;cd=&amp;cad=rja&amp;docid=vlOvWnDRAL5gZM&amp;tbnid=f5ki7vWowUxokM:&amp;ved=0CAUQjRw&amp;url=http://item.rakuten.co.jp/select-penguin/it04-76/&amp;ei=oXdkUqnrGIqpkgWjroHADg&amp;bvm=bv.54934254,d.dGI&amp;psig=AFQjCNGZK5Se4cnylA7MWCzXMzW8oeI5Ig&amp;ust=1382402185359466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jp/url?sa=i&amp;rct=j&amp;q=&amp;esrc=s&amp;frm=1&amp;source=images&amp;cd=&amp;cad=rja&amp;docid=vlOvWnDRAL5gZM&amp;tbnid=f5ki7vWowUxokM:&amp;ved=0CAUQjRw&amp;url=http://item.rakuten.co.jp/select-penguin/it04-76/&amp;ei=oXdkUqnrGIqpkgWjroHADg&amp;bvm=bv.54934254,d.dGI&amp;psig=AFQjCNGZK5Se4cnylA7MWCzXMzW8oeI5Ig&amp;ust=138240218535946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DB4041-F054-4D3F-87E0-3C2D9982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kumimoji="1" lang="ja-JP" altLang="en-US" sz="9800" dirty="0">
                <a:solidFill>
                  <a:srgbClr val="FFFF00"/>
                </a:solidFill>
              </a:rPr>
              <a:t>本時の課題</a:t>
            </a:r>
            <a:br>
              <a:rPr kumimoji="1" lang="en-US" altLang="ja-JP" sz="8000" dirty="0"/>
            </a:br>
            <a:r>
              <a:rPr kumimoji="1" lang="ja-JP" altLang="en-US" sz="8000" dirty="0"/>
              <a:t>〇〇</a:t>
            </a:r>
            <a:r>
              <a:rPr kumimoji="1" lang="ja-JP" altLang="en-US" sz="11500" dirty="0"/>
              <a:t>中学校の体育館の、横の長さを求めよう。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5663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504176" cy="6453336"/>
          </a:xfrm>
        </p:spPr>
      </p:pic>
    </p:spTree>
    <p:extLst>
      <p:ext uri="{BB962C8B-B14F-4D97-AF65-F5344CB8AC3E}">
        <p14:creationId xmlns:p14="http://schemas.microsoft.com/office/powerpoint/2010/main" val="7284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873"/>
            <a:ext cx="9109877" cy="6834127"/>
          </a:xfrm>
        </p:spPr>
      </p:pic>
    </p:spTree>
    <p:extLst>
      <p:ext uri="{BB962C8B-B14F-4D97-AF65-F5344CB8AC3E}">
        <p14:creationId xmlns:p14="http://schemas.microsoft.com/office/powerpoint/2010/main" val="40986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5"/>
          <a:stretch/>
        </p:blipFill>
        <p:spPr>
          <a:xfrm>
            <a:off x="1016488" y="0"/>
            <a:ext cx="7111024" cy="6857999"/>
          </a:xfrm>
        </p:spPr>
      </p:pic>
    </p:spTree>
    <p:extLst>
      <p:ext uri="{BB962C8B-B14F-4D97-AF65-F5344CB8AC3E}">
        <p14:creationId xmlns:p14="http://schemas.microsoft.com/office/powerpoint/2010/main" val="3769900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3"/>
            <a:ext cx="9262452" cy="6946839"/>
          </a:xfrm>
        </p:spPr>
      </p:pic>
    </p:spTree>
    <p:extLst>
      <p:ext uri="{BB962C8B-B14F-4D97-AF65-F5344CB8AC3E}">
        <p14:creationId xmlns:p14="http://schemas.microsoft.com/office/powerpoint/2010/main" val="216958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1E2CB5-EBBC-4F90-88F3-D401C1B9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30227F0-E009-4D2C-84F7-ACCD9AD16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24" y="-207992"/>
            <a:ext cx="9430648" cy="7072986"/>
          </a:xfrm>
        </p:spPr>
      </p:pic>
    </p:spTree>
    <p:extLst>
      <p:ext uri="{BB962C8B-B14F-4D97-AF65-F5344CB8AC3E}">
        <p14:creationId xmlns:p14="http://schemas.microsoft.com/office/powerpoint/2010/main" val="417257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18517-FAA9-485B-96E8-538ADBD3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6FB55B-4F26-459B-8E5E-F50A855E1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5FB17B5-8D6A-4668-AFBC-F9DD39992B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0" t="31158" r="6367" b="2667"/>
          <a:stretch/>
        </p:blipFill>
        <p:spPr>
          <a:xfrm>
            <a:off x="30762" y="-35704"/>
            <a:ext cx="9348250" cy="68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5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92088"/>
          </a:xfrm>
        </p:spPr>
        <p:txBody>
          <a:bodyPr>
            <a:noAutofit/>
          </a:bodyPr>
          <a:lstStyle/>
          <a:p>
            <a:r>
              <a:rPr kumimoji="1" lang="en-US" altLang="ja-JP" sz="7200" dirty="0"/>
              <a:t>5</a:t>
            </a:r>
            <a:r>
              <a:rPr kumimoji="1" lang="ja-JP" altLang="en-US" sz="7200" dirty="0"/>
              <a:t>章　図形と相似</a:t>
            </a:r>
          </a:p>
        </p:txBody>
      </p:sp>
      <p:pic>
        <p:nvPicPr>
          <p:cNvPr id="1026" name="Picture 2" descr="http://image.rakuten.co.jp/select-penguin/cabinet/interior2/it04-76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7584" y="1254130"/>
            <a:ext cx="7336904" cy="447912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5400" dirty="0">
                <a:solidFill>
                  <a:schemeClr val="tx1"/>
                </a:solidFill>
              </a:rPr>
              <a:t>本時のねらい</a:t>
            </a:r>
            <a:endParaRPr kumimoji="1" lang="en-US" altLang="ja-JP" sz="5400" dirty="0">
              <a:solidFill>
                <a:schemeClr val="tx1"/>
              </a:solidFill>
            </a:endParaRPr>
          </a:p>
          <a:p>
            <a:pPr algn="l"/>
            <a:r>
              <a:rPr lang="ja-JP" altLang="en-US" sz="5400" dirty="0">
                <a:solidFill>
                  <a:schemeClr val="tx1"/>
                </a:solidFill>
              </a:rPr>
              <a:t>「相似の意味と性質を理解し、相似な図形の辺の長さや角度を求めることができる。」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1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11757" y="932674"/>
            <a:ext cx="8784976" cy="5925326"/>
            <a:chOff x="1" y="223767"/>
            <a:chExt cx="9131196" cy="642938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2" t="4742" r="28147" b="10345"/>
            <a:stretch/>
          </p:blipFill>
          <p:spPr bwMode="auto">
            <a:xfrm>
              <a:off x="2928486" y="223767"/>
              <a:ext cx="6202711" cy="6429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2" t="4742" r="29388" b="10345"/>
            <a:stretch/>
          </p:blipFill>
          <p:spPr bwMode="auto">
            <a:xfrm>
              <a:off x="1" y="223767"/>
              <a:ext cx="6022182" cy="6429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757" y="28496"/>
            <a:ext cx="8784975" cy="105085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/>
              <a:t>下の図のア～オで、四角形ＡＢＣＤと形が同じ四角形はどれですか。</a:t>
            </a:r>
          </a:p>
        </p:txBody>
      </p:sp>
      <p:sp>
        <p:nvSpPr>
          <p:cNvPr id="7" name="フリーフォーム 6"/>
          <p:cNvSpPr/>
          <p:nvPr/>
        </p:nvSpPr>
        <p:spPr>
          <a:xfrm>
            <a:off x="341523" y="1388125"/>
            <a:ext cx="2412694" cy="2148289"/>
          </a:xfrm>
          <a:custGeom>
            <a:avLst/>
            <a:gdLst>
              <a:gd name="connsiteX0" fmla="*/ 1608463 w 2412694"/>
              <a:gd name="connsiteY0" fmla="*/ 0 h 2148289"/>
              <a:gd name="connsiteX1" fmla="*/ 804231 w 2412694"/>
              <a:gd name="connsiteY1" fmla="*/ 727114 h 2148289"/>
              <a:gd name="connsiteX2" fmla="*/ 0 w 2412694"/>
              <a:gd name="connsiteY2" fmla="*/ 2148289 h 2148289"/>
              <a:gd name="connsiteX3" fmla="*/ 2412694 w 2412694"/>
              <a:gd name="connsiteY3" fmla="*/ 2148289 h 2148289"/>
              <a:gd name="connsiteX4" fmla="*/ 1608463 w 2412694"/>
              <a:gd name="connsiteY4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694" h="2148289">
                <a:moveTo>
                  <a:pt x="1608463" y="0"/>
                </a:moveTo>
                <a:lnTo>
                  <a:pt x="804231" y="727114"/>
                </a:lnTo>
                <a:lnTo>
                  <a:pt x="0" y="2148289"/>
                </a:lnTo>
                <a:lnTo>
                  <a:pt x="2412694" y="2148289"/>
                </a:lnTo>
                <a:lnTo>
                  <a:pt x="160846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1759" y="1700808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7704" y="1052736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94821" y="3305581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Ｃ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330558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Ｂ</a:t>
            </a:r>
          </a:p>
        </p:txBody>
      </p:sp>
      <p:sp>
        <p:nvSpPr>
          <p:cNvPr id="12" name="フリーフォーム 11"/>
          <p:cNvSpPr/>
          <p:nvPr/>
        </p:nvSpPr>
        <p:spPr>
          <a:xfrm>
            <a:off x="768824" y="4932802"/>
            <a:ext cx="1206347" cy="1074145"/>
          </a:xfrm>
          <a:custGeom>
            <a:avLst/>
            <a:gdLst>
              <a:gd name="connsiteX0" fmla="*/ 1608463 w 2412694"/>
              <a:gd name="connsiteY0" fmla="*/ 0 h 2148289"/>
              <a:gd name="connsiteX1" fmla="*/ 804231 w 2412694"/>
              <a:gd name="connsiteY1" fmla="*/ 727114 h 2148289"/>
              <a:gd name="connsiteX2" fmla="*/ 0 w 2412694"/>
              <a:gd name="connsiteY2" fmla="*/ 2148289 h 2148289"/>
              <a:gd name="connsiteX3" fmla="*/ 2412694 w 2412694"/>
              <a:gd name="connsiteY3" fmla="*/ 2148289 h 2148289"/>
              <a:gd name="connsiteX4" fmla="*/ 1608463 w 2412694"/>
              <a:gd name="connsiteY4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694" h="2148289">
                <a:moveTo>
                  <a:pt x="1608463" y="0"/>
                </a:moveTo>
                <a:lnTo>
                  <a:pt x="804231" y="727114"/>
                </a:lnTo>
                <a:lnTo>
                  <a:pt x="0" y="2148289"/>
                </a:lnTo>
                <a:lnTo>
                  <a:pt x="2412694" y="2148289"/>
                </a:lnTo>
                <a:lnTo>
                  <a:pt x="160846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ウ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4804845" y="1385370"/>
            <a:ext cx="3624550" cy="3227942"/>
          </a:xfrm>
          <a:custGeom>
            <a:avLst/>
            <a:gdLst>
              <a:gd name="connsiteX0" fmla="*/ 2423711 w 3624550"/>
              <a:gd name="connsiteY0" fmla="*/ 0 h 3227942"/>
              <a:gd name="connsiteX1" fmla="*/ 1211856 w 3624550"/>
              <a:gd name="connsiteY1" fmla="*/ 1079653 h 3227942"/>
              <a:gd name="connsiteX2" fmla="*/ 0 w 3624550"/>
              <a:gd name="connsiteY2" fmla="*/ 3227942 h 3227942"/>
              <a:gd name="connsiteX3" fmla="*/ 3624550 w 3624550"/>
              <a:gd name="connsiteY3" fmla="*/ 3227942 h 3227942"/>
              <a:gd name="connsiteX4" fmla="*/ 2423711 w 3624550"/>
              <a:gd name="connsiteY4" fmla="*/ 0 h 322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4550" h="3227942">
                <a:moveTo>
                  <a:pt x="2423711" y="0"/>
                </a:moveTo>
                <a:lnTo>
                  <a:pt x="1211856" y="1079653"/>
                </a:lnTo>
                <a:lnTo>
                  <a:pt x="0" y="3227942"/>
                </a:lnTo>
                <a:lnTo>
                  <a:pt x="3624550" y="3227942"/>
                </a:lnTo>
                <a:lnTo>
                  <a:pt x="2423711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イ</a:t>
            </a:r>
          </a:p>
        </p:txBody>
      </p:sp>
      <p:sp>
        <p:nvSpPr>
          <p:cNvPr id="16" name="フリーフォーム 15"/>
          <p:cNvSpPr/>
          <p:nvPr/>
        </p:nvSpPr>
        <p:spPr>
          <a:xfrm>
            <a:off x="3581655" y="1387797"/>
            <a:ext cx="1206347" cy="2148289"/>
          </a:xfrm>
          <a:custGeom>
            <a:avLst/>
            <a:gdLst>
              <a:gd name="connsiteX0" fmla="*/ 1608463 w 2412694"/>
              <a:gd name="connsiteY0" fmla="*/ 0 h 2148289"/>
              <a:gd name="connsiteX1" fmla="*/ 804231 w 2412694"/>
              <a:gd name="connsiteY1" fmla="*/ 727114 h 2148289"/>
              <a:gd name="connsiteX2" fmla="*/ 0 w 2412694"/>
              <a:gd name="connsiteY2" fmla="*/ 2148289 h 2148289"/>
              <a:gd name="connsiteX3" fmla="*/ 2412694 w 2412694"/>
              <a:gd name="connsiteY3" fmla="*/ 2148289 h 2148289"/>
              <a:gd name="connsiteX4" fmla="*/ 1608463 w 2412694"/>
              <a:gd name="connsiteY4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694" h="2148289">
                <a:moveTo>
                  <a:pt x="1608463" y="0"/>
                </a:moveTo>
                <a:lnTo>
                  <a:pt x="804231" y="727114"/>
                </a:lnTo>
                <a:lnTo>
                  <a:pt x="0" y="2148289"/>
                </a:lnTo>
                <a:lnTo>
                  <a:pt x="2412694" y="2148289"/>
                </a:lnTo>
                <a:lnTo>
                  <a:pt x="160846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ア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5615325" y="4955026"/>
            <a:ext cx="2412694" cy="1074145"/>
          </a:xfrm>
          <a:custGeom>
            <a:avLst/>
            <a:gdLst>
              <a:gd name="connsiteX0" fmla="*/ 1608463 w 2412694"/>
              <a:gd name="connsiteY0" fmla="*/ 0 h 2148289"/>
              <a:gd name="connsiteX1" fmla="*/ 804231 w 2412694"/>
              <a:gd name="connsiteY1" fmla="*/ 727114 h 2148289"/>
              <a:gd name="connsiteX2" fmla="*/ 0 w 2412694"/>
              <a:gd name="connsiteY2" fmla="*/ 2148289 h 2148289"/>
              <a:gd name="connsiteX3" fmla="*/ 2412694 w 2412694"/>
              <a:gd name="connsiteY3" fmla="*/ 2148289 h 2148289"/>
              <a:gd name="connsiteX4" fmla="*/ 1608463 w 2412694"/>
              <a:gd name="connsiteY4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694" h="2148289">
                <a:moveTo>
                  <a:pt x="1608463" y="0"/>
                </a:moveTo>
                <a:lnTo>
                  <a:pt x="804231" y="727114"/>
                </a:lnTo>
                <a:lnTo>
                  <a:pt x="0" y="2148289"/>
                </a:lnTo>
                <a:lnTo>
                  <a:pt x="2412694" y="2148289"/>
                </a:lnTo>
                <a:lnTo>
                  <a:pt x="160846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オ</a:t>
            </a:r>
          </a:p>
        </p:txBody>
      </p:sp>
      <p:sp>
        <p:nvSpPr>
          <p:cNvPr id="18" name="フリーフォーム 17"/>
          <p:cNvSpPr/>
          <p:nvPr/>
        </p:nvSpPr>
        <p:spPr>
          <a:xfrm>
            <a:off x="2802494" y="4440264"/>
            <a:ext cx="1985508" cy="1607668"/>
          </a:xfrm>
          <a:custGeom>
            <a:avLst/>
            <a:gdLst>
              <a:gd name="connsiteX0" fmla="*/ 793215 w 2412694"/>
              <a:gd name="connsiteY0" fmla="*/ 0 h 2148289"/>
              <a:gd name="connsiteX1" fmla="*/ 1608463 w 2412694"/>
              <a:gd name="connsiteY1" fmla="*/ 716096 h 2148289"/>
              <a:gd name="connsiteX2" fmla="*/ 2412694 w 2412694"/>
              <a:gd name="connsiteY2" fmla="*/ 2148289 h 2148289"/>
              <a:gd name="connsiteX3" fmla="*/ 0 w 2412694"/>
              <a:gd name="connsiteY3" fmla="*/ 2148289 h 2148289"/>
              <a:gd name="connsiteX4" fmla="*/ 793215 w 2412694"/>
              <a:gd name="connsiteY4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694" h="2148289">
                <a:moveTo>
                  <a:pt x="793215" y="0"/>
                </a:moveTo>
                <a:lnTo>
                  <a:pt x="1608463" y="716096"/>
                </a:lnTo>
                <a:lnTo>
                  <a:pt x="2412694" y="2148289"/>
                </a:lnTo>
                <a:lnTo>
                  <a:pt x="0" y="2148289"/>
                </a:lnTo>
                <a:lnTo>
                  <a:pt x="79321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エ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94981" y="4699111"/>
            <a:ext cx="6501751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/>
              <a:t>２</a:t>
            </a:r>
            <a:r>
              <a:rPr kumimoji="1" lang="ja-JP" altLang="en-US" sz="3200" dirty="0"/>
              <a:t>つの図形があって、一方の図形を拡大または縮小したものと、他方の図形が合同であるとき、２つの図形は</a:t>
            </a:r>
            <a:r>
              <a:rPr kumimoji="1" lang="ja-JP" altLang="en-US" sz="3200" dirty="0">
                <a:solidFill>
                  <a:srgbClr val="FF0000"/>
                </a:solidFill>
              </a:rPr>
              <a:t>相似</a:t>
            </a:r>
            <a:r>
              <a:rPr kumimoji="1" lang="ja-JP" altLang="en-US" sz="3200" dirty="0"/>
              <a:t>である。</a:t>
            </a:r>
          </a:p>
        </p:txBody>
      </p:sp>
    </p:spTree>
    <p:extLst>
      <p:ext uri="{BB962C8B-B14F-4D97-AF65-F5344CB8AC3E}">
        <p14:creationId xmlns:p14="http://schemas.microsoft.com/office/powerpoint/2010/main" val="13432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11757" y="932674"/>
            <a:ext cx="8784976" cy="5925326"/>
            <a:chOff x="1" y="223767"/>
            <a:chExt cx="9131196" cy="642938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2" t="4742" r="28147" b="10345"/>
            <a:stretch/>
          </p:blipFill>
          <p:spPr bwMode="auto">
            <a:xfrm>
              <a:off x="2928486" y="223767"/>
              <a:ext cx="6202711" cy="6429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2" t="4742" r="29388" b="10345"/>
            <a:stretch/>
          </p:blipFill>
          <p:spPr bwMode="auto">
            <a:xfrm>
              <a:off x="1" y="223767"/>
              <a:ext cx="6022182" cy="6429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フリーフォーム 6"/>
          <p:cNvSpPr/>
          <p:nvPr/>
        </p:nvSpPr>
        <p:spPr>
          <a:xfrm>
            <a:off x="341523" y="1388125"/>
            <a:ext cx="2412694" cy="2148289"/>
          </a:xfrm>
          <a:custGeom>
            <a:avLst/>
            <a:gdLst>
              <a:gd name="connsiteX0" fmla="*/ 1608463 w 2412694"/>
              <a:gd name="connsiteY0" fmla="*/ 0 h 2148289"/>
              <a:gd name="connsiteX1" fmla="*/ 804231 w 2412694"/>
              <a:gd name="connsiteY1" fmla="*/ 727114 h 2148289"/>
              <a:gd name="connsiteX2" fmla="*/ 0 w 2412694"/>
              <a:gd name="connsiteY2" fmla="*/ 2148289 h 2148289"/>
              <a:gd name="connsiteX3" fmla="*/ 2412694 w 2412694"/>
              <a:gd name="connsiteY3" fmla="*/ 2148289 h 2148289"/>
              <a:gd name="connsiteX4" fmla="*/ 1608463 w 2412694"/>
              <a:gd name="connsiteY4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694" h="2148289">
                <a:moveTo>
                  <a:pt x="1608463" y="0"/>
                </a:moveTo>
                <a:lnTo>
                  <a:pt x="804231" y="727114"/>
                </a:lnTo>
                <a:lnTo>
                  <a:pt x="0" y="2148289"/>
                </a:lnTo>
                <a:lnTo>
                  <a:pt x="2412694" y="2148289"/>
                </a:lnTo>
                <a:lnTo>
                  <a:pt x="160846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1759" y="1700808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7704" y="1052736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94821" y="3305581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Ｃ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330558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Ｂ</a:t>
            </a:r>
          </a:p>
        </p:txBody>
      </p:sp>
      <p:sp>
        <p:nvSpPr>
          <p:cNvPr id="12" name="フリーフォーム 11"/>
          <p:cNvSpPr/>
          <p:nvPr/>
        </p:nvSpPr>
        <p:spPr>
          <a:xfrm>
            <a:off x="768824" y="4932802"/>
            <a:ext cx="1206347" cy="1074145"/>
          </a:xfrm>
          <a:custGeom>
            <a:avLst/>
            <a:gdLst>
              <a:gd name="connsiteX0" fmla="*/ 1608463 w 2412694"/>
              <a:gd name="connsiteY0" fmla="*/ 0 h 2148289"/>
              <a:gd name="connsiteX1" fmla="*/ 804231 w 2412694"/>
              <a:gd name="connsiteY1" fmla="*/ 727114 h 2148289"/>
              <a:gd name="connsiteX2" fmla="*/ 0 w 2412694"/>
              <a:gd name="connsiteY2" fmla="*/ 2148289 h 2148289"/>
              <a:gd name="connsiteX3" fmla="*/ 2412694 w 2412694"/>
              <a:gd name="connsiteY3" fmla="*/ 2148289 h 2148289"/>
              <a:gd name="connsiteX4" fmla="*/ 1608463 w 2412694"/>
              <a:gd name="connsiteY4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694" h="2148289">
                <a:moveTo>
                  <a:pt x="1608463" y="0"/>
                </a:moveTo>
                <a:lnTo>
                  <a:pt x="804231" y="727114"/>
                </a:lnTo>
                <a:lnTo>
                  <a:pt x="0" y="2148289"/>
                </a:lnTo>
                <a:lnTo>
                  <a:pt x="2412694" y="2148289"/>
                </a:lnTo>
                <a:lnTo>
                  <a:pt x="160846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ウ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4804845" y="1385370"/>
            <a:ext cx="3624550" cy="3227942"/>
          </a:xfrm>
          <a:custGeom>
            <a:avLst/>
            <a:gdLst>
              <a:gd name="connsiteX0" fmla="*/ 2423711 w 3624550"/>
              <a:gd name="connsiteY0" fmla="*/ 0 h 3227942"/>
              <a:gd name="connsiteX1" fmla="*/ 1211856 w 3624550"/>
              <a:gd name="connsiteY1" fmla="*/ 1079653 h 3227942"/>
              <a:gd name="connsiteX2" fmla="*/ 0 w 3624550"/>
              <a:gd name="connsiteY2" fmla="*/ 3227942 h 3227942"/>
              <a:gd name="connsiteX3" fmla="*/ 3624550 w 3624550"/>
              <a:gd name="connsiteY3" fmla="*/ 3227942 h 3227942"/>
              <a:gd name="connsiteX4" fmla="*/ 2423711 w 3624550"/>
              <a:gd name="connsiteY4" fmla="*/ 0 h 322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4550" h="3227942">
                <a:moveTo>
                  <a:pt x="2423711" y="0"/>
                </a:moveTo>
                <a:lnTo>
                  <a:pt x="1211856" y="1079653"/>
                </a:lnTo>
                <a:lnTo>
                  <a:pt x="0" y="3227942"/>
                </a:lnTo>
                <a:lnTo>
                  <a:pt x="3624550" y="3227942"/>
                </a:lnTo>
                <a:lnTo>
                  <a:pt x="2423711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イ</a:t>
            </a:r>
          </a:p>
        </p:txBody>
      </p:sp>
      <p:sp>
        <p:nvSpPr>
          <p:cNvPr id="16" name="フリーフォーム 15"/>
          <p:cNvSpPr/>
          <p:nvPr/>
        </p:nvSpPr>
        <p:spPr>
          <a:xfrm>
            <a:off x="3581655" y="1387797"/>
            <a:ext cx="1206347" cy="2148289"/>
          </a:xfrm>
          <a:custGeom>
            <a:avLst/>
            <a:gdLst>
              <a:gd name="connsiteX0" fmla="*/ 1608463 w 2412694"/>
              <a:gd name="connsiteY0" fmla="*/ 0 h 2148289"/>
              <a:gd name="connsiteX1" fmla="*/ 804231 w 2412694"/>
              <a:gd name="connsiteY1" fmla="*/ 727114 h 2148289"/>
              <a:gd name="connsiteX2" fmla="*/ 0 w 2412694"/>
              <a:gd name="connsiteY2" fmla="*/ 2148289 h 2148289"/>
              <a:gd name="connsiteX3" fmla="*/ 2412694 w 2412694"/>
              <a:gd name="connsiteY3" fmla="*/ 2148289 h 2148289"/>
              <a:gd name="connsiteX4" fmla="*/ 1608463 w 2412694"/>
              <a:gd name="connsiteY4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694" h="2148289">
                <a:moveTo>
                  <a:pt x="1608463" y="0"/>
                </a:moveTo>
                <a:lnTo>
                  <a:pt x="804231" y="727114"/>
                </a:lnTo>
                <a:lnTo>
                  <a:pt x="0" y="2148289"/>
                </a:lnTo>
                <a:lnTo>
                  <a:pt x="2412694" y="2148289"/>
                </a:lnTo>
                <a:lnTo>
                  <a:pt x="160846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ア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5615325" y="4955026"/>
            <a:ext cx="2412694" cy="1074145"/>
          </a:xfrm>
          <a:custGeom>
            <a:avLst/>
            <a:gdLst>
              <a:gd name="connsiteX0" fmla="*/ 1608463 w 2412694"/>
              <a:gd name="connsiteY0" fmla="*/ 0 h 2148289"/>
              <a:gd name="connsiteX1" fmla="*/ 804231 w 2412694"/>
              <a:gd name="connsiteY1" fmla="*/ 727114 h 2148289"/>
              <a:gd name="connsiteX2" fmla="*/ 0 w 2412694"/>
              <a:gd name="connsiteY2" fmla="*/ 2148289 h 2148289"/>
              <a:gd name="connsiteX3" fmla="*/ 2412694 w 2412694"/>
              <a:gd name="connsiteY3" fmla="*/ 2148289 h 2148289"/>
              <a:gd name="connsiteX4" fmla="*/ 1608463 w 2412694"/>
              <a:gd name="connsiteY4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694" h="2148289">
                <a:moveTo>
                  <a:pt x="1608463" y="0"/>
                </a:moveTo>
                <a:lnTo>
                  <a:pt x="804231" y="727114"/>
                </a:lnTo>
                <a:lnTo>
                  <a:pt x="0" y="2148289"/>
                </a:lnTo>
                <a:lnTo>
                  <a:pt x="2412694" y="2148289"/>
                </a:lnTo>
                <a:lnTo>
                  <a:pt x="160846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オ</a:t>
            </a:r>
          </a:p>
        </p:txBody>
      </p:sp>
      <p:sp>
        <p:nvSpPr>
          <p:cNvPr id="18" name="フリーフォーム 17"/>
          <p:cNvSpPr/>
          <p:nvPr/>
        </p:nvSpPr>
        <p:spPr>
          <a:xfrm>
            <a:off x="2802494" y="4440264"/>
            <a:ext cx="1985508" cy="1607668"/>
          </a:xfrm>
          <a:custGeom>
            <a:avLst/>
            <a:gdLst>
              <a:gd name="connsiteX0" fmla="*/ 793215 w 2412694"/>
              <a:gd name="connsiteY0" fmla="*/ 0 h 2148289"/>
              <a:gd name="connsiteX1" fmla="*/ 1608463 w 2412694"/>
              <a:gd name="connsiteY1" fmla="*/ 716096 h 2148289"/>
              <a:gd name="connsiteX2" fmla="*/ 2412694 w 2412694"/>
              <a:gd name="connsiteY2" fmla="*/ 2148289 h 2148289"/>
              <a:gd name="connsiteX3" fmla="*/ 0 w 2412694"/>
              <a:gd name="connsiteY3" fmla="*/ 2148289 h 2148289"/>
              <a:gd name="connsiteX4" fmla="*/ 793215 w 2412694"/>
              <a:gd name="connsiteY4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694" h="2148289">
                <a:moveTo>
                  <a:pt x="793215" y="0"/>
                </a:moveTo>
                <a:lnTo>
                  <a:pt x="1608463" y="716096"/>
                </a:lnTo>
                <a:lnTo>
                  <a:pt x="2412694" y="2148289"/>
                </a:lnTo>
                <a:lnTo>
                  <a:pt x="0" y="2148289"/>
                </a:lnTo>
                <a:lnTo>
                  <a:pt x="79321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エ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5AD3693B-3B4A-4C3C-A9C5-D55C90E93888}"/>
              </a:ext>
            </a:extLst>
          </p:cNvPr>
          <p:cNvSpPr txBox="1">
            <a:spLocks/>
          </p:cNvSpPr>
          <p:nvPr/>
        </p:nvSpPr>
        <p:spPr>
          <a:xfrm>
            <a:off x="211758" y="54929"/>
            <a:ext cx="8784975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２つの相似な図形では、どんなことがいえるのだろうか。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1F6378C-2062-4E98-A8FF-2048BAD89E21}"/>
              </a:ext>
            </a:extLst>
          </p:cNvPr>
          <p:cNvSpPr txBox="1"/>
          <p:nvPr/>
        </p:nvSpPr>
        <p:spPr>
          <a:xfrm>
            <a:off x="176688" y="4935428"/>
            <a:ext cx="8790624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/>
              <a:t>相似な図形の性質</a:t>
            </a:r>
            <a:endParaRPr lang="en-US" altLang="ja-JP" sz="3600" dirty="0"/>
          </a:p>
          <a:p>
            <a:r>
              <a:rPr lang="ja-JP" altLang="en-US" sz="3600" dirty="0"/>
              <a:t>１　対応する線分の</a:t>
            </a:r>
            <a:r>
              <a:rPr lang="ja-JP" altLang="en-US" sz="3600" dirty="0">
                <a:solidFill>
                  <a:srgbClr val="FF0000"/>
                </a:solidFill>
              </a:rPr>
              <a:t>長さの比</a:t>
            </a:r>
            <a:r>
              <a:rPr lang="ja-JP" altLang="en-US" sz="3600" dirty="0"/>
              <a:t>がすべて等しい。</a:t>
            </a:r>
            <a:endParaRPr lang="en-US" altLang="ja-JP" sz="3600" dirty="0"/>
          </a:p>
          <a:p>
            <a:r>
              <a:rPr kumimoji="1" lang="ja-JP" altLang="en-US" sz="3600" dirty="0"/>
              <a:t>２　対応する</a:t>
            </a:r>
            <a:r>
              <a:rPr kumimoji="1" lang="ja-JP" altLang="en-US" sz="3600" dirty="0">
                <a:solidFill>
                  <a:srgbClr val="FF0000"/>
                </a:solidFill>
              </a:rPr>
              <a:t>角の大きさ</a:t>
            </a:r>
            <a:r>
              <a:rPr kumimoji="1" lang="ja-JP" altLang="en-US" sz="3600" dirty="0"/>
              <a:t>が等しい。</a:t>
            </a:r>
          </a:p>
        </p:txBody>
      </p:sp>
    </p:spTree>
    <p:extLst>
      <p:ext uri="{BB962C8B-B14F-4D97-AF65-F5344CB8AC3E}">
        <p14:creationId xmlns:p14="http://schemas.microsoft.com/office/powerpoint/2010/main" val="9406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757" y="69543"/>
            <a:ext cx="8784975" cy="5625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kumimoji="1" lang="ja-JP" altLang="en-US" sz="3200" dirty="0"/>
              <a:t>四角形ＡＢＣＤと四角形ＥＦＧＨが相似である場合</a:t>
            </a:r>
          </a:p>
        </p:txBody>
      </p:sp>
      <p:sp>
        <p:nvSpPr>
          <p:cNvPr id="7" name="フリーフォーム 6"/>
          <p:cNvSpPr/>
          <p:nvPr/>
        </p:nvSpPr>
        <p:spPr>
          <a:xfrm>
            <a:off x="374573" y="1388125"/>
            <a:ext cx="2412694" cy="2148289"/>
          </a:xfrm>
          <a:custGeom>
            <a:avLst/>
            <a:gdLst>
              <a:gd name="connsiteX0" fmla="*/ 1608463 w 2412694"/>
              <a:gd name="connsiteY0" fmla="*/ 0 h 2148289"/>
              <a:gd name="connsiteX1" fmla="*/ 804231 w 2412694"/>
              <a:gd name="connsiteY1" fmla="*/ 727114 h 2148289"/>
              <a:gd name="connsiteX2" fmla="*/ 0 w 2412694"/>
              <a:gd name="connsiteY2" fmla="*/ 2148289 h 2148289"/>
              <a:gd name="connsiteX3" fmla="*/ 2412694 w 2412694"/>
              <a:gd name="connsiteY3" fmla="*/ 2148289 h 2148289"/>
              <a:gd name="connsiteX4" fmla="*/ 1608463 w 2412694"/>
              <a:gd name="connsiteY4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694" h="2148289">
                <a:moveTo>
                  <a:pt x="1608463" y="0"/>
                </a:moveTo>
                <a:lnTo>
                  <a:pt x="804231" y="727114"/>
                </a:lnTo>
                <a:lnTo>
                  <a:pt x="0" y="2148289"/>
                </a:lnTo>
                <a:lnTo>
                  <a:pt x="2412694" y="2148289"/>
                </a:lnTo>
                <a:lnTo>
                  <a:pt x="160846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1759" y="1700808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7704" y="1052736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94821" y="3305581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Ｃ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330558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Ｂ</a:t>
            </a:r>
          </a:p>
        </p:txBody>
      </p:sp>
      <p:sp>
        <p:nvSpPr>
          <p:cNvPr id="15" name="フリーフォーム 14"/>
          <p:cNvSpPr/>
          <p:nvPr/>
        </p:nvSpPr>
        <p:spPr>
          <a:xfrm>
            <a:off x="4646787" y="818081"/>
            <a:ext cx="3624550" cy="3227942"/>
          </a:xfrm>
          <a:custGeom>
            <a:avLst/>
            <a:gdLst>
              <a:gd name="connsiteX0" fmla="*/ 2423711 w 3624550"/>
              <a:gd name="connsiteY0" fmla="*/ 0 h 3227942"/>
              <a:gd name="connsiteX1" fmla="*/ 1211856 w 3624550"/>
              <a:gd name="connsiteY1" fmla="*/ 1079653 h 3227942"/>
              <a:gd name="connsiteX2" fmla="*/ 0 w 3624550"/>
              <a:gd name="connsiteY2" fmla="*/ 3227942 h 3227942"/>
              <a:gd name="connsiteX3" fmla="*/ 3624550 w 3624550"/>
              <a:gd name="connsiteY3" fmla="*/ 3227942 h 3227942"/>
              <a:gd name="connsiteX4" fmla="*/ 2423711 w 3624550"/>
              <a:gd name="connsiteY4" fmla="*/ 0 h 322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4550" h="3227942">
                <a:moveTo>
                  <a:pt x="2423711" y="0"/>
                </a:moveTo>
                <a:lnTo>
                  <a:pt x="1211856" y="1079653"/>
                </a:lnTo>
                <a:lnTo>
                  <a:pt x="0" y="3227942"/>
                </a:lnTo>
                <a:lnTo>
                  <a:pt x="3624550" y="3227942"/>
                </a:lnTo>
                <a:lnTo>
                  <a:pt x="2423711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275" y="4605230"/>
            <a:ext cx="8930457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/>
              <a:t>相似な二つの図形で、対応する線分の長さの比を</a:t>
            </a:r>
            <a:r>
              <a:rPr kumimoji="1" lang="ja-JP" altLang="en-US" sz="2400" dirty="0">
                <a:solidFill>
                  <a:srgbClr val="FF0000"/>
                </a:solidFill>
              </a:rPr>
              <a:t>相似比</a:t>
            </a:r>
            <a:r>
              <a:rPr kumimoji="1" lang="ja-JP" altLang="en-US" sz="2400" dirty="0"/>
              <a:t>という。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19231" y="59107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Ｈ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71337" y="379598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Ｇ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66555" y="376724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Ｆ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10813" y="1514401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Ｅ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52878" y="2078109"/>
            <a:ext cx="557235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四角形ＡＢＣＤ</a:t>
            </a:r>
            <a:r>
              <a:rPr kumimoji="1" lang="ja-JP" altLang="en-US" sz="4000" dirty="0">
                <a:solidFill>
                  <a:srgbClr val="FF0000"/>
                </a:solidFill>
              </a:rPr>
              <a:t>∽</a:t>
            </a:r>
            <a:r>
              <a:rPr kumimoji="1" lang="ja-JP" altLang="en-US" sz="3200" dirty="0"/>
              <a:t>四角形ＥＦＧＨ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06037" y="3503601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２㎝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43670" y="3998077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３㎝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274" y="5157192"/>
            <a:ext cx="718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四角形ＡＢＣＤと四角形ＥＦＧＨの相似比は</a:t>
            </a:r>
            <a:r>
              <a:rPr kumimoji="1" lang="ja-JP" altLang="en-US" sz="2800" dirty="0">
                <a:solidFill>
                  <a:srgbClr val="FF0000"/>
                </a:solidFill>
              </a:rPr>
              <a:t>２：３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6275" y="5589240"/>
                <a:ext cx="7818094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四角形ＡＢＣＤの四角形ＥＦＧＨに対する相似比は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２</m:t>
                        </m:r>
                      </m:num>
                      <m:den>
                        <m:r>
                          <a:rPr kumimoji="1" lang="ja-JP" alt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" y="5589240"/>
                <a:ext cx="7818094" cy="784254"/>
              </a:xfrm>
              <a:prstGeom prst="rect">
                <a:avLst/>
              </a:prstGeom>
              <a:blipFill rotWithShape="1">
                <a:blip r:embed="rId2"/>
                <a:stretch>
                  <a:fillRect l="-1638" b="-5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225824" y="6334780"/>
            <a:ext cx="812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（比の値　　</a:t>
            </a:r>
            <a:r>
              <a:rPr kumimoji="1" lang="ja-JP" altLang="en-US" sz="2800" dirty="0">
                <a:solidFill>
                  <a:srgbClr val="FF0000"/>
                </a:solidFill>
              </a:rPr>
              <a:t>ａ</a:t>
            </a:r>
            <a:r>
              <a:rPr kumimoji="1" lang="ja-JP" altLang="en-US" sz="2800" dirty="0"/>
              <a:t>　　　の　　</a:t>
            </a:r>
            <a:r>
              <a:rPr kumimoji="1" lang="ja-JP" altLang="en-US" sz="2800" dirty="0">
                <a:solidFill>
                  <a:srgbClr val="FF0000"/>
                </a:solidFill>
              </a:rPr>
              <a:t>ｂ</a:t>
            </a:r>
            <a:r>
              <a:rPr kumimoji="1" lang="ja-JP" altLang="en-US" sz="2800" dirty="0"/>
              <a:t>　　に対する相似比は</a:t>
            </a:r>
            <a:r>
              <a:rPr kumimoji="1" lang="ja-JP" altLang="en-US" sz="2800" dirty="0">
                <a:solidFill>
                  <a:srgbClr val="FF0000"/>
                </a:solidFill>
              </a:rPr>
              <a:t>ａ</a:t>
            </a:r>
            <a:r>
              <a:rPr kumimoji="1" lang="en-US" altLang="ja-JP" sz="2800" dirty="0">
                <a:solidFill>
                  <a:srgbClr val="FF0000"/>
                </a:solidFill>
              </a:rPr>
              <a:t>÷</a:t>
            </a:r>
            <a:r>
              <a:rPr kumimoji="1" lang="ja-JP" altLang="en-US" sz="2800" dirty="0">
                <a:solidFill>
                  <a:srgbClr val="FF0000"/>
                </a:solidFill>
              </a:rPr>
              <a:t>ｂ</a:t>
            </a:r>
            <a:r>
              <a:rPr kumimoji="1" lang="ja-JP" altLang="en-US" sz="2800" dirty="0"/>
              <a:t>）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26559" y="577763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比の値</a:t>
            </a:r>
          </a:p>
        </p:txBody>
      </p:sp>
    </p:spTree>
    <p:extLst>
      <p:ext uri="{BB962C8B-B14F-4D97-AF65-F5344CB8AC3E}">
        <p14:creationId xmlns:p14="http://schemas.microsoft.com/office/powerpoint/2010/main" val="232948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2" grpId="0"/>
      <p:bldP spid="23" grpId="0"/>
      <p:bldP spid="14" grpId="0"/>
      <p:bldP spid="24" grpId="0"/>
      <p:bldP spid="2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DB4041-F054-4D3F-87E0-3C2D9982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6034682"/>
          </a:xfrm>
        </p:spPr>
        <p:txBody>
          <a:bodyPr>
            <a:normAutofit fontScale="90000"/>
          </a:bodyPr>
          <a:lstStyle/>
          <a:p>
            <a:r>
              <a:rPr kumimoji="1" lang="ja-JP" altLang="en-US" sz="11500" dirty="0"/>
              <a:t>グーグルマップを使って自分の家を見付けよう</a:t>
            </a:r>
          </a:p>
        </p:txBody>
      </p:sp>
    </p:spTree>
    <p:extLst>
      <p:ext uri="{BB962C8B-B14F-4D97-AF65-F5344CB8AC3E}">
        <p14:creationId xmlns:p14="http://schemas.microsoft.com/office/powerpoint/2010/main" val="794516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5824" y="127596"/>
            <a:ext cx="8784975" cy="926949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/>
              <a:t>四角形ＡＢＣＤ∽四角形ＥＦＧＨのとき、ＦＧの長さを求めなさい。</a:t>
            </a:r>
          </a:p>
        </p:txBody>
      </p:sp>
      <p:sp>
        <p:nvSpPr>
          <p:cNvPr id="7" name="フリーフォーム 6"/>
          <p:cNvSpPr/>
          <p:nvPr/>
        </p:nvSpPr>
        <p:spPr>
          <a:xfrm>
            <a:off x="370590" y="1766796"/>
            <a:ext cx="2412694" cy="2148289"/>
          </a:xfrm>
          <a:custGeom>
            <a:avLst/>
            <a:gdLst>
              <a:gd name="connsiteX0" fmla="*/ 1608463 w 2412694"/>
              <a:gd name="connsiteY0" fmla="*/ 0 h 2148289"/>
              <a:gd name="connsiteX1" fmla="*/ 804231 w 2412694"/>
              <a:gd name="connsiteY1" fmla="*/ 727114 h 2148289"/>
              <a:gd name="connsiteX2" fmla="*/ 0 w 2412694"/>
              <a:gd name="connsiteY2" fmla="*/ 2148289 h 2148289"/>
              <a:gd name="connsiteX3" fmla="*/ 2412694 w 2412694"/>
              <a:gd name="connsiteY3" fmla="*/ 2148289 h 2148289"/>
              <a:gd name="connsiteX4" fmla="*/ 1608463 w 2412694"/>
              <a:gd name="connsiteY4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694" h="2148289">
                <a:moveTo>
                  <a:pt x="1608463" y="0"/>
                </a:moveTo>
                <a:lnTo>
                  <a:pt x="804231" y="727114"/>
                </a:lnTo>
                <a:lnTo>
                  <a:pt x="0" y="2148289"/>
                </a:lnTo>
                <a:lnTo>
                  <a:pt x="2412694" y="2148289"/>
                </a:lnTo>
                <a:lnTo>
                  <a:pt x="160846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7776" y="2079479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3721" y="1431407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90838" y="3684252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Ｃ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983" y="368425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Ｂ</a:t>
            </a:r>
          </a:p>
        </p:txBody>
      </p:sp>
      <p:sp>
        <p:nvSpPr>
          <p:cNvPr id="15" name="フリーフォーム 14"/>
          <p:cNvSpPr/>
          <p:nvPr/>
        </p:nvSpPr>
        <p:spPr>
          <a:xfrm>
            <a:off x="4642804" y="1196752"/>
            <a:ext cx="3624550" cy="3227942"/>
          </a:xfrm>
          <a:custGeom>
            <a:avLst/>
            <a:gdLst>
              <a:gd name="connsiteX0" fmla="*/ 2423711 w 3624550"/>
              <a:gd name="connsiteY0" fmla="*/ 0 h 3227942"/>
              <a:gd name="connsiteX1" fmla="*/ 1211856 w 3624550"/>
              <a:gd name="connsiteY1" fmla="*/ 1079653 h 3227942"/>
              <a:gd name="connsiteX2" fmla="*/ 0 w 3624550"/>
              <a:gd name="connsiteY2" fmla="*/ 3227942 h 3227942"/>
              <a:gd name="connsiteX3" fmla="*/ 3624550 w 3624550"/>
              <a:gd name="connsiteY3" fmla="*/ 3227942 h 3227942"/>
              <a:gd name="connsiteX4" fmla="*/ 2423711 w 3624550"/>
              <a:gd name="connsiteY4" fmla="*/ 0 h 322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4550" h="3227942">
                <a:moveTo>
                  <a:pt x="2423711" y="0"/>
                </a:moveTo>
                <a:lnTo>
                  <a:pt x="1211856" y="1079653"/>
                </a:lnTo>
                <a:lnTo>
                  <a:pt x="0" y="3227942"/>
                </a:lnTo>
                <a:lnTo>
                  <a:pt x="3624550" y="3227942"/>
                </a:lnTo>
                <a:lnTo>
                  <a:pt x="2423711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15248" y="96974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Ｈ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67354" y="417466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Ｇ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62572" y="414591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Ｆ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06830" y="1893072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Ｅ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02054" y="3882272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６㎝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292" y="2548552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４㎝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457697" y="2791009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６㎝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53110" y="4887791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ＦＧ：６＝６：４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7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2D7DAC-CF2C-4A51-B1B3-CA8A3AB1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1C4E62-7C5C-4E6C-9A15-8E839C766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8D67F8-2974-4868-B69E-9D7A169BD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42" t="14428" r="28330" b="10781"/>
          <a:stretch/>
        </p:blipFill>
        <p:spPr>
          <a:xfrm>
            <a:off x="-540568" y="10056"/>
            <a:ext cx="4104456" cy="68145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D3D96E0-D742-4DFE-B749-7EBD9215B2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80" t="14427" r="36613" b="6579"/>
          <a:stretch/>
        </p:blipFill>
        <p:spPr>
          <a:xfrm>
            <a:off x="2339752" y="10056"/>
            <a:ext cx="3816424" cy="71195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CD127B7-21E5-4A35-BE5E-02186F5B5C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400" t="14407" r="26375" b="5179"/>
          <a:stretch/>
        </p:blipFill>
        <p:spPr>
          <a:xfrm>
            <a:off x="5495677" y="-905087"/>
            <a:ext cx="6193264" cy="77296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70A3E5-244F-4951-B8D5-956BF8E4FC3F}"/>
              </a:ext>
            </a:extLst>
          </p:cNvPr>
          <p:cNvSpPr txBox="1"/>
          <p:nvPr/>
        </p:nvSpPr>
        <p:spPr>
          <a:xfrm>
            <a:off x="107504" y="322817"/>
            <a:ext cx="203132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7200" dirty="0"/>
              <a:t>縮図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04C87A-50B4-41A9-909E-78A4926043CE}"/>
              </a:ext>
            </a:extLst>
          </p:cNvPr>
          <p:cNvSpPr txBox="1"/>
          <p:nvPr/>
        </p:nvSpPr>
        <p:spPr>
          <a:xfrm>
            <a:off x="5967903" y="274638"/>
            <a:ext cx="295465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7200" dirty="0"/>
              <a:t>拡大図</a:t>
            </a:r>
          </a:p>
        </p:txBody>
      </p:sp>
    </p:spTree>
    <p:extLst>
      <p:ext uri="{BB962C8B-B14F-4D97-AF65-F5344CB8AC3E}">
        <p14:creationId xmlns:p14="http://schemas.microsoft.com/office/powerpoint/2010/main" val="33021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jukun\Desktop\narunaru\DCIM08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14652" r="4578" b="16034"/>
          <a:stretch/>
        </p:blipFill>
        <p:spPr bwMode="auto">
          <a:xfrm>
            <a:off x="156077" y="4149080"/>
            <a:ext cx="57151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ajukun\Desktop\narunaru\DCIM08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14652" r="4578" b="16034"/>
          <a:stretch/>
        </p:blipFill>
        <p:spPr bwMode="auto">
          <a:xfrm>
            <a:off x="138579" y="176394"/>
            <a:ext cx="8833548" cy="378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jukun\Desktop\narunaru\DCIM08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14652" r="4578" b="16034"/>
          <a:stretch/>
        </p:blipFill>
        <p:spPr bwMode="auto">
          <a:xfrm>
            <a:off x="5968658" y="5303947"/>
            <a:ext cx="3019265" cy="12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730006" y="2961730"/>
            <a:ext cx="203132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拡大図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36296" y="4472950"/>
            <a:ext cx="1415772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縮図</a:t>
            </a:r>
          </a:p>
        </p:txBody>
      </p:sp>
    </p:spTree>
    <p:extLst>
      <p:ext uri="{BB962C8B-B14F-4D97-AF65-F5344CB8AC3E}">
        <p14:creationId xmlns:p14="http://schemas.microsoft.com/office/powerpoint/2010/main" val="9487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365DF-4CA2-47DC-B75B-FE08A31D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9604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kumimoji="1" lang="ja-JP" altLang="en-US" sz="80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形が同じで大きさが違う図形について考えよう。</a:t>
            </a:r>
          </a:p>
        </p:txBody>
      </p:sp>
    </p:spTree>
    <p:extLst>
      <p:ext uri="{BB962C8B-B14F-4D97-AF65-F5344CB8AC3E}">
        <p14:creationId xmlns:p14="http://schemas.microsoft.com/office/powerpoint/2010/main" val="34052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565C91-5DCC-4C16-8B59-D2ABB48B9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40" y="2417124"/>
            <a:ext cx="828092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身の回りにないだろうか？</a:t>
            </a:r>
          </a:p>
        </p:txBody>
      </p:sp>
    </p:spTree>
    <p:extLst>
      <p:ext uri="{BB962C8B-B14F-4D97-AF65-F5344CB8AC3E}">
        <p14:creationId xmlns:p14="http://schemas.microsoft.com/office/powerpoint/2010/main" val="185509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D0DEF9-FA35-432D-A4A5-4DDDC102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31C3CF-15D2-4C04-BEDB-422A92A30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image.rakuten.co.jp/select-penguin/cabinet/interior2/it04-76-1.jpg">
            <a:hlinkClick r:id="rId2"/>
            <a:extLst>
              <a:ext uri="{FF2B5EF4-FFF2-40B4-BE49-F238E27FC236}">
                <a16:creationId xmlns:a16="http://schemas.microsoft.com/office/drawing/2014/main" id="{3B108629-9882-471C-9CCF-58D50FA99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72C34996-C80E-41F7-BE41-F28FA1B128C1}"/>
              </a:ext>
            </a:extLst>
          </p:cNvPr>
          <p:cNvSpPr txBox="1">
            <a:spLocks/>
          </p:cNvSpPr>
          <p:nvPr/>
        </p:nvSpPr>
        <p:spPr>
          <a:xfrm>
            <a:off x="467544" y="188640"/>
            <a:ext cx="8229600" cy="778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形が同じで大きさが違うもの</a:t>
            </a:r>
            <a:endParaRPr lang="ja-JP" altLang="en-US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83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0" y="3769233"/>
            <a:ext cx="963163" cy="96316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17870" r="17871" b="17871"/>
          <a:stretch/>
        </p:blipFill>
        <p:spPr>
          <a:xfrm>
            <a:off x="1802204" y="4402126"/>
            <a:ext cx="1944216" cy="194421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64904"/>
            <a:ext cx="3974798" cy="397479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59" y="511658"/>
            <a:ext cx="3302323" cy="33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9713"/>
            <a:ext cx="10286999" cy="6858000"/>
          </a:xfrm>
        </p:spPr>
      </p:pic>
    </p:spTree>
    <p:extLst>
      <p:ext uri="{BB962C8B-B14F-4D97-AF65-F5344CB8AC3E}">
        <p14:creationId xmlns:p14="http://schemas.microsoft.com/office/powerpoint/2010/main" val="256111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329</Words>
  <Application>Microsoft Office PowerPoint</Application>
  <PresentationFormat>画面に合わせる (4:3)</PresentationFormat>
  <Paragraphs>68</Paragraphs>
  <Slides>20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AR Pゴシック体S</vt:lpstr>
      <vt:lpstr>游ゴシック</vt:lpstr>
      <vt:lpstr>Arial</vt:lpstr>
      <vt:lpstr>Calibri</vt:lpstr>
      <vt:lpstr>Cambria Math</vt:lpstr>
      <vt:lpstr>Office ​​テーマ</vt:lpstr>
      <vt:lpstr>本時の課題 〇〇中学校の体育館の、横の長さを求めよう。</vt:lpstr>
      <vt:lpstr>グーグルマップを使って自分の家を見付けよう</vt:lpstr>
      <vt:lpstr>PowerPoint プレゼンテーション</vt:lpstr>
      <vt:lpstr>PowerPoint プレゼンテーション</vt:lpstr>
      <vt:lpstr>形が同じで大きさが違う図形について考えよう。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5章　図形と相似</vt:lpstr>
      <vt:lpstr>下の図のア～オで、四角形ＡＢＣＤと形が同じ四角形はどれですか。</vt:lpstr>
      <vt:lpstr>PowerPoint プレゼンテーション</vt:lpstr>
      <vt:lpstr>四角形ＡＢＣＤと四角形ＥＦＧＨが相似である場合</vt:lpstr>
      <vt:lpstr>四角形ＡＢＣＤ∽四角形ＥＦＧＨのとき、ＦＧの長さを求めなさい。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5章　図形と相似</dc:title>
  <dc:creator>kajukun</dc:creator>
  <cp:lastModifiedBy>和明</cp:lastModifiedBy>
  <cp:revision>59</cp:revision>
  <cp:lastPrinted>2021-11-01T23:52:53Z</cp:lastPrinted>
  <dcterms:created xsi:type="dcterms:W3CDTF">2013-10-19T20:04:39Z</dcterms:created>
  <dcterms:modified xsi:type="dcterms:W3CDTF">2022-11-24T12:26:11Z</dcterms:modified>
</cp:coreProperties>
</file>