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6" r:id="rId10"/>
    <p:sldId id="267" r:id="rId11"/>
    <p:sldId id="263" r:id="rId12"/>
    <p:sldId id="269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F39D-6AFA-4335-A2D9-B646C16B28C0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C3C98-D3D9-4920-8214-DC21069E6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0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C3C98-D3D9-4920-8214-DC21069E6FA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7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C3C98-D3D9-4920-8214-DC21069E6FA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7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C3C98-D3D9-4920-8214-DC21069E6FA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7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C3C98-D3D9-4920-8214-DC21069E6FA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7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3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8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78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1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0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8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46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83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51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31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63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1F16-DAD1-40C5-A226-B0AF2E207C4C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BB9F-6E5B-433D-80B8-265E65AD24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04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.gzn.jp/img/2012/12/04/3d-printer-replicator-2/GIG_8728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gzn.jp/img/2012/07/31/3d-printer-wf2012s/GIG_087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350" y="692696"/>
            <a:ext cx="9036496" cy="936104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相似な立体の表面積、体積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568952" cy="3600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 smtClean="0">
                <a:solidFill>
                  <a:schemeClr val="tx1"/>
                </a:solidFill>
              </a:rPr>
              <a:t>「身近な直方体をもとに実際に表面積と体積を求めることで、相似な立体</a:t>
            </a:r>
            <a:r>
              <a:rPr lang="ja-JP" altLang="en-US" sz="4400" smtClean="0">
                <a:solidFill>
                  <a:schemeClr val="tx1"/>
                </a:solidFill>
              </a:rPr>
              <a:t>の表面積比と体積比</a:t>
            </a:r>
            <a:r>
              <a:rPr lang="ja-JP" altLang="en-US" sz="4400" dirty="0" smtClean="0">
                <a:solidFill>
                  <a:schemeClr val="tx1"/>
                </a:solidFill>
              </a:rPr>
              <a:t>に</a:t>
            </a:r>
            <a:r>
              <a:rPr lang="ja-JP" altLang="en-US" sz="4400" smtClean="0">
                <a:solidFill>
                  <a:schemeClr val="tx1"/>
                </a:solidFill>
              </a:rPr>
              <a:t>ついて理解する</a:t>
            </a:r>
            <a:r>
              <a:rPr lang="ja-JP" altLang="en-US" sz="4400" dirty="0" smtClean="0">
                <a:solidFill>
                  <a:schemeClr val="tx1"/>
                </a:solidFill>
              </a:rPr>
              <a:t>。」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4802179" y="282280"/>
            <a:ext cx="2284948" cy="1750697"/>
            <a:chOff x="971600" y="1340768"/>
            <a:chExt cx="7416824" cy="5112568"/>
          </a:xfrm>
        </p:grpSpPr>
        <p:sp>
          <p:nvSpPr>
            <p:cNvPr id="4" name="直方体 3"/>
            <p:cNvSpPr/>
            <p:nvPr/>
          </p:nvSpPr>
          <p:spPr>
            <a:xfrm>
              <a:off x="971600" y="1340768"/>
              <a:ext cx="7416824" cy="5112568"/>
            </a:xfrm>
            <a:prstGeom prst="cube">
              <a:avLst>
                <a:gd name="adj" fmla="val 19694"/>
              </a:avLst>
            </a:prstGeom>
            <a:solidFill>
              <a:srgbClr val="00B0F0">
                <a:alpha val="2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2136318" y="1353649"/>
              <a:ext cx="0" cy="404821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258404" y="5427661"/>
              <a:ext cx="613002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1081021" y="5427661"/>
              <a:ext cx="1055297" cy="97643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1999805" y="898958"/>
            <a:ext cx="1526412" cy="1150849"/>
            <a:chOff x="979430" y="2151407"/>
            <a:chExt cx="3600400" cy="2448272"/>
          </a:xfrm>
          <a:solidFill>
            <a:srgbClr val="FFFF00"/>
          </a:solidFill>
        </p:grpSpPr>
        <p:sp>
          <p:nvSpPr>
            <p:cNvPr id="5" name="直方体 4"/>
            <p:cNvSpPr/>
            <p:nvPr/>
          </p:nvSpPr>
          <p:spPr>
            <a:xfrm>
              <a:off x="979430" y="2151407"/>
              <a:ext cx="3600400" cy="2448272"/>
            </a:xfrm>
            <a:prstGeom prst="cube">
              <a:avLst>
                <a:gd name="adj" fmla="val 2272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1627973" y="2160289"/>
              <a:ext cx="0" cy="183727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613309" y="3997559"/>
              <a:ext cx="295536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979432" y="3997559"/>
              <a:ext cx="648541" cy="60212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1261824" y="1300440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4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40343" y="610745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74759" y="1920659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94739" y="-10106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437575" y="1920659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9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32464" y="100805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170" y="312430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表面積</a:t>
            </a:r>
            <a:endParaRPr kumimoji="1" lang="ja-JP" altLang="en-US" sz="4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170" y="4797152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体　積</a:t>
            </a:r>
            <a:endParaRPr kumimoji="1" lang="ja-JP" altLang="en-US" sz="4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43768" y="3062752"/>
            <a:ext cx="151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88</a:t>
            </a:r>
            <a:r>
              <a:rPr kumimoji="1" lang="ja-JP" altLang="en-US" sz="4400" dirty="0" smtClean="0"/>
              <a:t>㎝</a:t>
            </a:r>
            <a:r>
              <a:rPr kumimoji="1" lang="en-US" altLang="ja-JP" sz="4400" baseline="30000" dirty="0" smtClean="0"/>
              <a:t>2</a:t>
            </a:r>
            <a:endParaRPr kumimoji="1" lang="ja-JP" altLang="en-US" sz="4400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95458" y="3062753"/>
            <a:ext cx="179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198</a:t>
            </a:r>
            <a:r>
              <a:rPr kumimoji="1" lang="ja-JP" altLang="en-US" sz="4400" dirty="0" smtClean="0"/>
              <a:t>㎝</a:t>
            </a:r>
            <a:r>
              <a:rPr kumimoji="1" lang="en-US" altLang="ja-JP" sz="4400" baseline="30000" dirty="0" smtClean="0"/>
              <a:t>2</a:t>
            </a:r>
            <a:endParaRPr kumimoji="1" lang="ja-JP" altLang="en-US" sz="4400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91849" y="4735597"/>
            <a:ext cx="151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48</a:t>
            </a:r>
            <a:r>
              <a:rPr kumimoji="1" lang="ja-JP" altLang="en-US" sz="4400" dirty="0" smtClean="0"/>
              <a:t>㎝</a:t>
            </a:r>
            <a:r>
              <a:rPr kumimoji="1" lang="en-US" altLang="ja-JP" sz="4400" baseline="30000" dirty="0" smtClean="0"/>
              <a:t>3</a:t>
            </a:r>
            <a:endParaRPr kumimoji="1" lang="ja-JP" altLang="en-US" sz="4400" baseline="30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54665" y="4712738"/>
            <a:ext cx="179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162</a:t>
            </a:r>
            <a:r>
              <a:rPr kumimoji="1" lang="ja-JP" altLang="en-US" sz="4400" dirty="0" smtClean="0"/>
              <a:t>㎝</a:t>
            </a:r>
            <a:r>
              <a:rPr kumimoji="1" lang="en-US" altLang="ja-JP" sz="4400" baseline="30000" dirty="0" smtClean="0"/>
              <a:t>3</a:t>
            </a:r>
            <a:endParaRPr kumimoji="1" lang="ja-JP" altLang="en-US" sz="4400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597" y="379981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B050"/>
                </a:solidFill>
              </a:rPr>
              <a:t>表面積比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170" y="558924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B050"/>
                </a:solidFill>
              </a:rPr>
              <a:t>体積比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495231" y="3738261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４</a:t>
            </a:r>
            <a:r>
              <a:rPr kumimoji="1" lang="ja-JP" altLang="en-US" sz="4800" dirty="0" smtClean="0"/>
              <a:t>　　　：　　　９</a:t>
            </a:r>
            <a:endParaRPr kumimoji="1" lang="ja-JP" altLang="en-US" sz="4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5231" y="5488674"/>
            <a:ext cx="4209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８</a:t>
            </a:r>
            <a:r>
              <a:rPr kumimoji="1" lang="ja-JP" altLang="en-US" sz="4800" dirty="0" smtClean="0"/>
              <a:t>　　　：　　　２７</a:t>
            </a:r>
            <a:endParaRPr kumimoji="1" lang="ja-JP" altLang="en-US" sz="4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597" y="243116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B050"/>
                </a:solidFill>
              </a:rPr>
              <a:t>相似比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86669" y="2342094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２　　　：　　　３</a:t>
            </a:r>
            <a:endParaRPr kumimoji="1" lang="ja-JP" altLang="en-US" sz="4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76256" y="2318304"/>
            <a:ext cx="212590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</a:rPr>
              <a:t>m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　：　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n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876255" y="3738261"/>
            <a:ext cx="219002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4800" baseline="30000" dirty="0" smtClean="0">
                <a:solidFill>
                  <a:srgbClr val="FF0000"/>
                </a:solidFill>
              </a:rPr>
              <a:t>2 </a:t>
            </a:r>
            <a:r>
              <a:rPr lang="ja-JP" altLang="en-US" sz="4800" baseline="30000" dirty="0">
                <a:solidFill>
                  <a:srgbClr val="FF0000"/>
                </a:solidFill>
              </a:rPr>
              <a:t> 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：  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sz="4800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4800" baseline="30000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883318" y="5452034"/>
            <a:ext cx="21435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4800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：</a:t>
            </a:r>
            <a:r>
              <a:rPr lang="en-US" altLang="ja-JP" sz="4800" dirty="0">
                <a:solidFill>
                  <a:srgbClr val="FF0000"/>
                </a:solidFill>
              </a:rPr>
              <a:t> </a:t>
            </a:r>
            <a:r>
              <a:rPr lang="en-US" altLang="ja-JP" sz="4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sz="4800" baseline="30000" dirty="0" smtClean="0">
                <a:solidFill>
                  <a:srgbClr val="FF0000"/>
                </a:solidFill>
              </a:rPr>
              <a:t>3</a:t>
            </a:r>
            <a:endParaRPr kumimoji="1" lang="ja-JP" altLang="en-US" sz="4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5" grpId="0"/>
      <p:bldP spid="37" grpId="0"/>
      <p:bldP spid="39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705" y="116632"/>
            <a:ext cx="8401457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相似な立体の表面積の比と体積の比</a:t>
            </a:r>
            <a:endParaRPr kumimoji="1" lang="ja-JP" altLang="en-US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4283969" y="1187173"/>
            <a:ext cx="4032448" cy="2038215"/>
            <a:chOff x="971600" y="1340768"/>
            <a:chExt cx="7416824" cy="5112568"/>
          </a:xfrm>
        </p:grpSpPr>
        <p:sp>
          <p:nvSpPr>
            <p:cNvPr id="4" name="直方体 3"/>
            <p:cNvSpPr/>
            <p:nvPr/>
          </p:nvSpPr>
          <p:spPr>
            <a:xfrm>
              <a:off x="971600" y="1340768"/>
              <a:ext cx="7416824" cy="5112568"/>
            </a:xfrm>
            <a:prstGeom prst="cube">
              <a:avLst>
                <a:gd name="adj" fmla="val 30387"/>
              </a:avLst>
            </a:prstGeom>
            <a:solidFill>
              <a:srgbClr val="00B0F0">
                <a:alpha val="2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2258405" y="1340768"/>
              <a:ext cx="0" cy="35283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258405" y="4869161"/>
              <a:ext cx="61300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979430" y="4869161"/>
              <a:ext cx="1278975" cy="158417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784873" y="1293657"/>
            <a:ext cx="2776381" cy="1407141"/>
            <a:chOff x="979430" y="2151407"/>
            <a:chExt cx="3600400" cy="2448272"/>
          </a:xfrm>
          <a:solidFill>
            <a:srgbClr val="FFFF00"/>
          </a:solidFill>
        </p:grpSpPr>
        <p:sp>
          <p:nvSpPr>
            <p:cNvPr id="5" name="直方体 4"/>
            <p:cNvSpPr/>
            <p:nvPr/>
          </p:nvSpPr>
          <p:spPr>
            <a:xfrm>
              <a:off x="979430" y="2151407"/>
              <a:ext cx="3600400" cy="2448272"/>
            </a:xfrm>
            <a:prstGeom prst="cube">
              <a:avLst>
                <a:gd name="adj" fmla="val 3038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1613309" y="2151407"/>
              <a:ext cx="1" cy="169042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613310" y="3841836"/>
              <a:ext cx="295536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979430" y="3843931"/>
              <a:ext cx="633880" cy="7557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1576514" y="259070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3600" dirty="0" smtClean="0"/>
              <a:t>a</a:t>
            </a:r>
            <a:endParaRPr kumimoji="1" lang="ja-JP" altLang="en-US" sz="3600" baseline="30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88382" y="2144558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>
                <a:solidFill>
                  <a:srgbClr val="FF0000"/>
                </a:solidFill>
              </a:rPr>
              <a:t>n</a:t>
            </a:r>
            <a:r>
              <a:rPr kumimoji="1" lang="en-US" altLang="ja-JP" sz="3600" dirty="0" err="1" smtClean="0"/>
              <a:t>b</a:t>
            </a:r>
            <a:endParaRPr kumimoji="1" lang="ja-JP" altLang="en-US" sz="36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09265" y="306896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>
                <a:solidFill>
                  <a:srgbClr val="FF0000"/>
                </a:solidFill>
              </a:rPr>
              <a:t>n</a:t>
            </a:r>
            <a:r>
              <a:rPr kumimoji="1" lang="en-US" altLang="ja-JP" sz="3600" dirty="0" err="1" smtClean="0"/>
              <a:t>a</a:t>
            </a:r>
            <a:endParaRPr kumimoji="1" lang="ja-JP" altLang="en-US" sz="36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72826" y="1107743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0000"/>
                </a:solidFill>
              </a:rPr>
              <a:t>n</a:t>
            </a:r>
            <a:r>
              <a:rPr lang="en-US" altLang="ja-JP" sz="3600" dirty="0" err="1" smtClean="0"/>
              <a:t>c</a:t>
            </a:r>
            <a:endParaRPr kumimoji="1" lang="ja-JP" altLang="en-US" sz="3600" baseline="30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1616" y="109622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3600" dirty="0" smtClean="0"/>
              <a:t>c</a:t>
            </a:r>
            <a:endParaRPr kumimoji="1" lang="ja-JP" altLang="en-US" sz="3600" baseline="30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1803605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m</a:t>
            </a:r>
            <a:r>
              <a:rPr kumimoji="1" lang="en-US" altLang="ja-JP" sz="3600" dirty="0" err="1" smtClean="0"/>
              <a:t>b</a:t>
            </a:r>
            <a:endParaRPr kumimoji="1" lang="ja-JP" altLang="en-US" sz="3600" baseline="30000" dirty="0"/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130616" y="3694088"/>
            <a:ext cx="8928992" cy="2111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/>
              <a:t>相似な２つの立体で、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相似比</a:t>
            </a:r>
            <a:r>
              <a:rPr lang="ja-JP" altLang="en-US" dirty="0" smtClean="0">
                <a:solidFill>
                  <a:srgbClr val="FF0000"/>
                </a:solidFill>
              </a:rPr>
              <a:t>ｍ：ｎ</a:t>
            </a:r>
            <a:r>
              <a:rPr lang="ja-JP" altLang="en-US" dirty="0" smtClean="0"/>
              <a:t>ならば、表面積の比 </a:t>
            </a:r>
            <a:r>
              <a:rPr lang="en-US" altLang="ja-JP" dirty="0" smtClean="0">
                <a:solidFill>
                  <a:srgbClr val="FF0000"/>
                </a:solidFill>
              </a:rPr>
              <a:t>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 </a:t>
            </a:r>
            <a:r>
              <a:rPr lang="ja-JP" altLang="en-US" baseline="30000" dirty="0" smtClean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FF0000"/>
                </a:solidFill>
              </a:rPr>
              <a:t>：  </a:t>
            </a:r>
            <a:r>
              <a:rPr lang="en-US" altLang="ja-JP" dirty="0">
                <a:solidFill>
                  <a:srgbClr val="FF0000"/>
                </a:solidFill>
              </a:rPr>
              <a:t>n</a:t>
            </a:r>
            <a:r>
              <a:rPr lang="en-US" altLang="ja-JP" baseline="30000" dirty="0">
                <a:solidFill>
                  <a:srgbClr val="FF0000"/>
                </a:solidFill>
              </a:rPr>
              <a:t>2</a:t>
            </a:r>
            <a:endParaRPr lang="ja-JP" altLang="en-US" baseline="30000" dirty="0">
              <a:solidFill>
                <a:srgbClr val="FF0000"/>
              </a:solidFill>
            </a:endParaRPr>
          </a:p>
          <a:p>
            <a:pPr algn="l"/>
            <a:r>
              <a:rPr lang="ja-JP" altLang="en-US" dirty="0" smtClean="0"/>
              <a:t>相似比</a:t>
            </a:r>
            <a:r>
              <a:rPr lang="ja-JP" altLang="en-US" dirty="0" smtClean="0">
                <a:solidFill>
                  <a:srgbClr val="FF0000"/>
                </a:solidFill>
              </a:rPr>
              <a:t>ｍ：ｎ</a:t>
            </a:r>
            <a:r>
              <a:rPr lang="ja-JP" altLang="en-US" dirty="0" smtClean="0"/>
              <a:t>ならば、体積の比　　</a:t>
            </a:r>
            <a:r>
              <a:rPr lang="en-US" altLang="ja-JP" dirty="0" smtClean="0">
                <a:solidFill>
                  <a:srgbClr val="FF0000"/>
                </a:solidFill>
              </a:rPr>
              <a:t>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FF0000"/>
                </a:solidFill>
              </a:rPr>
              <a:t>：</a:t>
            </a:r>
            <a:r>
              <a:rPr lang="en-US" altLang="ja-JP" dirty="0" smtClean="0">
                <a:solidFill>
                  <a:srgbClr val="FF0000"/>
                </a:solidFill>
              </a:rPr>
              <a:t>  n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3</a:t>
            </a:r>
            <a:endParaRPr lang="ja-JP" alt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例題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　相似比が３：２の２つの立体Ｆ，Ｇがあります。Ｆの表面積が</a:t>
            </a:r>
            <a:r>
              <a:rPr kumimoji="1" lang="en-US" altLang="ja-JP" sz="3200" dirty="0" smtClean="0"/>
              <a:t>144㎝</a:t>
            </a:r>
            <a:r>
              <a:rPr kumimoji="1" lang="en-US" altLang="ja-JP" sz="3200" baseline="30000" dirty="0" smtClean="0"/>
              <a:t>2</a:t>
            </a:r>
            <a:r>
              <a:rPr kumimoji="1" lang="ja-JP" altLang="en-US" sz="3200" dirty="0" err="1" smtClean="0"/>
              <a:t>、</a:t>
            </a:r>
            <a:r>
              <a:rPr kumimoji="1" lang="ja-JP" altLang="en-US" sz="3200" dirty="0" smtClean="0"/>
              <a:t>体積が</a:t>
            </a:r>
            <a:r>
              <a:rPr kumimoji="1" lang="en-US" altLang="ja-JP" sz="3200" dirty="0" smtClean="0"/>
              <a:t>108</a:t>
            </a:r>
            <a:r>
              <a:rPr kumimoji="1" lang="en-US" altLang="ja-JP" sz="3200" dirty="0" smtClean="0"/>
              <a:t>㎝</a:t>
            </a:r>
            <a:r>
              <a:rPr kumimoji="1" lang="en-US" altLang="ja-JP" sz="3200" baseline="30000" dirty="0" smtClean="0"/>
              <a:t>3</a:t>
            </a:r>
            <a:r>
              <a:rPr kumimoji="1" lang="ja-JP" altLang="en-US" sz="3200" dirty="0" smtClean="0"/>
              <a:t>の</a:t>
            </a:r>
            <a:r>
              <a:rPr kumimoji="1" lang="ja-JP" altLang="en-US" sz="3200" dirty="0" smtClean="0"/>
              <a:t>とき、Ｇの表面積と体積を求めなさい。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4104456" cy="506916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724128" y="3861048"/>
            <a:ext cx="47641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600" dirty="0"/>
              <a:t>Ｆ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452320" y="3852698"/>
            <a:ext cx="47641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3600" dirty="0" smtClean="0"/>
              <a:t>G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332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01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プリンタ</a:t>
            </a:r>
            <a:endParaRPr kumimoji="1" lang="ja-JP" altLang="en-US" dirty="0"/>
          </a:p>
        </p:txBody>
      </p:sp>
      <p:pic>
        <p:nvPicPr>
          <p:cNvPr id="1030" name="Picture 6" descr="http://i.gzn.jp/img/2012/12/04/3d-printer-replicator-2/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24" y="1189707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79512" y="6400266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http://gigazine.net/news/20121204-3d-printer-replicator-2/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95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i.gzn.jp/img/2012/12/04/3d-printer-replicator-2/GIG_86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0" y="0"/>
            <a:ext cx="91810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9512" y="6211669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http://gigazine.net/news/20121204-3d-printer-replicator-2/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93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9512" y="6396335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http://gigazine.net/news/20121204-3d-printer-replicator-2/</a:t>
            </a:r>
            <a:endParaRPr lang="ja-JP" altLang="en-US" dirty="0"/>
          </a:p>
        </p:txBody>
      </p:sp>
      <p:pic>
        <p:nvPicPr>
          <p:cNvPr id="3076" name="Picture 4" descr="http://i.gzn.jp/img/2012/12/04/3d-printer-replicator-2/GIG_8728_m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" y="272662"/>
            <a:ext cx="8947248" cy="59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130521_3D_print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748875" cy="54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http://i.gzn.jp/img/2012/07/31/3d-printer-wf2012s/GIG_0872_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21" y="19484"/>
            <a:ext cx="4445034" cy="68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76" y="0"/>
            <a:ext cx="5146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555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相似な立体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6858"/>
            <a:ext cx="9256713" cy="61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www.vwgolf-gti.com/ferrari/images/enz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4323"/>
            <a:ext cx="3275857" cy="21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912" y="101819"/>
            <a:ext cx="5195979" cy="27494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1" lang="ja-JP" altLang="en-US" sz="3600" dirty="0" smtClean="0"/>
              <a:t>相似な立体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対応する線分の比が</a:t>
            </a:r>
            <a:r>
              <a:rPr lang="ja-JP" altLang="en-US" sz="3600" dirty="0" smtClean="0"/>
              <a:t>等しい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対応する面が</a:t>
            </a:r>
            <a:r>
              <a:rPr lang="ja-JP" altLang="en-US" sz="3600" dirty="0" smtClean="0"/>
              <a:t>相似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対応する角の大きさが</a:t>
            </a:r>
            <a:r>
              <a:rPr lang="ja-JP" altLang="en-US" sz="3600" dirty="0" smtClean="0"/>
              <a:t>等しい</a:t>
            </a:r>
            <a:endParaRPr kumimoji="1" lang="ja-JP" altLang="en-US" sz="36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251519" y="2996952"/>
            <a:ext cx="6620821" cy="3672441"/>
            <a:chOff x="971600" y="1340768"/>
            <a:chExt cx="7416824" cy="5112568"/>
          </a:xfrm>
        </p:grpSpPr>
        <p:sp>
          <p:nvSpPr>
            <p:cNvPr id="4" name="直方体 3"/>
            <p:cNvSpPr/>
            <p:nvPr/>
          </p:nvSpPr>
          <p:spPr>
            <a:xfrm>
              <a:off x="971600" y="1340768"/>
              <a:ext cx="7416824" cy="5112568"/>
            </a:xfrm>
            <a:prstGeom prst="cube">
              <a:avLst>
                <a:gd name="adj" fmla="val 30387"/>
              </a:avLst>
            </a:prstGeom>
            <a:solidFill>
              <a:srgbClr val="00B0F0">
                <a:alpha val="2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2258405" y="1340768"/>
              <a:ext cx="0" cy="35283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258405" y="4869161"/>
              <a:ext cx="613001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979430" y="4869161"/>
              <a:ext cx="1278975" cy="158417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254058" y="836712"/>
            <a:ext cx="3236446" cy="1853303"/>
            <a:chOff x="979430" y="2151407"/>
            <a:chExt cx="3600400" cy="2448272"/>
          </a:xfrm>
          <a:solidFill>
            <a:srgbClr val="FFFF00"/>
          </a:solidFill>
        </p:grpSpPr>
        <p:sp>
          <p:nvSpPr>
            <p:cNvPr id="5" name="直方体 4"/>
            <p:cNvSpPr/>
            <p:nvPr/>
          </p:nvSpPr>
          <p:spPr>
            <a:xfrm>
              <a:off x="979430" y="2151407"/>
              <a:ext cx="3600400" cy="2448272"/>
            </a:xfrm>
            <a:prstGeom prst="cube">
              <a:avLst>
                <a:gd name="adj" fmla="val 3038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1613309" y="2151407"/>
              <a:ext cx="1" cy="169042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613310" y="3841836"/>
              <a:ext cx="295536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979430" y="3843931"/>
              <a:ext cx="633880" cy="7557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7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1880" y="103522"/>
            <a:ext cx="5472121" cy="249568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立体は相似で、相似比は２：３です。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立体の表面積と体積を求めましょう。</a:t>
            </a:r>
            <a:endParaRPr kumimoji="1" lang="ja-JP" altLang="en-US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659204" y="2996935"/>
            <a:ext cx="3953021" cy="3096377"/>
            <a:chOff x="971600" y="1340768"/>
            <a:chExt cx="7416824" cy="5112568"/>
          </a:xfrm>
        </p:grpSpPr>
        <p:sp>
          <p:nvSpPr>
            <p:cNvPr id="4" name="直方体 3"/>
            <p:cNvSpPr/>
            <p:nvPr/>
          </p:nvSpPr>
          <p:spPr>
            <a:xfrm>
              <a:off x="971600" y="1340768"/>
              <a:ext cx="7416824" cy="5112568"/>
            </a:xfrm>
            <a:prstGeom prst="cube">
              <a:avLst>
                <a:gd name="adj" fmla="val 23043"/>
              </a:avLst>
            </a:prstGeom>
            <a:solidFill>
              <a:srgbClr val="00B0F0">
                <a:alpha val="2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2276793" y="1340768"/>
              <a:ext cx="0" cy="39235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258404" y="5264325"/>
              <a:ext cx="61300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979430" y="5264325"/>
              <a:ext cx="1278976" cy="11890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710060" y="332655"/>
            <a:ext cx="2565796" cy="1777640"/>
            <a:chOff x="979430" y="2151406"/>
            <a:chExt cx="3600400" cy="2448273"/>
          </a:xfrm>
          <a:solidFill>
            <a:srgbClr val="FFFF00"/>
          </a:solidFill>
        </p:grpSpPr>
        <p:sp>
          <p:nvSpPr>
            <p:cNvPr id="5" name="直方体 4"/>
            <p:cNvSpPr/>
            <p:nvPr/>
          </p:nvSpPr>
          <p:spPr>
            <a:xfrm>
              <a:off x="979430" y="2151407"/>
              <a:ext cx="3600400" cy="2448272"/>
            </a:xfrm>
            <a:prstGeom prst="cube">
              <a:avLst>
                <a:gd name="adj" fmla="val 2295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1543124" y="2151406"/>
              <a:ext cx="14156" cy="188430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1557278" y="4035709"/>
              <a:ext cx="295536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979434" y="4035709"/>
              <a:ext cx="563690" cy="56397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-50980" y="1214687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8347" y="101062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2㎝</a:t>
            </a:r>
            <a:endParaRPr kumimoji="1" lang="ja-JP" altLang="en-US" sz="3200" baseline="30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46745" y="1988840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6㎝</a:t>
            </a:r>
            <a:endParaRPr kumimoji="1" lang="ja-JP" altLang="en-US" sz="3200" baseline="30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0732" y="2930406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73204" y="6018516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9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50980" y="4553653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kumimoji="1" lang="en-US" altLang="ja-JP" sz="3200" dirty="0" smtClean="0"/>
              <a:t>㎝</a:t>
            </a:r>
            <a:endParaRPr kumimoji="1" lang="ja-JP" alt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1243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179</Words>
  <Application>Microsoft Office PowerPoint</Application>
  <PresentationFormat>画面に合わせる (4:3)</PresentationFormat>
  <Paragraphs>54</Paragraphs>
  <Slides>13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相似な立体の表面積、体積</vt:lpstr>
      <vt:lpstr>３Dプリンタ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相似な立体</vt:lpstr>
      <vt:lpstr>相似な立体  対応する線分の比が等しい 対応する面が相似 対応する角の大きさが等しい</vt:lpstr>
      <vt:lpstr>2つの立体は相似で、相似比は２：３です。 2つの立体の表面積と体積を求めましょう。</vt:lpstr>
      <vt:lpstr>PowerPoint プレゼンテーション</vt:lpstr>
      <vt:lpstr>相似な立体の表面積の比と体積の比</vt:lpstr>
      <vt:lpstr>例題1　相似比が３：２の２つの立体Ｆ，Ｇがあります。Ｆの表面積が144㎝2、体積が108㎝3のとき、Ｇの表面積と体積を求めなさい。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相似な立体の表面積、体積</dc:title>
  <dc:creator>kajukun</dc:creator>
  <cp:lastModifiedBy>iwachu-20</cp:lastModifiedBy>
  <cp:revision>30</cp:revision>
  <dcterms:created xsi:type="dcterms:W3CDTF">2013-12-01T06:35:29Z</dcterms:created>
  <dcterms:modified xsi:type="dcterms:W3CDTF">2016-12-06T23:45:16Z</dcterms:modified>
</cp:coreProperties>
</file>