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8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73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93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77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83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96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94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79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08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57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70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09BB2-BFD8-409D-99D3-9942A7AB647F}" type="datetimeFigureOut">
              <a:rPr kumimoji="1" lang="ja-JP" altLang="en-US" smtClean="0"/>
              <a:t>2016/11/5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7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1152128"/>
          </a:xfrm>
        </p:spPr>
        <p:txBody>
          <a:bodyPr>
            <a:noAutofit/>
          </a:bodyPr>
          <a:lstStyle/>
          <a:p>
            <a:r>
              <a:rPr kumimoji="1" lang="ja-JP" altLang="en-US" sz="7200" dirty="0" smtClean="0"/>
              <a:t>三角形の相似条件</a:t>
            </a:r>
            <a:endParaRPr kumimoji="1" lang="ja-JP" altLang="en-US" sz="7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208912" cy="446449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400" dirty="0" smtClean="0">
                <a:solidFill>
                  <a:schemeClr val="tx1"/>
                </a:solidFill>
              </a:rPr>
              <a:t>本時のねらい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400" dirty="0" smtClean="0">
                <a:solidFill>
                  <a:schemeClr val="tx1"/>
                </a:solidFill>
              </a:rPr>
              <a:t>「相似な三角形の作図を通して、三角形の相似条件を導き、それを理解する。」</a:t>
            </a:r>
            <a:endParaRPr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400" dirty="0" smtClean="0">
                <a:solidFill>
                  <a:schemeClr val="tx1"/>
                </a:solidFill>
              </a:rPr>
              <a:t>「相似の位置、相似の中心の意味を理解する。」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14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86409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dirty="0" smtClean="0"/>
              <a:t>△ＡＢＣと相似な</a:t>
            </a:r>
            <a:r>
              <a:rPr kumimoji="1" lang="ja-JP" altLang="en-US" sz="3200" dirty="0" smtClean="0"/>
              <a:t>三角形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辺の長さを</a:t>
            </a:r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倍に拡大した図</a:t>
            </a:r>
            <a:r>
              <a:rPr kumimoji="1" lang="en-US" altLang="ja-JP" sz="2800" dirty="0" smtClean="0"/>
              <a:t>)</a:t>
            </a:r>
            <a:r>
              <a:rPr kumimoji="1" lang="ja-JP" altLang="en-US" sz="2800" dirty="0" smtClean="0"/>
              <a:t>を作図しよう。</a:t>
            </a:r>
            <a:endParaRPr kumimoji="1" lang="ja-JP" altLang="en-US" sz="2800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1320555" y="1660158"/>
            <a:ext cx="1692814" cy="1332539"/>
            <a:chOff x="1320555" y="1660158"/>
            <a:chExt cx="1692814" cy="1332539"/>
          </a:xfrm>
        </p:grpSpPr>
        <p:sp>
          <p:nvSpPr>
            <p:cNvPr id="4" name="二等辺三角形 3"/>
            <p:cNvSpPr/>
            <p:nvPr/>
          </p:nvSpPr>
          <p:spPr>
            <a:xfrm>
              <a:off x="1547664" y="1988840"/>
              <a:ext cx="1224136" cy="666418"/>
            </a:xfrm>
            <a:prstGeom prst="triangle">
              <a:avLst>
                <a:gd name="adj" fmla="val 2815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746088" y="1660158"/>
              <a:ext cx="349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657181" y="2623365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20555" y="2618895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1320555" y="3835251"/>
            <a:ext cx="1692814" cy="1332539"/>
            <a:chOff x="1320555" y="1660158"/>
            <a:chExt cx="1692814" cy="1332539"/>
          </a:xfrm>
        </p:grpSpPr>
        <p:sp>
          <p:nvSpPr>
            <p:cNvPr id="18" name="二等辺三角形 17"/>
            <p:cNvSpPr/>
            <p:nvPr/>
          </p:nvSpPr>
          <p:spPr>
            <a:xfrm>
              <a:off x="1547664" y="1988840"/>
              <a:ext cx="1224136" cy="666418"/>
            </a:xfrm>
            <a:prstGeom prst="triangle">
              <a:avLst>
                <a:gd name="adj" fmla="val 2815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746088" y="1660158"/>
              <a:ext cx="349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657181" y="2623365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320555" y="2618895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5181936" y="3790213"/>
            <a:ext cx="1692814" cy="1332539"/>
            <a:chOff x="1320555" y="1660158"/>
            <a:chExt cx="1692814" cy="1332539"/>
          </a:xfrm>
        </p:grpSpPr>
        <p:sp>
          <p:nvSpPr>
            <p:cNvPr id="23" name="二等辺三角形 22"/>
            <p:cNvSpPr/>
            <p:nvPr/>
          </p:nvSpPr>
          <p:spPr>
            <a:xfrm>
              <a:off x="1547664" y="1988840"/>
              <a:ext cx="1224136" cy="666418"/>
            </a:xfrm>
            <a:prstGeom prst="triangle">
              <a:avLst>
                <a:gd name="adj" fmla="val 2815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746088" y="1660158"/>
              <a:ext cx="349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2657181" y="2623365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320555" y="2618895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5181936" y="1633378"/>
            <a:ext cx="1692814" cy="1332539"/>
            <a:chOff x="1320555" y="1660158"/>
            <a:chExt cx="1692814" cy="1332539"/>
          </a:xfrm>
        </p:grpSpPr>
        <p:sp>
          <p:nvSpPr>
            <p:cNvPr id="28" name="二等辺三角形 27"/>
            <p:cNvSpPr/>
            <p:nvPr/>
          </p:nvSpPr>
          <p:spPr>
            <a:xfrm>
              <a:off x="1547664" y="1988840"/>
              <a:ext cx="1224136" cy="666418"/>
            </a:xfrm>
            <a:prstGeom prst="triangle">
              <a:avLst>
                <a:gd name="adj" fmla="val 2815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1746088" y="1660158"/>
              <a:ext cx="349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657181" y="2623365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320555" y="2618895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sp>
        <p:nvSpPr>
          <p:cNvPr id="32" name="二等辺三角形 31"/>
          <p:cNvSpPr/>
          <p:nvPr/>
        </p:nvSpPr>
        <p:spPr>
          <a:xfrm>
            <a:off x="323528" y="1345465"/>
            <a:ext cx="2448273" cy="1314490"/>
          </a:xfrm>
          <a:prstGeom prst="triangle">
            <a:avLst>
              <a:gd name="adj" fmla="val 3064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/>
          <p:cNvSpPr/>
          <p:nvPr/>
        </p:nvSpPr>
        <p:spPr>
          <a:xfrm>
            <a:off x="1187624" y="5173067"/>
            <a:ext cx="2448273" cy="1314490"/>
          </a:xfrm>
          <a:prstGeom prst="triangle">
            <a:avLst>
              <a:gd name="adj" fmla="val 2777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二等辺三角形 33"/>
          <p:cNvSpPr/>
          <p:nvPr/>
        </p:nvSpPr>
        <p:spPr>
          <a:xfrm rot="10800000">
            <a:off x="6643959" y="2632029"/>
            <a:ext cx="2448273" cy="1314490"/>
          </a:xfrm>
          <a:prstGeom prst="triangle">
            <a:avLst>
              <a:gd name="adj" fmla="val 2777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/>
          <p:cNvSpPr/>
          <p:nvPr/>
        </p:nvSpPr>
        <p:spPr>
          <a:xfrm rot="10800000">
            <a:off x="5190700" y="5373216"/>
            <a:ext cx="2448273" cy="1314490"/>
          </a:xfrm>
          <a:prstGeom prst="triangle">
            <a:avLst>
              <a:gd name="adj" fmla="val 2777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コネクタ 37"/>
          <p:cNvCxnSpPr>
            <a:endCxn id="35" idx="4"/>
          </p:cNvCxnSpPr>
          <p:nvPr/>
        </p:nvCxnSpPr>
        <p:spPr>
          <a:xfrm flipH="1">
            <a:off x="5190700" y="4789062"/>
            <a:ext cx="1414105" cy="58415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>
            <a:endCxn id="35" idx="0"/>
          </p:cNvCxnSpPr>
          <p:nvPr/>
        </p:nvCxnSpPr>
        <p:spPr>
          <a:xfrm>
            <a:off x="5733589" y="4118895"/>
            <a:ext cx="1225450" cy="256881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endCxn id="35" idx="2"/>
          </p:cNvCxnSpPr>
          <p:nvPr/>
        </p:nvCxnSpPr>
        <p:spPr>
          <a:xfrm>
            <a:off x="5419399" y="4787187"/>
            <a:ext cx="2219574" cy="58602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フローチャート : 結合子 2"/>
          <p:cNvSpPr/>
          <p:nvPr/>
        </p:nvSpPr>
        <p:spPr>
          <a:xfrm>
            <a:off x="6112551" y="4955794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69524" y="4649847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相似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の中心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3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0950" y="764705"/>
            <a:ext cx="8640960" cy="601081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800" dirty="0" smtClean="0"/>
              <a:t>２つの三角形は、次のどれかが成り立てば相似である</a:t>
            </a:r>
            <a:r>
              <a:rPr kumimoji="1" lang="ja-JP" altLang="en-US" sz="2400" dirty="0" smtClean="0"/>
              <a:t>。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dirty="0" smtClean="0"/>
              <a:t>①　３組の辺の比が等しい。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rgbClr val="FF0000"/>
                </a:solidFill>
              </a:rPr>
              <a:t>ａ：ａ‘＝ｂ：</a:t>
            </a:r>
            <a:r>
              <a:rPr kumimoji="1" lang="ja-JP" altLang="en-US" sz="2800" dirty="0" err="1" smtClean="0">
                <a:solidFill>
                  <a:srgbClr val="FF0000"/>
                </a:solidFill>
              </a:rPr>
              <a:t>ｂ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’＝ｃ：ｃ‘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　</a:t>
            </a:r>
            <a:r>
              <a:rPr lang="en-US" altLang="ja-JP" dirty="0" smtClean="0"/>
              <a:t>2</a:t>
            </a:r>
            <a:r>
              <a:rPr lang="ja-JP" altLang="en-US" dirty="0" smtClean="0"/>
              <a:t>組の辺の比とその間の角が等しい。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ａ：ａ</a:t>
            </a:r>
            <a:r>
              <a:rPr lang="ja-JP" altLang="en-US" sz="2800" dirty="0" smtClean="0">
                <a:solidFill>
                  <a:srgbClr val="FF0000"/>
                </a:solidFill>
              </a:rPr>
              <a:t>‘＝</a:t>
            </a:r>
            <a:r>
              <a:rPr lang="ja-JP" altLang="en-US" sz="2800" dirty="0">
                <a:solidFill>
                  <a:srgbClr val="FF0000"/>
                </a:solidFill>
              </a:rPr>
              <a:t>ｃ：ｃ‘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rgbClr val="FF0000"/>
                </a:solidFill>
              </a:rPr>
              <a:t>∠Ｂ＝∠Ｂ‘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/>
              <a:t>③　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組の角が等しい。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∠Ｂ＝∠Ｂ‘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rgbClr val="FF0000"/>
                </a:solidFill>
              </a:rPr>
              <a:t>∠Ｃ＝∠Ｃ‘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8092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三角形の相似条件</a:t>
            </a:r>
            <a:endParaRPr kumimoji="1" lang="ja-JP" altLang="en-US" sz="40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3826770" y="1822472"/>
            <a:ext cx="1834839" cy="1095301"/>
            <a:chOff x="1320555" y="1521468"/>
            <a:chExt cx="1540524" cy="1515282"/>
          </a:xfrm>
        </p:grpSpPr>
        <p:sp>
          <p:nvSpPr>
            <p:cNvPr id="5" name="二等辺三角形 4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5655598" y="1252708"/>
            <a:ext cx="3115516" cy="1819565"/>
            <a:chOff x="1365563" y="1706134"/>
            <a:chExt cx="1363364" cy="1337650"/>
          </a:xfrm>
        </p:grpSpPr>
        <p:sp>
          <p:nvSpPr>
            <p:cNvPr id="10" name="二等辺三角形 9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158407" y="1706134"/>
              <a:ext cx="223899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Ａ‘</a:t>
              </a:r>
              <a:endParaRPr kumimoji="1" lang="ja-JP" altLang="en-US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504891" y="2772270"/>
              <a:ext cx="224036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Ｃ‘</a:t>
              </a:r>
              <a:endParaRPr kumimoji="1" lang="ja-JP" altLang="en-US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365563" y="2685737"/>
              <a:ext cx="228967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Ｂ‘</a:t>
              </a:r>
              <a:endParaRPr kumimoji="1" lang="ja-JP" altLang="en-US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4244119" y="2117447"/>
            <a:ext cx="255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c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96273" y="2216116"/>
            <a:ext cx="438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b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494377" y="2702941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a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23773" y="1816144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c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‘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14441" y="1950512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b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‘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182946" y="2723731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a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‘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3997691" y="3656788"/>
            <a:ext cx="1834839" cy="1095301"/>
            <a:chOff x="1320555" y="1521468"/>
            <a:chExt cx="1540524" cy="1515282"/>
          </a:xfrm>
        </p:grpSpPr>
        <p:sp>
          <p:nvSpPr>
            <p:cNvPr id="21" name="二等辺三角形 20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5826519" y="3087024"/>
            <a:ext cx="3115516" cy="1819565"/>
            <a:chOff x="1365563" y="1706134"/>
            <a:chExt cx="1363364" cy="1337650"/>
          </a:xfrm>
        </p:grpSpPr>
        <p:sp>
          <p:nvSpPr>
            <p:cNvPr id="26" name="二等辺三角形 25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158407" y="1706134"/>
              <a:ext cx="223899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Ａ‘</a:t>
              </a:r>
              <a:endParaRPr kumimoji="1" lang="ja-JP" altLang="en-US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2504891" y="2772270"/>
              <a:ext cx="224036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Ｃ‘</a:t>
              </a:r>
              <a:endParaRPr kumimoji="1" lang="ja-JP" altLang="en-US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1365563" y="2685737"/>
              <a:ext cx="228967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Ｂ‘</a:t>
              </a:r>
              <a:endParaRPr kumimoji="1" lang="ja-JP" altLang="en-US" dirty="0"/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4413519" y="3923754"/>
            <a:ext cx="255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c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665298" y="4537257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a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712715" y="3656788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c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‘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353867" y="4596509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a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‘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3950671" y="5460178"/>
            <a:ext cx="1834839" cy="1095301"/>
            <a:chOff x="1320555" y="1521468"/>
            <a:chExt cx="1540524" cy="1515282"/>
          </a:xfrm>
        </p:grpSpPr>
        <p:sp>
          <p:nvSpPr>
            <p:cNvPr id="37" name="二等辺三角形 36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sp>
        <p:nvSpPr>
          <p:cNvPr id="52" name="円弧 51"/>
          <p:cNvSpPr/>
          <p:nvPr/>
        </p:nvSpPr>
        <p:spPr>
          <a:xfrm rot="3246272">
            <a:off x="3958758" y="4265298"/>
            <a:ext cx="581101" cy="693489"/>
          </a:xfrm>
          <a:prstGeom prst="arc">
            <a:avLst>
              <a:gd name="adj1" fmla="val 16506470"/>
              <a:gd name="adj2" fmla="val 18396691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弧 52"/>
          <p:cNvSpPr/>
          <p:nvPr/>
        </p:nvSpPr>
        <p:spPr>
          <a:xfrm rot="2909304">
            <a:off x="5969946" y="4271862"/>
            <a:ext cx="581101" cy="693489"/>
          </a:xfrm>
          <a:prstGeom prst="arc">
            <a:avLst>
              <a:gd name="adj1" fmla="val 16506470"/>
              <a:gd name="adj2" fmla="val 18828369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弧 53"/>
          <p:cNvSpPr/>
          <p:nvPr/>
        </p:nvSpPr>
        <p:spPr>
          <a:xfrm rot="3199077">
            <a:off x="3935128" y="6060860"/>
            <a:ext cx="581101" cy="693489"/>
          </a:xfrm>
          <a:prstGeom prst="arc">
            <a:avLst>
              <a:gd name="adj1" fmla="val 16138932"/>
              <a:gd name="adj2" fmla="val 18307322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" name="グループ化 30"/>
          <p:cNvGrpSpPr/>
          <p:nvPr/>
        </p:nvGrpSpPr>
        <p:grpSpPr>
          <a:xfrm>
            <a:off x="5779499" y="4890414"/>
            <a:ext cx="3115516" cy="1832810"/>
            <a:chOff x="5779499" y="4890414"/>
            <a:chExt cx="3115516" cy="1832810"/>
          </a:xfrm>
        </p:grpSpPr>
        <p:grpSp>
          <p:nvGrpSpPr>
            <p:cNvPr id="41" name="グループ化 40"/>
            <p:cNvGrpSpPr/>
            <p:nvPr/>
          </p:nvGrpSpPr>
          <p:grpSpPr>
            <a:xfrm>
              <a:off x="5779499" y="4890414"/>
              <a:ext cx="3115516" cy="1819565"/>
              <a:chOff x="1365563" y="1706134"/>
              <a:chExt cx="1363364" cy="1337650"/>
            </a:xfrm>
          </p:grpSpPr>
          <p:sp>
            <p:nvSpPr>
              <p:cNvPr id="42" name="二等辺三角形 41"/>
              <p:cNvSpPr/>
              <p:nvPr/>
            </p:nvSpPr>
            <p:spPr>
              <a:xfrm>
                <a:off x="1547664" y="1988840"/>
                <a:ext cx="982044" cy="851084"/>
              </a:xfrm>
              <a:prstGeom prst="triangle">
                <a:avLst>
                  <a:gd name="adj" fmla="val 73502"/>
                </a:avLst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2158407" y="1706134"/>
                <a:ext cx="223899" cy="2715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Ａ‘</a:t>
                </a:r>
                <a:endParaRPr kumimoji="1" lang="ja-JP" altLang="en-US" dirty="0"/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2504891" y="2772270"/>
                <a:ext cx="224036" cy="2715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Ｃ‘</a:t>
                </a:r>
                <a:endParaRPr kumimoji="1" lang="ja-JP" altLang="en-US" dirty="0"/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1365563" y="2685737"/>
                <a:ext cx="228967" cy="2715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Ｂ‘</a:t>
                </a:r>
                <a:endParaRPr kumimoji="1" lang="ja-JP" altLang="en-US" dirty="0"/>
              </a:p>
            </p:txBody>
          </p:sp>
        </p:grpSp>
        <p:sp>
          <p:nvSpPr>
            <p:cNvPr id="55" name="円弧 54"/>
            <p:cNvSpPr/>
            <p:nvPr/>
          </p:nvSpPr>
          <p:spPr>
            <a:xfrm rot="3199077">
              <a:off x="5929106" y="6085929"/>
              <a:ext cx="581101" cy="693489"/>
            </a:xfrm>
            <a:prstGeom prst="arc">
              <a:avLst>
                <a:gd name="adj1" fmla="val 16138932"/>
                <a:gd name="adj2" fmla="val 18307322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弧 55"/>
            <p:cNvSpPr/>
            <p:nvPr/>
          </p:nvSpPr>
          <p:spPr>
            <a:xfrm rot="17067436">
              <a:off x="8149215" y="6060860"/>
              <a:ext cx="581101" cy="693489"/>
            </a:xfrm>
            <a:prstGeom prst="arc">
              <a:avLst>
                <a:gd name="adj1" fmla="val 15019567"/>
                <a:gd name="adj2" fmla="val 18991543"/>
              </a:avLst>
            </a:prstGeom>
            <a:noFill/>
            <a:ln w="3810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7" name="円弧 56"/>
          <p:cNvSpPr/>
          <p:nvPr/>
        </p:nvSpPr>
        <p:spPr>
          <a:xfrm rot="17067436">
            <a:off x="5109424" y="6075251"/>
            <a:ext cx="581101" cy="693489"/>
          </a:xfrm>
          <a:prstGeom prst="arc">
            <a:avLst>
              <a:gd name="adj1" fmla="val 15311830"/>
              <a:gd name="adj2" fmla="val 18991543"/>
            </a:avLst>
          </a:prstGeom>
          <a:noFill/>
          <a:ln w="381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20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/>
      <p:bldP spid="15" grpId="0"/>
      <p:bldP spid="16" grpId="0"/>
      <p:bldP spid="17" grpId="0"/>
      <p:bldP spid="18" grpId="0"/>
      <p:bldP spid="19" grpId="0"/>
      <p:bldP spid="30" grpId="0"/>
      <p:bldP spid="32" grpId="0"/>
      <p:bldP spid="33" grpId="0"/>
      <p:bldP spid="35" grpId="0"/>
      <p:bldP spid="52" grpId="0" animBg="1"/>
      <p:bldP spid="53" grpId="0" animBg="1"/>
      <p:bldP spid="54" grpId="0" animBg="1"/>
      <p:bldP spid="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es-math.com/chugaku/study2/sojijoken/mondai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83" y="1037608"/>
            <a:ext cx="8879829" cy="582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03531" y="94767"/>
            <a:ext cx="84613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（練習）次の三角形</a:t>
            </a:r>
            <a:r>
              <a:rPr kumimoji="1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を</a:t>
            </a:r>
            <a:r>
              <a:rPr kumimoji="1" lang="ja-JP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相似</a:t>
            </a:r>
            <a:r>
              <a:rPr kumimoji="1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な三角形の組に分けなさい。また、そのとき使った相似条件をいいなさい。</a:t>
            </a:r>
            <a:r>
              <a:rPr kumimoji="1" lang="ja-JP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466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0950" y="764705"/>
            <a:ext cx="8640960" cy="601081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800" dirty="0" smtClean="0"/>
              <a:t>２つの三角形は、次のどれかが成り立てば相似である</a:t>
            </a:r>
            <a:r>
              <a:rPr kumimoji="1" lang="ja-JP" altLang="en-US" sz="2400" dirty="0" smtClean="0"/>
              <a:t>。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dirty="0" smtClean="0"/>
              <a:t>①　（　　　　　　　　　　　　　　　　　　　）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　（　　　　　　　　　　　　　　　　　　　）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③　（　　　　　　　　　　　　　　　　　　　）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0950" y="116632"/>
            <a:ext cx="8550164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三角形の相似条件</a:t>
            </a:r>
            <a:endParaRPr kumimoji="1" lang="ja-JP" altLang="en-US" sz="40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3826770" y="1822472"/>
            <a:ext cx="1834839" cy="1095301"/>
            <a:chOff x="1320555" y="1521468"/>
            <a:chExt cx="1540524" cy="1515282"/>
          </a:xfrm>
        </p:grpSpPr>
        <p:sp>
          <p:nvSpPr>
            <p:cNvPr id="5" name="二等辺三角形 4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5655598" y="1252708"/>
            <a:ext cx="3115516" cy="1819565"/>
            <a:chOff x="1365563" y="1706134"/>
            <a:chExt cx="1363364" cy="1337650"/>
          </a:xfrm>
        </p:grpSpPr>
        <p:sp>
          <p:nvSpPr>
            <p:cNvPr id="10" name="二等辺三角形 9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158407" y="1706134"/>
              <a:ext cx="223899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Ａ‘</a:t>
              </a:r>
              <a:endParaRPr kumimoji="1" lang="ja-JP" altLang="en-US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504891" y="2772270"/>
              <a:ext cx="224036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Ｃ‘</a:t>
              </a:r>
              <a:endParaRPr kumimoji="1" lang="ja-JP" altLang="en-US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365563" y="2685737"/>
              <a:ext cx="228967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Ｂ‘</a:t>
              </a:r>
              <a:endParaRPr kumimoji="1" lang="ja-JP" altLang="en-US" dirty="0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3997691" y="3656788"/>
            <a:ext cx="1834839" cy="1095301"/>
            <a:chOff x="1320555" y="1521468"/>
            <a:chExt cx="1540524" cy="1515282"/>
          </a:xfrm>
        </p:grpSpPr>
        <p:sp>
          <p:nvSpPr>
            <p:cNvPr id="21" name="二等辺三角形 20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5826519" y="3087024"/>
            <a:ext cx="3115516" cy="1819565"/>
            <a:chOff x="1365563" y="1706134"/>
            <a:chExt cx="1363364" cy="1337650"/>
          </a:xfrm>
        </p:grpSpPr>
        <p:sp>
          <p:nvSpPr>
            <p:cNvPr id="26" name="二等辺三角形 25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158407" y="1706134"/>
              <a:ext cx="223899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Ａ‘</a:t>
              </a:r>
              <a:endParaRPr kumimoji="1" lang="ja-JP" altLang="en-US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2504891" y="2772270"/>
              <a:ext cx="224036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Ｃ‘</a:t>
              </a:r>
              <a:endParaRPr kumimoji="1" lang="ja-JP" altLang="en-US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1365563" y="2685737"/>
              <a:ext cx="228967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Ｂ‘</a:t>
              </a:r>
              <a:endParaRPr kumimoji="1" lang="ja-JP" altLang="en-US" dirty="0"/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3950671" y="5460178"/>
            <a:ext cx="1834839" cy="1095301"/>
            <a:chOff x="1320555" y="1521468"/>
            <a:chExt cx="1540524" cy="1515282"/>
          </a:xfrm>
        </p:grpSpPr>
        <p:sp>
          <p:nvSpPr>
            <p:cNvPr id="37" name="二等辺三角形 36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5779499" y="4890414"/>
            <a:ext cx="3115516" cy="1819565"/>
            <a:chOff x="1365563" y="1706134"/>
            <a:chExt cx="1363364" cy="1337650"/>
          </a:xfrm>
        </p:grpSpPr>
        <p:sp>
          <p:nvSpPr>
            <p:cNvPr id="42" name="二等辺三角形 41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2158407" y="1706134"/>
              <a:ext cx="223899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Ａ‘</a:t>
              </a:r>
              <a:endParaRPr kumimoji="1" lang="ja-JP" altLang="en-US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2504891" y="2772270"/>
              <a:ext cx="224036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Ｃ‘</a:t>
              </a:r>
              <a:endParaRPr kumimoji="1" lang="ja-JP" altLang="en-US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1365563" y="2685737"/>
              <a:ext cx="228967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Ｂ‘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3623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215</Words>
  <Application>Microsoft Office PowerPoint</Application>
  <PresentationFormat>画面に合わせる (4:3)</PresentationFormat>
  <Paragraphs>85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Calibri</vt:lpstr>
      <vt:lpstr>Office ​​テーマ</vt:lpstr>
      <vt:lpstr>三角形の相似条件</vt:lpstr>
      <vt:lpstr>△ＡＢＣと相似な三角形(辺の長さを2倍に拡大した図)を作図しよう。</vt:lpstr>
      <vt:lpstr>三角形の相似条件</vt:lpstr>
      <vt:lpstr>PowerPoint プレゼンテーション</vt:lpstr>
      <vt:lpstr>三角形の相似条件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三角形の相似条件</dc:title>
  <dc:creator>kajukun</dc:creator>
  <cp:lastModifiedBy>teacher</cp:lastModifiedBy>
  <cp:revision>23</cp:revision>
  <dcterms:created xsi:type="dcterms:W3CDTF">2013-10-23T12:27:30Z</dcterms:created>
  <dcterms:modified xsi:type="dcterms:W3CDTF">2016-11-05T06:29:10Z</dcterms:modified>
</cp:coreProperties>
</file>