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4" r:id="rId6"/>
    <p:sldId id="262" r:id="rId7"/>
    <p:sldId id="263" r:id="rId8"/>
    <p:sldId id="259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78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21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08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05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02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66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1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56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15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3C828-19B3-4DA3-A2DF-AA70D817BEB2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0065-87EF-4A69-9718-A6757B8CA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68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相似な図形の計量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704856" cy="331236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「相似</a:t>
            </a:r>
            <a:r>
              <a:rPr lang="ja-JP" altLang="en-US" sz="4000" dirty="0">
                <a:solidFill>
                  <a:schemeClr val="tx1"/>
                </a:solidFill>
              </a:rPr>
              <a:t>な図形</a:t>
            </a:r>
            <a:r>
              <a:rPr lang="ja-JP" altLang="en-US" sz="4000" dirty="0" smtClean="0">
                <a:solidFill>
                  <a:schemeClr val="tx1"/>
                </a:solidFill>
              </a:rPr>
              <a:t>の相似比と面積比の関係を理解し、それを用いて相似な図形の面積を求めることができる。」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1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25"/>
    </mc:Choice>
    <mc:Fallback xmlns="">
      <p:transition spd="slow" advTm="812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2160240"/>
          </a:xfrm>
        </p:spPr>
        <p:txBody>
          <a:bodyPr>
            <a:noAutofit/>
          </a:bodyPr>
          <a:lstStyle/>
          <a:p>
            <a:pPr algn="l"/>
            <a:r>
              <a:rPr lang="ja-JP" altLang="en-US" sz="3600" dirty="0" smtClean="0"/>
              <a:t>練習　図のように、点Ｏを中心として、半径が</a:t>
            </a:r>
            <a:r>
              <a:rPr lang="en-US" altLang="ja-JP" sz="3600" dirty="0" smtClean="0"/>
              <a:t>10㎝</a:t>
            </a:r>
            <a:r>
              <a:rPr lang="ja-JP" altLang="en-US" sz="3600" dirty="0" err="1" smtClean="0"/>
              <a:t>、</a:t>
            </a:r>
            <a:r>
              <a:rPr lang="en-US" altLang="ja-JP" sz="3600" dirty="0" smtClean="0"/>
              <a:t>20㎝</a:t>
            </a:r>
            <a:r>
              <a:rPr lang="ja-JP" altLang="en-US" sz="3600" dirty="0" err="1" smtClean="0"/>
              <a:t>、</a:t>
            </a:r>
            <a:r>
              <a:rPr lang="en-US" altLang="ja-JP" sz="3600" dirty="0" smtClean="0"/>
              <a:t>30㎝</a:t>
            </a:r>
            <a:r>
              <a:rPr lang="ja-JP" altLang="en-US" sz="3600" dirty="0" smtClean="0"/>
              <a:t>の</a:t>
            </a:r>
            <a:r>
              <a:rPr lang="en-US" altLang="ja-JP" sz="3600" dirty="0" smtClean="0"/>
              <a:t>3</a:t>
            </a:r>
            <a:r>
              <a:rPr lang="ja-JP" altLang="en-US" sz="3600" dirty="0" err="1" smtClean="0"/>
              <a:t>つの</a:t>
            </a:r>
            <a:r>
              <a:rPr lang="ja-JP" altLang="en-US" sz="3600" dirty="0" smtClean="0"/>
              <a:t>円があります。Ｂの部分の面積とＣの部分の面積は、それぞれ、Ａの部分の面積の何倍ですか。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" y="2564904"/>
            <a:ext cx="5459902" cy="4570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ＡとＡ＋Ｂの相似比は（　）</a:t>
            </a:r>
            <a:r>
              <a:rPr lang="ja-JP" altLang="en-US" sz="2800" dirty="0" smtClean="0">
                <a:sym typeface="Wingdings" panose="05000000000000000000" pitchFamily="2" charset="2"/>
              </a:rPr>
              <a:t>：（　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err="1" smtClean="0"/>
              <a:t>なので</a:t>
            </a:r>
            <a:r>
              <a:rPr lang="ja-JP" altLang="en-US" sz="2800" dirty="0" smtClean="0"/>
              <a:t>面積比は（　）</a:t>
            </a:r>
            <a:r>
              <a:rPr lang="ja-JP" altLang="en-US" sz="2800" dirty="0" smtClean="0">
                <a:sym typeface="Wingdings" panose="05000000000000000000" pitchFamily="2" charset="2"/>
              </a:rPr>
              <a:t>：（　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よってＡ：Ｂの面積比は（　）</a:t>
            </a:r>
            <a:r>
              <a:rPr lang="ja-JP" altLang="en-US" sz="2800" dirty="0" smtClean="0">
                <a:sym typeface="Wingdings" panose="05000000000000000000" pitchFamily="2" charset="2"/>
              </a:rPr>
              <a:t>：（　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ＢはＡの（　　）倍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ＡとＡ＋</a:t>
            </a:r>
            <a:r>
              <a:rPr lang="ja-JP" altLang="en-US" sz="2800" dirty="0" smtClean="0"/>
              <a:t>Ｂ＋Ｃの</a:t>
            </a:r>
            <a:r>
              <a:rPr lang="ja-JP" altLang="en-US" sz="2800" dirty="0"/>
              <a:t>相似比は（　）</a:t>
            </a:r>
            <a:r>
              <a:rPr lang="ja-JP" altLang="en-US" sz="2800" dirty="0">
                <a:sym typeface="Wingdings" panose="05000000000000000000" pitchFamily="2" charset="2"/>
              </a:rPr>
              <a:t>：（　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err="1"/>
              <a:t>なので</a:t>
            </a:r>
            <a:r>
              <a:rPr lang="ja-JP" altLang="en-US" sz="2800" dirty="0"/>
              <a:t>面積比は（　）</a:t>
            </a:r>
            <a:r>
              <a:rPr lang="ja-JP" altLang="en-US" sz="2800" dirty="0">
                <a:sym typeface="Wingdings" panose="05000000000000000000" pitchFamily="2" charset="2"/>
              </a:rPr>
              <a:t>：（　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よってＡ</a:t>
            </a:r>
            <a:r>
              <a:rPr lang="ja-JP" altLang="en-US" sz="2800" dirty="0" smtClean="0"/>
              <a:t>：Ｃの</a:t>
            </a:r>
            <a:r>
              <a:rPr lang="ja-JP" altLang="en-US" sz="2800" dirty="0"/>
              <a:t>面積比は（　）</a:t>
            </a:r>
            <a:r>
              <a:rPr lang="ja-JP" altLang="en-US" sz="2800" dirty="0">
                <a:sym typeface="Wingdings" panose="05000000000000000000" pitchFamily="2" charset="2"/>
              </a:rPr>
              <a:t>：（　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Ｃは</a:t>
            </a:r>
            <a:r>
              <a:rPr lang="ja-JP" altLang="en-US" sz="2800" dirty="0"/>
              <a:t>Ａの（　　）</a:t>
            </a:r>
            <a:r>
              <a:rPr lang="ja-JP" altLang="en-US" sz="2800" dirty="0" smtClean="0"/>
              <a:t>倍</a:t>
            </a:r>
            <a:endParaRPr lang="en-US" altLang="ja-JP" sz="2800" dirty="0"/>
          </a:p>
        </p:txBody>
      </p:sp>
      <p:sp>
        <p:nvSpPr>
          <p:cNvPr id="6" name="円/楕円 5"/>
          <p:cNvSpPr/>
          <p:nvPr/>
        </p:nvSpPr>
        <p:spPr>
          <a:xfrm>
            <a:off x="5097659" y="2287724"/>
            <a:ext cx="3429939" cy="3337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696506" y="2834251"/>
            <a:ext cx="2232247" cy="22322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6355432" y="349928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98888" y="3890464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Ｏ</a:t>
            </a:r>
            <a:endParaRPr kumimoji="1" lang="ja-JP" altLang="en-US" sz="2800" dirty="0"/>
          </a:p>
        </p:txBody>
      </p:sp>
      <p:sp>
        <p:nvSpPr>
          <p:cNvPr id="11" name="円/楕円 10"/>
          <p:cNvSpPr/>
          <p:nvPr/>
        </p:nvSpPr>
        <p:spPr>
          <a:xfrm>
            <a:off x="6789772" y="39336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59903" y="2798765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57276" y="314096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30482" y="3513672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9690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85" y="188640"/>
            <a:ext cx="8856984" cy="108012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次のとき△</a:t>
            </a:r>
            <a:r>
              <a:rPr kumimoji="1" lang="en-US" altLang="ja-JP" dirty="0" smtClean="0"/>
              <a:t>ABE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△</a:t>
            </a:r>
            <a:r>
              <a:rPr kumimoji="1" lang="en-US" altLang="ja-JP" dirty="0" smtClean="0"/>
              <a:t>BEF</a:t>
            </a:r>
            <a:r>
              <a:rPr kumimoji="1" lang="ja-JP" altLang="en-US" dirty="0" smtClean="0"/>
              <a:t>の面積を求めよう。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</a:t>
            </a:r>
            <a:r>
              <a:rPr lang="en-US" altLang="ja-JP" dirty="0" smtClean="0"/>
              <a:t>F</a:t>
            </a:r>
            <a:r>
              <a:rPr lang="ja-JP" altLang="en-US" dirty="0" smtClean="0"/>
              <a:t>は</a:t>
            </a:r>
            <a:r>
              <a:rPr lang="en-US" altLang="ja-JP" dirty="0" smtClean="0"/>
              <a:t>BD</a:t>
            </a:r>
            <a:r>
              <a:rPr lang="ja-JP" altLang="en-US" dirty="0" smtClean="0"/>
              <a:t>の中点）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546158" y="1916832"/>
            <a:ext cx="5616625" cy="2952328"/>
            <a:chOff x="1115616" y="1052736"/>
            <a:chExt cx="6552729" cy="3456384"/>
          </a:xfrm>
        </p:grpSpPr>
        <p:sp>
          <p:nvSpPr>
            <p:cNvPr id="4" name="平行四辺形 3"/>
            <p:cNvSpPr/>
            <p:nvPr/>
          </p:nvSpPr>
          <p:spPr>
            <a:xfrm>
              <a:off x="1115616" y="1052736"/>
              <a:ext cx="6552728" cy="3456384"/>
            </a:xfrm>
            <a:prstGeom prst="parallelogram">
              <a:avLst>
                <a:gd name="adj" fmla="val 3360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2268403" y="1052736"/>
              <a:ext cx="1656184" cy="345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1115616" y="1052736"/>
              <a:ext cx="6552729" cy="345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テキスト ボックス 2"/>
          <p:cNvSpPr txBox="1"/>
          <p:nvPr/>
        </p:nvSpPr>
        <p:spPr>
          <a:xfrm>
            <a:off x="3704743" y="2257993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12㎝</a:t>
            </a:r>
            <a:r>
              <a:rPr kumimoji="1" lang="en-US" altLang="ja-JP" sz="3200" baseline="30000" dirty="0" smtClean="0">
                <a:solidFill>
                  <a:srgbClr val="0070C0"/>
                </a:solidFill>
              </a:rPr>
              <a:t>2</a:t>
            </a:r>
            <a:endParaRPr kumimoji="1" lang="ja-JP" altLang="en-US" sz="3200" baseline="30000" dirty="0">
              <a:solidFill>
                <a:srgbClr val="0070C0"/>
              </a:solidFill>
            </a:endParaRPr>
          </a:p>
        </p:txBody>
      </p:sp>
      <p:sp>
        <p:nvSpPr>
          <p:cNvPr id="5" name="円弧 4"/>
          <p:cNvSpPr/>
          <p:nvPr/>
        </p:nvSpPr>
        <p:spPr>
          <a:xfrm rot="6804763">
            <a:off x="-138967" y="1029452"/>
            <a:ext cx="3960189" cy="3762911"/>
          </a:xfrm>
          <a:prstGeom prst="arc">
            <a:avLst>
              <a:gd name="adj1" fmla="val 16617117"/>
              <a:gd name="adj2" fmla="val 2069119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35254" y="4335053"/>
            <a:ext cx="3276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3" name="円弧 12"/>
          <p:cNvSpPr/>
          <p:nvPr/>
        </p:nvSpPr>
        <p:spPr>
          <a:xfrm rot="6537182">
            <a:off x="317560" y="-3308888"/>
            <a:ext cx="6762738" cy="7499106"/>
          </a:xfrm>
          <a:prstGeom prst="arc">
            <a:avLst>
              <a:gd name="adj1" fmla="val 16527845"/>
              <a:gd name="adj2" fmla="val 2069119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28568" y="3340977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20030" y="3340977"/>
            <a:ext cx="942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6㎝</a:t>
            </a:r>
            <a:r>
              <a:rPr kumimoji="1" lang="en-US" altLang="ja-JP" sz="3200" baseline="30000" dirty="0" smtClean="0"/>
              <a:t>2</a:t>
            </a:r>
            <a:endParaRPr kumimoji="1" lang="ja-JP" altLang="en-US" sz="3200" baseline="30000" dirty="0"/>
          </a:p>
        </p:txBody>
      </p:sp>
      <p:sp>
        <p:nvSpPr>
          <p:cNvPr id="18" name="円弧 17"/>
          <p:cNvSpPr/>
          <p:nvPr/>
        </p:nvSpPr>
        <p:spPr>
          <a:xfrm rot="1148253">
            <a:off x="1838071" y="3688058"/>
            <a:ext cx="2168150" cy="2126889"/>
          </a:xfrm>
          <a:prstGeom prst="arc">
            <a:avLst>
              <a:gd name="adj1" fmla="val 17059568"/>
              <a:gd name="adj2" fmla="val 209061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271264">
            <a:off x="-701072" y="1532523"/>
            <a:ext cx="4247509" cy="3884125"/>
          </a:xfrm>
          <a:prstGeom prst="arc">
            <a:avLst>
              <a:gd name="adj1" fmla="val 17059568"/>
              <a:gd name="adj2" fmla="val 209061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22605" y="4073443"/>
            <a:ext cx="3276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19828" y="2581158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22146" y="4335053"/>
            <a:ext cx="942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3㎝</a:t>
            </a:r>
            <a:r>
              <a:rPr kumimoji="1" lang="en-US" altLang="ja-JP" sz="3200" baseline="30000" dirty="0" smtClean="0">
                <a:solidFill>
                  <a:srgbClr val="0070C0"/>
                </a:solidFill>
              </a:rPr>
              <a:t>2</a:t>
            </a:r>
            <a:endParaRPr kumimoji="1" lang="ja-JP" altLang="en-US" sz="3200" baseline="300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6683" y="6052945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１：２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77218" y="6052945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１：４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00192" y="4627440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62783" y="152752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18206" y="459666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81893" y="1527526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81882" y="3426091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E</a:t>
            </a:r>
            <a:endParaRPr kumimoji="1" lang="ja-JP" altLang="en-US" sz="3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04743" y="4740480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F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5838" y="5345059"/>
            <a:ext cx="6723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相似な三角形△</a:t>
            </a:r>
            <a:r>
              <a:rPr kumimoji="1" lang="en-US" altLang="ja-JP" sz="4000" dirty="0" smtClean="0"/>
              <a:t>AEC</a:t>
            </a:r>
            <a:r>
              <a:rPr kumimoji="1" lang="ja-JP" altLang="en-US" sz="4000" dirty="0" smtClean="0"/>
              <a:t>と△</a:t>
            </a:r>
            <a:r>
              <a:rPr kumimoji="1" lang="en-US" altLang="ja-JP" sz="4000" dirty="0" smtClean="0"/>
              <a:t>FEB</a:t>
            </a:r>
            <a:r>
              <a:rPr kumimoji="1" lang="ja-JP" altLang="en-US" sz="4000" dirty="0" smtClean="0"/>
              <a:t>の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605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97"/>
    </mc:Choice>
    <mc:Fallback xmlns="">
      <p:transition spd="slow" advTm="334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  <p:bldP spid="12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8" grpId="0"/>
      <p:bldP spid="23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1546158" y="1916832"/>
            <a:ext cx="5616625" cy="2952328"/>
            <a:chOff x="1115616" y="1052736"/>
            <a:chExt cx="6552729" cy="3456384"/>
          </a:xfrm>
        </p:grpSpPr>
        <p:sp>
          <p:nvSpPr>
            <p:cNvPr id="4" name="平行四辺形 3"/>
            <p:cNvSpPr/>
            <p:nvPr/>
          </p:nvSpPr>
          <p:spPr>
            <a:xfrm>
              <a:off x="1115616" y="1052736"/>
              <a:ext cx="6552728" cy="3456384"/>
            </a:xfrm>
            <a:prstGeom prst="parallelogram">
              <a:avLst>
                <a:gd name="adj" fmla="val 3360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2268403" y="1052736"/>
              <a:ext cx="414045" cy="345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1115616" y="1052736"/>
              <a:ext cx="6552729" cy="345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テキスト ボックス 2"/>
          <p:cNvSpPr txBox="1"/>
          <p:nvPr/>
        </p:nvSpPr>
        <p:spPr>
          <a:xfrm>
            <a:off x="3704743" y="2257993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16㎝</a:t>
            </a:r>
            <a:r>
              <a:rPr kumimoji="1" lang="en-US" altLang="ja-JP" sz="3200" baseline="30000" dirty="0" smtClean="0">
                <a:solidFill>
                  <a:srgbClr val="0070C0"/>
                </a:solidFill>
              </a:rPr>
              <a:t>2</a:t>
            </a:r>
            <a:endParaRPr kumimoji="1" lang="ja-JP" altLang="en-US" sz="3200" baseline="30000" dirty="0">
              <a:solidFill>
                <a:srgbClr val="0070C0"/>
              </a:solidFill>
            </a:endParaRPr>
          </a:p>
        </p:txBody>
      </p:sp>
      <p:sp>
        <p:nvSpPr>
          <p:cNvPr id="5" name="円弧 4"/>
          <p:cNvSpPr/>
          <p:nvPr/>
        </p:nvSpPr>
        <p:spPr>
          <a:xfrm rot="8428341">
            <a:off x="717729" y="1982466"/>
            <a:ext cx="2651975" cy="3147047"/>
          </a:xfrm>
          <a:prstGeom prst="arc">
            <a:avLst>
              <a:gd name="adj1" fmla="val 16617117"/>
              <a:gd name="adj2" fmla="val 19712529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51179" y="4921355"/>
            <a:ext cx="3276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3" name="円弧 12"/>
          <p:cNvSpPr/>
          <p:nvPr/>
        </p:nvSpPr>
        <p:spPr>
          <a:xfrm rot="6537182">
            <a:off x="-524527" y="-3805541"/>
            <a:ext cx="7892654" cy="8187950"/>
          </a:xfrm>
          <a:prstGeom prst="arc">
            <a:avLst>
              <a:gd name="adj1" fmla="val 16527845"/>
              <a:gd name="adj2" fmla="val 2098942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20031" y="3461213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4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20030" y="3340977"/>
            <a:ext cx="942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4</a:t>
            </a:r>
            <a:r>
              <a:rPr kumimoji="1" lang="en-US" altLang="ja-JP" sz="3200" dirty="0" smtClean="0"/>
              <a:t>㎝</a:t>
            </a:r>
            <a:r>
              <a:rPr kumimoji="1" lang="en-US" altLang="ja-JP" sz="3200" baseline="30000" dirty="0" smtClean="0"/>
              <a:t>2</a:t>
            </a:r>
            <a:endParaRPr kumimoji="1" lang="ja-JP" altLang="en-US" sz="3200" baseline="30000" dirty="0"/>
          </a:p>
        </p:txBody>
      </p:sp>
      <p:sp>
        <p:nvSpPr>
          <p:cNvPr id="18" name="円弧 17"/>
          <p:cNvSpPr/>
          <p:nvPr/>
        </p:nvSpPr>
        <p:spPr>
          <a:xfrm rot="2294161">
            <a:off x="1620938" y="3980952"/>
            <a:ext cx="1337132" cy="1372636"/>
          </a:xfrm>
          <a:prstGeom prst="arc">
            <a:avLst>
              <a:gd name="adj1" fmla="val 17059568"/>
              <a:gd name="adj2" fmla="val 2057954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2176393">
            <a:off x="-1044098" y="1222617"/>
            <a:ext cx="4187983" cy="3807780"/>
          </a:xfrm>
          <a:prstGeom prst="arc">
            <a:avLst>
              <a:gd name="adj1" fmla="val 17059568"/>
              <a:gd name="adj2" fmla="val 21210749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84299" y="4367898"/>
            <a:ext cx="32766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</a:t>
            </a:r>
            <a:endParaRPr kumimoji="1" lang="ja-JP" alt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23813" y="2810083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4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89215" y="5239461"/>
            <a:ext cx="848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1㎝</a:t>
            </a:r>
            <a:r>
              <a:rPr kumimoji="1" lang="en-US" altLang="ja-JP" sz="2800" baseline="30000" dirty="0" smtClean="0">
                <a:solidFill>
                  <a:srgbClr val="0070C0"/>
                </a:solidFill>
              </a:rPr>
              <a:t>2</a:t>
            </a:r>
            <a:endParaRPr kumimoji="1" lang="ja-JP" altLang="en-US" sz="2800" baseline="30000" dirty="0">
              <a:solidFill>
                <a:srgbClr val="0070C0"/>
              </a:solidFill>
            </a:endParaRPr>
          </a:p>
        </p:txBody>
      </p:sp>
      <p:sp>
        <p:nvSpPr>
          <p:cNvPr id="23" name="円弧 22"/>
          <p:cNvSpPr/>
          <p:nvPr/>
        </p:nvSpPr>
        <p:spPr>
          <a:xfrm rot="18989140">
            <a:off x="931548" y="1092760"/>
            <a:ext cx="7994418" cy="8269976"/>
          </a:xfrm>
          <a:prstGeom prst="arc">
            <a:avLst>
              <a:gd name="adj1" fmla="val 16707768"/>
              <a:gd name="adj2" fmla="val 2082019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89568" y="954325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4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5" name="円弧 24"/>
          <p:cNvSpPr/>
          <p:nvPr/>
        </p:nvSpPr>
        <p:spPr>
          <a:xfrm rot="7815964">
            <a:off x="1649739" y="-354294"/>
            <a:ext cx="5425826" cy="5869265"/>
          </a:xfrm>
          <a:prstGeom prst="arc">
            <a:avLst>
              <a:gd name="adj1" fmla="val 16948889"/>
              <a:gd name="adj2" fmla="val 2114404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99442" y="51270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7" name="円弧 26"/>
          <p:cNvSpPr/>
          <p:nvPr/>
        </p:nvSpPr>
        <p:spPr>
          <a:xfrm rot="6734967">
            <a:off x="-35871" y="1723274"/>
            <a:ext cx="3009139" cy="3220059"/>
          </a:xfrm>
          <a:prstGeom prst="arc">
            <a:avLst>
              <a:gd name="adj1" fmla="val 16876047"/>
              <a:gd name="adj2" fmla="val 20116639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13370" y="4388065"/>
            <a:ext cx="2533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</a:t>
            </a:r>
            <a:endParaRPr kumimoji="1" lang="ja-JP" alt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38645" y="6133017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１：４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362652" y="6124542"/>
            <a:ext cx="3374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１：１６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00192" y="4623908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162783" y="1523995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18206" y="459313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081893" y="152399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378842" y="3754053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E</a:t>
            </a:r>
            <a:endParaRPr kumimoji="1" lang="ja-JP" altLang="en-US" sz="3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35988" y="490382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F</a:t>
            </a:r>
            <a:endParaRPr kumimoji="1" lang="ja-JP" altLang="en-US" sz="3600" dirty="0"/>
          </a:p>
        </p:txBody>
      </p:sp>
      <p:sp>
        <p:nvSpPr>
          <p:cNvPr id="38" name="タイトル 1"/>
          <p:cNvSpPr>
            <a:spLocks noGrp="1"/>
          </p:cNvSpPr>
          <p:nvPr>
            <p:ph type="title"/>
          </p:nvPr>
        </p:nvSpPr>
        <p:spPr>
          <a:xfrm>
            <a:off x="69907" y="188640"/>
            <a:ext cx="9074093" cy="67968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次のとき、△</a:t>
            </a:r>
            <a:r>
              <a:rPr kumimoji="1" lang="en-US" altLang="ja-JP" dirty="0" smtClean="0"/>
              <a:t>ABE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△</a:t>
            </a:r>
            <a:r>
              <a:rPr kumimoji="1" lang="en-US" altLang="ja-JP" dirty="0" smtClean="0"/>
              <a:t>BEF</a:t>
            </a:r>
            <a:r>
              <a:rPr kumimoji="1" lang="ja-JP" altLang="en-US" dirty="0" smtClean="0"/>
              <a:t>の面積を求めよう。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9907" y="5557971"/>
            <a:ext cx="6723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相似な三角形△</a:t>
            </a:r>
            <a:r>
              <a:rPr kumimoji="1" lang="en-US" altLang="ja-JP" sz="4000" dirty="0" smtClean="0"/>
              <a:t>AEC</a:t>
            </a:r>
            <a:r>
              <a:rPr kumimoji="1" lang="ja-JP" altLang="en-US" sz="4000" dirty="0" smtClean="0"/>
              <a:t>と△</a:t>
            </a:r>
            <a:r>
              <a:rPr kumimoji="1" lang="en-US" altLang="ja-JP" sz="4000" dirty="0" smtClean="0"/>
              <a:t>FEB</a:t>
            </a:r>
            <a:r>
              <a:rPr kumimoji="1" lang="ja-JP" altLang="en-US" sz="4000" dirty="0" smtClean="0"/>
              <a:t>の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871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141"/>
    </mc:Choice>
    <mc:Fallback xmlns="">
      <p:transition spd="slow" advTm="52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  <p:bldP spid="12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28" grpId="0"/>
      <p:bldP spid="30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1546158" y="1916832"/>
            <a:ext cx="5616625" cy="2952328"/>
            <a:chOff x="1115616" y="1052736"/>
            <a:chExt cx="6552729" cy="3456384"/>
          </a:xfrm>
        </p:grpSpPr>
        <p:sp>
          <p:nvSpPr>
            <p:cNvPr id="4" name="平行四辺形 3"/>
            <p:cNvSpPr/>
            <p:nvPr/>
          </p:nvSpPr>
          <p:spPr>
            <a:xfrm>
              <a:off x="1115616" y="1052736"/>
              <a:ext cx="6552728" cy="3456384"/>
            </a:xfrm>
            <a:prstGeom prst="parallelogram">
              <a:avLst>
                <a:gd name="adj" fmla="val 3360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2268403" y="1052736"/>
              <a:ext cx="2598993" cy="345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1115616" y="1052736"/>
              <a:ext cx="6552729" cy="34563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テキスト ボックス 2"/>
          <p:cNvSpPr txBox="1"/>
          <p:nvPr/>
        </p:nvSpPr>
        <p:spPr>
          <a:xfrm>
            <a:off x="3704743" y="2257993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18㎝</a:t>
            </a:r>
            <a:r>
              <a:rPr kumimoji="1" lang="en-US" altLang="ja-JP" sz="3200" baseline="30000" dirty="0" smtClean="0">
                <a:solidFill>
                  <a:srgbClr val="0070C0"/>
                </a:solidFill>
              </a:rPr>
              <a:t>2</a:t>
            </a:r>
            <a:endParaRPr kumimoji="1" lang="ja-JP" altLang="en-US" sz="3200" baseline="30000" dirty="0">
              <a:solidFill>
                <a:srgbClr val="0070C0"/>
              </a:solidFill>
            </a:endParaRPr>
          </a:p>
        </p:txBody>
      </p:sp>
      <p:sp>
        <p:nvSpPr>
          <p:cNvPr id="5" name="円弧 4"/>
          <p:cNvSpPr/>
          <p:nvPr/>
        </p:nvSpPr>
        <p:spPr>
          <a:xfrm rot="8093606">
            <a:off x="3976477" y="2107466"/>
            <a:ext cx="2612353" cy="3051797"/>
          </a:xfrm>
          <a:prstGeom prst="arc">
            <a:avLst>
              <a:gd name="adj1" fmla="val 16739639"/>
              <a:gd name="adj2" fmla="val 2031375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59776" y="4998010"/>
            <a:ext cx="3276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3" name="円弧 12"/>
          <p:cNvSpPr/>
          <p:nvPr/>
        </p:nvSpPr>
        <p:spPr>
          <a:xfrm rot="6664741">
            <a:off x="1476392" y="-2210127"/>
            <a:ext cx="6170171" cy="5772577"/>
          </a:xfrm>
          <a:prstGeom prst="arc">
            <a:avLst>
              <a:gd name="adj1" fmla="val 16527845"/>
              <a:gd name="adj2" fmla="val 2113427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20031" y="3461213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20030" y="3340977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12</a:t>
            </a:r>
            <a:r>
              <a:rPr kumimoji="1" lang="en-US" altLang="ja-JP" sz="3200" dirty="0" smtClean="0"/>
              <a:t>㎝</a:t>
            </a:r>
            <a:r>
              <a:rPr kumimoji="1" lang="en-US" altLang="ja-JP" sz="3200" baseline="30000" dirty="0" smtClean="0"/>
              <a:t>2</a:t>
            </a:r>
            <a:endParaRPr kumimoji="1" lang="ja-JP" altLang="en-US" sz="3200" baseline="30000" dirty="0"/>
          </a:p>
        </p:txBody>
      </p:sp>
      <p:sp>
        <p:nvSpPr>
          <p:cNvPr id="18" name="円弧 17"/>
          <p:cNvSpPr/>
          <p:nvPr/>
        </p:nvSpPr>
        <p:spPr>
          <a:xfrm rot="425116">
            <a:off x="1978411" y="3561324"/>
            <a:ext cx="2782118" cy="2683691"/>
          </a:xfrm>
          <a:prstGeom prst="arc">
            <a:avLst>
              <a:gd name="adj1" fmla="val 17059568"/>
              <a:gd name="adj2" fmla="val 2100399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614403">
            <a:off x="-418817" y="1740670"/>
            <a:ext cx="4313957" cy="3807780"/>
          </a:xfrm>
          <a:prstGeom prst="arc">
            <a:avLst>
              <a:gd name="adj1" fmla="val 17059568"/>
              <a:gd name="adj2" fmla="val 2108237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61479" y="4011889"/>
            <a:ext cx="3276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40560" y="2456588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69470" y="4273499"/>
            <a:ext cx="848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8㎝</a:t>
            </a:r>
            <a:r>
              <a:rPr kumimoji="1" lang="en-US" altLang="ja-JP" sz="2800" baseline="30000" dirty="0" smtClean="0">
                <a:solidFill>
                  <a:srgbClr val="0070C0"/>
                </a:solidFill>
              </a:rPr>
              <a:t>2</a:t>
            </a:r>
            <a:endParaRPr kumimoji="1" lang="ja-JP" altLang="en-US" sz="2800" baseline="30000" dirty="0">
              <a:solidFill>
                <a:srgbClr val="0070C0"/>
              </a:solidFill>
            </a:endParaRPr>
          </a:p>
        </p:txBody>
      </p:sp>
      <p:sp>
        <p:nvSpPr>
          <p:cNvPr id="23" name="円弧 22"/>
          <p:cNvSpPr/>
          <p:nvPr/>
        </p:nvSpPr>
        <p:spPr>
          <a:xfrm rot="18989140">
            <a:off x="961809" y="1168583"/>
            <a:ext cx="7994418" cy="8182075"/>
          </a:xfrm>
          <a:prstGeom prst="arc">
            <a:avLst>
              <a:gd name="adj1" fmla="val 16707768"/>
              <a:gd name="adj2" fmla="val 2082019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1969" y="1052736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5" name="円弧 24"/>
          <p:cNvSpPr/>
          <p:nvPr/>
        </p:nvSpPr>
        <p:spPr>
          <a:xfrm rot="7865108">
            <a:off x="383991" y="-152951"/>
            <a:ext cx="5127395" cy="5685413"/>
          </a:xfrm>
          <a:prstGeom prst="arc">
            <a:avLst>
              <a:gd name="adj1" fmla="val 16811583"/>
              <a:gd name="adj2" fmla="val 2098942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80707" y="5226003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7" name="円弧 26"/>
          <p:cNvSpPr/>
          <p:nvPr/>
        </p:nvSpPr>
        <p:spPr>
          <a:xfrm rot="6887452">
            <a:off x="-353697" y="410829"/>
            <a:ext cx="4458632" cy="4492072"/>
          </a:xfrm>
          <a:prstGeom prst="arc">
            <a:avLst>
              <a:gd name="adj1" fmla="val 16327908"/>
              <a:gd name="adj2" fmla="val 2059490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20026" y="4331267"/>
            <a:ext cx="3276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44411" y="6046721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２：３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94946" y="6046721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４：９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00192" y="4627439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162783" y="152752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18206" y="4596661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081893" y="1527525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318919" y="3310198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E</a:t>
            </a:r>
            <a:endParaRPr kumimoji="1" lang="ja-JP" altLang="en-US" sz="3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19157" y="484128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F</a:t>
            </a:r>
            <a:endParaRPr kumimoji="1" lang="ja-JP" altLang="en-US" sz="3600" dirty="0"/>
          </a:p>
        </p:txBody>
      </p:sp>
      <p:sp>
        <p:nvSpPr>
          <p:cNvPr id="37" name="タイトル 1"/>
          <p:cNvSpPr>
            <a:spLocks noGrp="1"/>
          </p:cNvSpPr>
          <p:nvPr>
            <p:ph type="title"/>
          </p:nvPr>
        </p:nvSpPr>
        <p:spPr>
          <a:xfrm>
            <a:off x="142901" y="260648"/>
            <a:ext cx="91440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次のとき、△</a:t>
            </a:r>
            <a:r>
              <a:rPr kumimoji="1" lang="en-US" altLang="ja-JP" dirty="0" smtClean="0"/>
              <a:t>ABE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△</a:t>
            </a:r>
            <a:r>
              <a:rPr kumimoji="1" lang="en-US" altLang="ja-JP" dirty="0" smtClean="0"/>
              <a:t>BEF</a:t>
            </a:r>
            <a:r>
              <a:rPr kumimoji="1" lang="ja-JP" altLang="en-US" dirty="0" smtClean="0"/>
              <a:t>の面積を求めよう。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2901" y="5487613"/>
            <a:ext cx="6723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相似な三角形△</a:t>
            </a:r>
            <a:r>
              <a:rPr kumimoji="1" lang="en-US" altLang="ja-JP" sz="4000" dirty="0" smtClean="0"/>
              <a:t>AEC</a:t>
            </a:r>
            <a:r>
              <a:rPr kumimoji="1" lang="ja-JP" altLang="en-US" sz="4000" dirty="0" smtClean="0"/>
              <a:t>と△</a:t>
            </a:r>
            <a:r>
              <a:rPr kumimoji="1" lang="en-US" altLang="ja-JP" sz="4000" dirty="0" smtClean="0"/>
              <a:t>FEB</a:t>
            </a:r>
            <a:r>
              <a:rPr kumimoji="1" lang="ja-JP" altLang="en-US" sz="4000" dirty="0" smtClean="0"/>
              <a:t>の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777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00"/>
    </mc:Choice>
    <mc:Fallback xmlns="">
      <p:transition spd="slow" advTm="434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  <p:bldP spid="12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8" t="20514" r="26686" b="23076"/>
          <a:stretch/>
        </p:blipFill>
        <p:spPr bwMode="auto">
          <a:xfrm>
            <a:off x="303916" y="373472"/>
            <a:ext cx="3318084" cy="181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9" t="14647" r="27641" b="14666"/>
          <a:stretch/>
        </p:blipFill>
        <p:spPr bwMode="auto">
          <a:xfrm>
            <a:off x="271298" y="2193362"/>
            <a:ext cx="3193576" cy="240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7" t="16239" r="28089" b="17054"/>
          <a:stretch/>
        </p:blipFill>
        <p:spPr bwMode="auto">
          <a:xfrm>
            <a:off x="100110" y="4549997"/>
            <a:ext cx="3168352" cy="225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268462" y="3091456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相似比　１：４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18997" y="3091456"/>
            <a:ext cx="2735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面積比　１：１６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68462" y="991029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相似比　１：２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8997" y="991029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面積比　１：４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68462" y="5386811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相似比　２：３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18997" y="5386811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面積比　４：９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56362" y="0"/>
            <a:ext cx="577113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△</a:t>
            </a:r>
            <a:r>
              <a:rPr kumimoji="1" lang="en-US" altLang="ja-JP" sz="3200" dirty="0" smtClean="0"/>
              <a:t>AEC</a:t>
            </a:r>
            <a:r>
              <a:rPr kumimoji="1" lang="ja-JP" altLang="en-US" sz="3200" dirty="0" smtClean="0"/>
              <a:t>と△</a:t>
            </a:r>
            <a:r>
              <a:rPr kumimoji="1" lang="en-US" altLang="ja-JP" sz="3200" dirty="0" smtClean="0"/>
              <a:t>FEB</a:t>
            </a:r>
            <a:r>
              <a:rPr kumimoji="1" lang="ja-JP" altLang="en-US" sz="3200" dirty="0" smtClean="0"/>
              <a:t>の相似比と面積</a:t>
            </a:r>
            <a:r>
              <a:rPr lang="ja-JP" altLang="en-US" sz="3200" dirty="0"/>
              <a:t>比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328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34"/>
    </mc:Choice>
    <mc:Fallback xmlns="">
      <p:transition spd="slow" advTm="148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相似な図形の面積（四角形の場合）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475656" y="1628800"/>
            <a:ext cx="5616624" cy="2975425"/>
            <a:chOff x="1115616" y="1052736"/>
            <a:chExt cx="6552728" cy="3483424"/>
          </a:xfrm>
        </p:grpSpPr>
        <p:sp>
          <p:nvSpPr>
            <p:cNvPr id="4" name="平行四辺形 3"/>
            <p:cNvSpPr/>
            <p:nvPr/>
          </p:nvSpPr>
          <p:spPr>
            <a:xfrm>
              <a:off x="1115616" y="1052736"/>
              <a:ext cx="6552728" cy="3456384"/>
            </a:xfrm>
            <a:prstGeom prst="parallelogram">
              <a:avLst>
                <a:gd name="adj" fmla="val 3360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 flipH="1">
              <a:off x="3886530" y="1052736"/>
              <a:ext cx="1010899" cy="3483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>
              <a:stCxn id="4" idx="2"/>
              <a:endCxn id="4" idx="5"/>
            </p:cNvCxnSpPr>
            <p:nvPr/>
          </p:nvCxnSpPr>
          <p:spPr>
            <a:xfrm flipH="1">
              <a:off x="1694376" y="2780928"/>
              <a:ext cx="53952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円弧 12"/>
          <p:cNvSpPr/>
          <p:nvPr/>
        </p:nvSpPr>
        <p:spPr>
          <a:xfrm rot="8662731">
            <a:off x="788864" y="1251714"/>
            <a:ext cx="4078567" cy="3650054"/>
          </a:xfrm>
          <a:prstGeom prst="arc">
            <a:avLst>
              <a:gd name="adj1" fmla="val 16252661"/>
              <a:gd name="adj2" fmla="val 2095751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/>
          <p:cNvSpPr/>
          <p:nvPr/>
        </p:nvSpPr>
        <p:spPr>
          <a:xfrm rot="8202967">
            <a:off x="-223417" y="-2656174"/>
            <a:ext cx="7610104" cy="8145746"/>
          </a:xfrm>
          <a:prstGeom prst="arc">
            <a:avLst>
              <a:gd name="adj1" fmla="val 16464748"/>
              <a:gd name="adj2" fmla="val 2084436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04718" y="4694380"/>
            <a:ext cx="3276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0725" y="519761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97764" y="3429000"/>
            <a:ext cx="32766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1</a:t>
            </a:r>
            <a:endParaRPr kumimoji="1" lang="ja-JP" altLang="en-US" sz="3600" baseline="300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85430" y="2557352"/>
            <a:ext cx="597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</a:rPr>
              <a:t>4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3432" y="5720830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１：２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83967" y="5720830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１：４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459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09"/>
    </mc:Choice>
    <mc:Fallback xmlns="">
      <p:transition spd="slow" advTm="252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 animBg="1"/>
      <p:bldP spid="21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相似な図形の面積（四角形の場合）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475656" y="1589028"/>
            <a:ext cx="5616624" cy="2992100"/>
            <a:chOff x="1115616" y="1006174"/>
            <a:chExt cx="6552728" cy="3502946"/>
          </a:xfrm>
        </p:grpSpPr>
        <p:sp>
          <p:nvSpPr>
            <p:cNvPr id="4" name="平行四辺形 3"/>
            <p:cNvSpPr/>
            <p:nvPr/>
          </p:nvSpPr>
          <p:spPr>
            <a:xfrm>
              <a:off x="1115616" y="1052736"/>
              <a:ext cx="6552728" cy="3456384"/>
            </a:xfrm>
            <a:prstGeom prst="parallelogram">
              <a:avLst>
                <a:gd name="adj" fmla="val 3360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 flipH="1">
              <a:off x="2973991" y="1006174"/>
              <a:ext cx="1126861" cy="3483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1490956" y="3328890"/>
              <a:ext cx="53952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円弧 12"/>
          <p:cNvSpPr/>
          <p:nvPr/>
        </p:nvSpPr>
        <p:spPr>
          <a:xfrm rot="8816178">
            <a:off x="716738" y="1706894"/>
            <a:ext cx="2984454" cy="3125852"/>
          </a:xfrm>
          <a:prstGeom prst="arc">
            <a:avLst>
              <a:gd name="adj1" fmla="val 16252661"/>
              <a:gd name="adj2" fmla="val 1993206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/>
          <p:cNvSpPr/>
          <p:nvPr/>
        </p:nvSpPr>
        <p:spPr>
          <a:xfrm rot="8202967">
            <a:off x="-223417" y="-2656174"/>
            <a:ext cx="7610104" cy="8145746"/>
          </a:xfrm>
          <a:prstGeom prst="arc">
            <a:avLst>
              <a:gd name="adj1" fmla="val 16464748"/>
              <a:gd name="adj2" fmla="val 2084436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60271" y="4680491"/>
            <a:ext cx="40259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0725" y="519761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77235" y="3782872"/>
            <a:ext cx="32766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1</a:t>
            </a:r>
            <a:endParaRPr kumimoji="1" lang="ja-JP" altLang="en-US" sz="3600" baseline="300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85430" y="2557352"/>
            <a:ext cx="597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</a:rPr>
              <a:t>9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H="1">
            <a:off x="4582506" y="1589028"/>
            <a:ext cx="966284" cy="29754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2129147" y="2557352"/>
            <a:ext cx="46244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244411" y="5730423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１：３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94946" y="5730423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１：９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250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95"/>
    </mc:Choice>
    <mc:Fallback xmlns="">
      <p:transition spd="slow" advTm="221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 animBg="1"/>
      <p:bldP spid="21" grpId="0"/>
      <p:bldP spid="16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3211" y="4437112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相似な図形の面積の比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529" y="404664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１：２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76056" y="389523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１：４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9641" y="1112550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１：４</a:t>
            </a:r>
            <a:endParaRPr kumimoji="1" lang="ja-JP" altLang="en-US" sz="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6056" y="1130429"/>
            <a:ext cx="3374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１：１６</a:t>
            </a:r>
            <a:endParaRPr kumimoji="1" lang="ja-JP" altLang="en-US" sz="4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9642" y="1910718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２：３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95420" y="1910718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４：９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9643" y="2667672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１：２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7610" y="2618604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１：４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7055" y="3405304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相似比　１：３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96063" y="3356388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面積比　１：９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5428674"/>
            <a:ext cx="356379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相似比　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m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：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n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60032" y="5404310"/>
            <a:ext cx="398057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面積比　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m</a:t>
            </a:r>
            <a:r>
              <a:rPr kumimoji="1" lang="en-US" altLang="ja-JP" sz="4800" baseline="30000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：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n</a:t>
            </a:r>
            <a:r>
              <a:rPr kumimoji="1" lang="en-US" altLang="ja-JP" sz="4800" baseline="30000" dirty="0" smtClean="0">
                <a:solidFill>
                  <a:srgbClr val="FF0000"/>
                </a:solidFill>
              </a:rPr>
              <a:t>2</a:t>
            </a:r>
            <a:endParaRPr kumimoji="1" lang="ja-JP" altLang="en-US" sz="4800" baseline="30000" dirty="0">
              <a:solidFill>
                <a:srgbClr val="FF0000"/>
              </a:solidFill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4045869" y="5601856"/>
            <a:ext cx="742155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4086116" y="516291"/>
            <a:ext cx="742155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4086117" y="1242056"/>
            <a:ext cx="742155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4086118" y="2022345"/>
            <a:ext cx="742155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4086119" y="2769215"/>
            <a:ext cx="742155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4086119" y="3459890"/>
            <a:ext cx="742155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556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30"/>
    </mc:Choice>
    <mc:Fallback xmlns="">
      <p:transition spd="slow" advTm="435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656" y="116632"/>
            <a:ext cx="8928992" cy="164219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例題１　相似比が５：３の相似な図形Ａ、Ｂがあります。Ａの面積が</a:t>
            </a:r>
            <a:r>
              <a:rPr kumimoji="1" lang="en-US" altLang="ja-JP" sz="3600" dirty="0" smtClean="0"/>
              <a:t>600</a:t>
            </a:r>
            <a:r>
              <a:rPr kumimoji="1" lang="ja-JP" altLang="en-US" sz="3600" dirty="0" smtClean="0"/>
              <a:t>㎝</a:t>
            </a:r>
            <a:r>
              <a:rPr kumimoji="1" lang="en-US" altLang="ja-JP" sz="3600" baseline="30000" dirty="0" smtClean="0"/>
              <a:t>2</a:t>
            </a:r>
            <a:r>
              <a:rPr kumimoji="1" lang="ja-JP" altLang="en-US" sz="3600" dirty="0" smtClean="0"/>
              <a:t>のとき、Ｂの面積を求めなさい。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4437112"/>
            <a:ext cx="9036496" cy="229371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Ａ：Ｂの相似比は５：３なので、面積比は（　　）</a:t>
            </a:r>
            <a:r>
              <a:rPr lang="ja-JP" altLang="en-US" dirty="0" smtClean="0">
                <a:sym typeface="Wingdings" panose="05000000000000000000" pitchFamily="2" charset="2"/>
              </a:rPr>
              <a:t>：（　　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Ｂの面積を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㎝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とすると、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６００</a:t>
            </a:r>
            <a:r>
              <a:rPr lang="ja-JP" altLang="en-US" dirty="0" smtClean="0"/>
              <a:t>：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＝（　　）；（　　）</a:t>
            </a:r>
            <a:endParaRPr kumimoji="1" lang="ja-JP" altLang="en-US" dirty="0"/>
          </a:p>
        </p:txBody>
      </p:sp>
      <p:sp>
        <p:nvSpPr>
          <p:cNvPr id="4" name="片側の 2 つの角を切り取った四角形 3"/>
          <p:cNvSpPr/>
          <p:nvPr/>
        </p:nvSpPr>
        <p:spPr>
          <a:xfrm>
            <a:off x="683568" y="2146146"/>
            <a:ext cx="3168352" cy="2074941"/>
          </a:xfrm>
          <a:prstGeom prst="snip2SameRect">
            <a:avLst>
              <a:gd name="adj1" fmla="val 5000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chemeClr val="tx1"/>
                </a:solidFill>
              </a:rPr>
              <a:t>Ａ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5" name="片側の 2 つの角を切り取った四角形 4"/>
          <p:cNvSpPr/>
          <p:nvPr/>
        </p:nvSpPr>
        <p:spPr>
          <a:xfrm>
            <a:off x="5220072" y="2492896"/>
            <a:ext cx="2376264" cy="1486999"/>
          </a:xfrm>
          <a:prstGeom prst="snip2SameRect">
            <a:avLst>
              <a:gd name="adj1" fmla="val 5000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chemeClr val="tx1"/>
                </a:solidFill>
              </a:rPr>
              <a:t>Ｂ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0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5.9|5.1|4.1|3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2.3|5.4|10.2|4.1|3.1|3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5.4|5.6|3.2|4|3.4|5.4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5.2|6.3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5.4|3.5|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8|2.9|8.9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270</Words>
  <Application>Microsoft Office PowerPoint</Application>
  <PresentationFormat>画面に合わせる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相似な図形の計量</vt:lpstr>
      <vt:lpstr>次のとき△ABE、△BEFの面積を求めよう。 （FはBDの中点）</vt:lpstr>
      <vt:lpstr>次のとき、△ABE、△BEFの面積を求めよう。</vt:lpstr>
      <vt:lpstr>次のとき、△ABE、△BEFの面積を求めよう。</vt:lpstr>
      <vt:lpstr>PowerPoint プレゼンテーション</vt:lpstr>
      <vt:lpstr>相似な図形の面積（四角形の場合）</vt:lpstr>
      <vt:lpstr>相似な図形の面積（四角形の場合）</vt:lpstr>
      <vt:lpstr>相似な図形の面積の比</vt:lpstr>
      <vt:lpstr>例題１　相似比が５：３の相似な図形Ａ、Ｂがあります。Ａの面積が600㎝2のとき、Ｂの面積を求めなさい。</vt:lpstr>
      <vt:lpstr>練習　図のように、点Ｏを中心として、半径が10㎝、20㎝、30㎝の3つの円があります。Ｂの部分の面積とＣの部分の面積は、それぞれ、Ａの部分の面積の何倍ですか。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相似な図形の計量</dc:title>
  <dc:creator>kajukun</dc:creator>
  <cp:lastModifiedBy>kajukun</cp:lastModifiedBy>
  <cp:revision>39</cp:revision>
  <dcterms:created xsi:type="dcterms:W3CDTF">2013-11-28T12:14:26Z</dcterms:created>
  <dcterms:modified xsi:type="dcterms:W3CDTF">2016-12-05T20:39:06Z</dcterms:modified>
</cp:coreProperties>
</file>