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0" r:id="rId5"/>
    <p:sldId id="264" r:id="rId6"/>
    <p:sldId id="262" r:id="rId7"/>
    <p:sldId id="263" r:id="rId8"/>
    <p:sldId id="259" r:id="rId9"/>
    <p:sldId id="265" r:id="rId10"/>
    <p:sldId id="266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828-19B3-4DA3-A2DF-AA70D817BEB2}" type="datetimeFigureOut">
              <a:rPr kumimoji="1" lang="ja-JP" altLang="en-US" smtClean="0"/>
              <a:t>2016/12/6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065-87EF-4A69-9718-A6757B8CA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878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828-19B3-4DA3-A2DF-AA70D817BEB2}" type="datetimeFigureOut">
              <a:rPr kumimoji="1" lang="ja-JP" altLang="en-US" smtClean="0"/>
              <a:t>2016/12/6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065-87EF-4A69-9718-A6757B8CA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21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828-19B3-4DA3-A2DF-AA70D817BEB2}" type="datetimeFigureOut">
              <a:rPr kumimoji="1" lang="ja-JP" altLang="en-US" smtClean="0"/>
              <a:t>2016/12/6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065-87EF-4A69-9718-A6757B8CA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089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828-19B3-4DA3-A2DF-AA70D817BEB2}" type="datetimeFigureOut">
              <a:rPr kumimoji="1" lang="ja-JP" altLang="en-US" smtClean="0"/>
              <a:t>2016/12/6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065-87EF-4A69-9718-A6757B8CA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051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828-19B3-4DA3-A2DF-AA70D817BEB2}" type="datetimeFigureOut">
              <a:rPr kumimoji="1" lang="ja-JP" altLang="en-US" smtClean="0"/>
              <a:t>2016/12/6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065-87EF-4A69-9718-A6757B8CA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02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828-19B3-4DA3-A2DF-AA70D817BEB2}" type="datetimeFigureOut">
              <a:rPr kumimoji="1" lang="ja-JP" altLang="en-US" smtClean="0"/>
              <a:t>2016/12/6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065-87EF-4A69-9718-A6757B8CA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66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828-19B3-4DA3-A2DF-AA70D817BEB2}" type="datetimeFigureOut">
              <a:rPr kumimoji="1" lang="ja-JP" altLang="en-US" smtClean="0"/>
              <a:t>2016/12/6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065-87EF-4A69-9718-A6757B8CA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16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828-19B3-4DA3-A2DF-AA70D817BEB2}" type="datetimeFigureOut">
              <a:rPr kumimoji="1" lang="ja-JP" altLang="en-US" smtClean="0"/>
              <a:t>2016/12/6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065-87EF-4A69-9718-A6757B8CA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56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828-19B3-4DA3-A2DF-AA70D817BEB2}" type="datetimeFigureOut">
              <a:rPr kumimoji="1" lang="ja-JP" altLang="en-US" smtClean="0"/>
              <a:t>2016/12/6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065-87EF-4A69-9718-A6757B8CA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21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828-19B3-4DA3-A2DF-AA70D817BEB2}" type="datetimeFigureOut">
              <a:rPr kumimoji="1" lang="ja-JP" altLang="en-US" smtClean="0"/>
              <a:t>2016/12/6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065-87EF-4A69-9718-A6757B8CA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15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C828-19B3-4DA3-A2DF-AA70D817BEB2}" type="datetimeFigureOut">
              <a:rPr kumimoji="1" lang="ja-JP" altLang="en-US" smtClean="0"/>
              <a:t>2016/12/6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065-87EF-4A69-9718-A6757B8CA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9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3C828-19B3-4DA3-A2DF-AA70D817BEB2}" type="datetimeFigureOut">
              <a:rPr kumimoji="1" lang="ja-JP" altLang="en-US" smtClean="0"/>
              <a:t>2016/12/6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C0065-87EF-4A69-9718-A6757B8CA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68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6600" dirty="0" smtClean="0"/>
              <a:t>相似な図形の計量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55576" y="2852936"/>
            <a:ext cx="7704856" cy="331236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0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000" dirty="0" smtClean="0">
                <a:solidFill>
                  <a:schemeClr val="tx1"/>
                </a:solidFill>
              </a:rPr>
              <a:t>「相似</a:t>
            </a:r>
            <a:r>
              <a:rPr lang="ja-JP" altLang="en-US" sz="4000" dirty="0">
                <a:solidFill>
                  <a:schemeClr val="tx1"/>
                </a:solidFill>
              </a:rPr>
              <a:t>な図形</a:t>
            </a:r>
            <a:r>
              <a:rPr lang="ja-JP" altLang="en-US" sz="4000" dirty="0" smtClean="0">
                <a:solidFill>
                  <a:schemeClr val="tx1"/>
                </a:solidFill>
              </a:rPr>
              <a:t>の相似比と面積比の関係を理解し、それを用いて相似な図形の面積を求めることができる。」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1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25"/>
    </mc:Choice>
    <mc:Fallback xmlns="">
      <p:transition spd="slow" advTm="812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2160240"/>
          </a:xfrm>
        </p:spPr>
        <p:txBody>
          <a:bodyPr>
            <a:noAutofit/>
          </a:bodyPr>
          <a:lstStyle/>
          <a:p>
            <a:pPr algn="l"/>
            <a:r>
              <a:rPr lang="ja-JP" altLang="en-US" sz="3600" dirty="0" smtClean="0"/>
              <a:t>練習　図のように、点Ｏを中心として、半径が</a:t>
            </a:r>
            <a:r>
              <a:rPr lang="en-US" altLang="ja-JP" sz="3600" dirty="0" smtClean="0"/>
              <a:t>10㎝</a:t>
            </a:r>
            <a:r>
              <a:rPr lang="ja-JP" altLang="en-US" sz="3600" dirty="0" err="1" smtClean="0"/>
              <a:t>、</a:t>
            </a:r>
            <a:r>
              <a:rPr lang="en-US" altLang="ja-JP" sz="3600" dirty="0" smtClean="0"/>
              <a:t>20㎝</a:t>
            </a:r>
            <a:r>
              <a:rPr lang="ja-JP" altLang="en-US" sz="3600" dirty="0" err="1" smtClean="0"/>
              <a:t>、</a:t>
            </a:r>
            <a:r>
              <a:rPr lang="en-US" altLang="ja-JP" sz="3600" dirty="0" smtClean="0"/>
              <a:t>30㎝</a:t>
            </a:r>
            <a:r>
              <a:rPr lang="ja-JP" altLang="en-US" sz="3600" dirty="0" smtClean="0"/>
              <a:t>の</a:t>
            </a:r>
            <a:r>
              <a:rPr lang="en-US" altLang="ja-JP" sz="3600" dirty="0" smtClean="0"/>
              <a:t>3</a:t>
            </a:r>
            <a:r>
              <a:rPr lang="ja-JP" altLang="en-US" sz="3600" dirty="0" err="1" smtClean="0"/>
              <a:t>つの</a:t>
            </a:r>
            <a:r>
              <a:rPr lang="ja-JP" altLang="en-US" sz="3600" dirty="0" smtClean="0"/>
              <a:t>円があります。Ｂの部分の面積とＣの部分の面積は、それぞれ、Ａの部分の面積の何倍ですか。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" y="2564904"/>
            <a:ext cx="5459902" cy="45702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ＡとＡ＋Ｂの相似比は（　）</a:t>
            </a:r>
            <a:r>
              <a:rPr lang="ja-JP" altLang="en-US" sz="2800" dirty="0" smtClean="0">
                <a:sym typeface="Wingdings" panose="05000000000000000000" pitchFamily="2" charset="2"/>
              </a:rPr>
              <a:t>：（　</a:t>
            </a:r>
            <a:r>
              <a:rPr kumimoji="1" lang="ja-JP" altLang="en-US" sz="2800" dirty="0" smtClean="0"/>
              <a:t>）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err="1" smtClean="0"/>
              <a:t>なので</a:t>
            </a:r>
            <a:r>
              <a:rPr lang="ja-JP" altLang="en-US" sz="2800" dirty="0" smtClean="0"/>
              <a:t>面積比は（　）</a:t>
            </a:r>
            <a:r>
              <a:rPr lang="ja-JP" altLang="en-US" sz="2800" dirty="0" smtClean="0">
                <a:sym typeface="Wingdings" panose="05000000000000000000" pitchFamily="2" charset="2"/>
              </a:rPr>
              <a:t>：（　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よってＡ：Ｂの面積比は（　）</a:t>
            </a:r>
            <a:r>
              <a:rPr lang="ja-JP" altLang="en-US" sz="2800" dirty="0" smtClean="0">
                <a:sym typeface="Wingdings" panose="05000000000000000000" pitchFamily="2" charset="2"/>
              </a:rPr>
              <a:t>：（　</a:t>
            </a:r>
            <a:r>
              <a:rPr kumimoji="1" lang="ja-JP" altLang="en-US" sz="2800" dirty="0" smtClean="0"/>
              <a:t>）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ＢはＡの（　　）倍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ＡとＡ＋</a:t>
            </a:r>
            <a:r>
              <a:rPr lang="ja-JP" altLang="en-US" sz="2800" dirty="0" smtClean="0"/>
              <a:t>Ｂ＋Ｃの</a:t>
            </a:r>
            <a:r>
              <a:rPr lang="ja-JP" altLang="en-US" sz="2800" dirty="0"/>
              <a:t>相似比は（　）</a:t>
            </a:r>
            <a:r>
              <a:rPr lang="ja-JP" altLang="en-US" sz="2800" dirty="0">
                <a:sym typeface="Wingdings" panose="05000000000000000000" pitchFamily="2" charset="2"/>
              </a:rPr>
              <a:t>：（　</a:t>
            </a:r>
            <a:r>
              <a:rPr lang="ja-JP" altLang="en-US" sz="2800" dirty="0"/>
              <a:t>）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 err="1"/>
              <a:t>なので</a:t>
            </a:r>
            <a:r>
              <a:rPr lang="ja-JP" altLang="en-US" sz="2800" dirty="0"/>
              <a:t>面積比は（　）</a:t>
            </a:r>
            <a:r>
              <a:rPr lang="ja-JP" altLang="en-US" sz="2800" dirty="0">
                <a:sym typeface="Wingdings" panose="05000000000000000000" pitchFamily="2" charset="2"/>
              </a:rPr>
              <a:t>：（　</a:t>
            </a:r>
            <a:r>
              <a:rPr lang="ja-JP" altLang="en-US" sz="2800" dirty="0"/>
              <a:t>）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よってＡ</a:t>
            </a:r>
            <a:r>
              <a:rPr lang="ja-JP" altLang="en-US" sz="2800" dirty="0" smtClean="0"/>
              <a:t>：Ｃの</a:t>
            </a:r>
            <a:r>
              <a:rPr lang="ja-JP" altLang="en-US" sz="2800" dirty="0"/>
              <a:t>面積比は（　）</a:t>
            </a:r>
            <a:r>
              <a:rPr lang="ja-JP" altLang="en-US" sz="2800" dirty="0">
                <a:sym typeface="Wingdings" panose="05000000000000000000" pitchFamily="2" charset="2"/>
              </a:rPr>
              <a:t>：（　</a:t>
            </a:r>
            <a:r>
              <a:rPr lang="ja-JP" altLang="en-US" sz="2800" dirty="0"/>
              <a:t>）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 smtClean="0"/>
              <a:t>Ｃは</a:t>
            </a:r>
            <a:r>
              <a:rPr lang="ja-JP" altLang="en-US" sz="2800" dirty="0"/>
              <a:t>Ａの（　　）</a:t>
            </a:r>
            <a:r>
              <a:rPr lang="ja-JP" altLang="en-US" sz="2800" dirty="0" smtClean="0"/>
              <a:t>倍</a:t>
            </a:r>
            <a:endParaRPr lang="en-US" altLang="ja-JP" sz="2800" dirty="0"/>
          </a:p>
        </p:txBody>
      </p:sp>
      <p:sp>
        <p:nvSpPr>
          <p:cNvPr id="6" name="円/楕円 5"/>
          <p:cNvSpPr/>
          <p:nvPr/>
        </p:nvSpPr>
        <p:spPr>
          <a:xfrm>
            <a:off x="5097659" y="2287724"/>
            <a:ext cx="3429939" cy="333752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5696506" y="2834251"/>
            <a:ext cx="2232247" cy="223224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6355432" y="3499284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98888" y="3890464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Ｏ</a:t>
            </a:r>
            <a:endParaRPr kumimoji="1" lang="ja-JP" altLang="en-US" sz="2800" dirty="0"/>
          </a:p>
        </p:txBody>
      </p:sp>
      <p:sp>
        <p:nvSpPr>
          <p:cNvPr id="11" name="円/楕円 10"/>
          <p:cNvSpPr/>
          <p:nvPr/>
        </p:nvSpPr>
        <p:spPr>
          <a:xfrm>
            <a:off x="6789772" y="393362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59903" y="2798765"/>
            <a:ext cx="450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57276" y="3140968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30482" y="3513672"/>
            <a:ext cx="44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9690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85" y="188640"/>
            <a:ext cx="8856984" cy="108012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次のとき△</a:t>
            </a:r>
            <a:r>
              <a:rPr kumimoji="1" lang="en-US" altLang="ja-JP" dirty="0" smtClean="0"/>
              <a:t>ABE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△</a:t>
            </a:r>
            <a:r>
              <a:rPr kumimoji="1" lang="en-US" altLang="ja-JP" dirty="0" smtClean="0"/>
              <a:t>BEF</a:t>
            </a:r>
            <a:r>
              <a:rPr kumimoji="1" lang="ja-JP" altLang="en-US" dirty="0" smtClean="0"/>
              <a:t>の面積を求めよう。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（</a:t>
            </a:r>
            <a:r>
              <a:rPr lang="en-US" altLang="ja-JP" dirty="0" smtClean="0"/>
              <a:t>F</a:t>
            </a:r>
            <a:r>
              <a:rPr lang="ja-JP" altLang="en-US" dirty="0" smtClean="0"/>
              <a:t>は</a:t>
            </a:r>
            <a:r>
              <a:rPr lang="en-US" altLang="ja-JP" dirty="0" smtClean="0"/>
              <a:t>BD</a:t>
            </a:r>
            <a:r>
              <a:rPr lang="ja-JP" altLang="en-US" dirty="0" smtClean="0"/>
              <a:t>の中点）</a:t>
            </a:r>
            <a:endParaRPr kumimoji="1" lang="ja-JP" altLang="en-US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1546158" y="1916832"/>
            <a:ext cx="5616625" cy="2952328"/>
            <a:chOff x="1115616" y="1052736"/>
            <a:chExt cx="6552729" cy="3456384"/>
          </a:xfrm>
        </p:grpSpPr>
        <p:sp>
          <p:nvSpPr>
            <p:cNvPr id="4" name="平行四辺形 3"/>
            <p:cNvSpPr/>
            <p:nvPr/>
          </p:nvSpPr>
          <p:spPr>
            <a:xfrm>
              <a:off x="1115616" y="1052736"/>
              <a:ext cx="6552728" cy="3456384"/>
            </a:xfrm>
            <a:prstGeom prst="parallelogram">
              <a:avLst>
                <a:gd name="adj" fmla="val 3360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" name="直線コネクタ 5"/>
            <p:cNvCxnSpPr/>
            <p:nvPr/>
          </p:nvCxnSpPr>
          <p:spPr>
            <a:xfrm>
              <a:off x="2268403" y="1052736"/>
              <a:ext cx="1656184" cy="345638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 flipH="1">
              <a:off x="1115616" y="1052736"/>
              <a:ext cx="6552729" cy="345638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テキスト ボックス 2"/>
          <p:cNvSpPr txBox="1"/>
          <p:nvPr/>
        </p:nvSpPr>
        <p:spPr>
          <a:xfrm>
            <a:off x="3704743" y="2257993"/>
            <a:ext cx="11512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0070C0"/>
                </a:solidFill>
              </a:rPr>
              <a:t>12㎝</a:t>
            </a:r>
            <a:r>
              <a:rPr kumimoji="1" lang="en-US" altLang="ja-JP" sz="3200" baseline="30000" dirty="0" smtClean="0">
                <a:solidFill>
                  <a:srgbClr val="0070C0"/>
                </a:solidFill>
              </a:rPr>
              <a:t>2</a:t>
            </a:r>
            <a:endParaRPr kumimoji="1" lang="ja-JP" altLang="en-US" sz="3200" baseline="30000" dirty="0">
              <a:solidFill>
                <a:srgbClr val="0070C0"/>
              </a:solidFill>
            </a:endParaRPr>
          </a:p>
        </p:txBody>
      </p:sp>
      <p:sp>
        <p:nvSpPr>
          <p:cNvPr id="5" name="円弧 4"/>
          <p:cNvSpPr/>
          <p:nvPr/>
        </p:nvSpPr>
        <p:spPr>
          <a:xfrm rot="6804763">
            <a:off x="-138967" y="1029452"/>
            <a:ext cx="3960189" cy="3762911"/>
          </a:xfrm>
          <a:prstGeom prst="arc">
            <a:avLst>
              <a:gd name="adj1" fmla="val 16617117"/>
              <a:gd name="adj2" fmla="val 20691196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35254" y="4335053"/>
            <a:ext cx="32766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1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13" name="円弧 12"/>
          <p:cNvSpPr/>
          <p:nvPr/>
        </p:nvSpPr>
        <p:spPr>
          <a:xfrm rot="6537182">
            <a:off x="317560" y="-3308888"/>
            <a:ext cx="6762738" cy="7499106"/>
          </a:xfrm>
          <a:prstGeom prst="arc">
            <a:avLst>
              <a:gd name="adj1" fmla="val 16527845"/>
              <a:gd name="adj2" fmla="val 20691196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28568" y="3340977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2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020030" y="3340977"/>
            <a:ext cx="9428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6㎝</a:t>
            </a:r>
            <a:r>
              <a:rPr kumimoji="1" lang="en-US" altLang="ja-JP" sz="3200" baseline="30000" dirty="0" smtClean="0"/>
              <a:t>2</a:t>
            </a:r>
            <a:endParaRPr kumimoji="1" lang="ja-JP" altLang="en-US" sz="3200" baseline="30000" dirty="0"/>
          </a:p>
        </p:txBody>
      </p:sp>
      <p:sp>
        <p:nvSpPr>
          <p:cNvPr id="18" name="円弧 17"/>
          <p:cNvSpPr/>
          <p:nvPr/>
        </p:nvSpPr>
        <p:spPr>
          <a:xfrm rot="1148253">
            <a:off x="1838071" y="3688058"/>
            <a:ext cx="2168150" cy="2126889"/>
          </a:xfrm>
          <a:prstGeom prst="arc">
            <a:avLst>
              <a:gd name="adj1" fmla="val 17059568"/>
              <a:gd name="adj2" fmla="val 2090613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弧 18"/>
          <p:cNvSpPr/>
          <p:nvPr/>
        </p:nvSpPr>
        <p:spPr>
          <a:xfrm rot="1271264">
            <a:off x="-701072" y="1532523"/>
            <a:ext cx="4247509" cy="3884125"/>
          </a:xfrm>
          <a:prstGeom prst="arc">
            <a:avLst>
              <a:gd name="adj1" fmla="val 17059568"/>
              <a:gd name="adj2" fmla="val 2090613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922605" y="4073443"/>
            <a:ext cx="32766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1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119828" y="2581158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2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922146" y="4335053"/>
            <a:ext cx="9428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0070C0"/>
                </a:solidFill>
              </a:rPr>
              <a:t>3㎝</a:t>
            </a:r>
            <a:r>
              <a:rPr kumimoji="1" lang="en-US" altLang="ja-JP" sz="3200" baseline="30000" dirty="0" smtClean="0">
                <a:solidFill>
                  <a:srgbClr val="0070C0"/>
                </a:solidFill>
              </a:rPr>
              <a:t>2</a:t>
            </a:r>
            <a:endParaRPr kumimoji="1" lang="ja-JP" altLang="en-US" sz="3200" baseline="30000" dirty="0">
              <a:solidFill>
                <a:srgbClr val="0070C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26683" y="6052945"/>
            <a:ext cx="3023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相似比　１：２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277218" y="6052945"/>
            <a:ext cx="3023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面積比　１：４</a:t>
            </a:r>
            <a:endParaRPr kumimoji="1" lang="ja-JP" altLang="en-US" sz="4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00192" y="4627440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D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162783" y="1527527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118206" y="4596662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081893" y="1527526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981882" y="3426091"/>
            <a:ext cx="410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E</a:t>
            </a:r>
            <a:endParaRPr kumimoji="1" lang="ja-JP" altLang="en-US" sz="36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704743" y="4740480"/>
            <a:ext cx="396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F</a:t>
            </a:r>
            <a:endParaRPr kumimoji="1" lang="ja-JP" altLang="en-US" sz="36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35838" y="5345059"/>
            <a:ext cx="6723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相似な三角形△</a:t>
            </a:r>
            <a:r>
              <a:rPr kumimoji="1" lang="en-US" altLang="ja-JP" sz="4000" dirty="0" smtClean="0"/>
              <a:t>AEC</a:t>
            </a:r>
            <a:r>
              <a:rPr kumimoji="1" lang="ja-JP" altLang="en-US" sz="4000" dirty="0" smtClean="0"/>
              <a:t>と△</a:t>
            </a:r>
            <a:r>
              <a:rPr kumimoji="1" lang="en-US" altLang="ja-JP" sz="4000" dirty="0" smtClean="0"/>
              <a:t>FEB</a:t>
            </a:r>
            <a:r>
              <a:rPr kumimoji="1" lang="ja-JP" altLang="en-US" sz="4000" dirty="0" smtClean="0"/>
              <a:t>の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605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497"/>
    </mc:Choice>
    <mc:Fallback xmlns="">
      <p:transition spd="slow" advTm="3349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3" grpId="0" animBg="1"/>
      <p:bldP spid="12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/>
      <p:bldP spid="8" grpId="0"/>
      <p:bldP spid="23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/>
          <p:cNvGrpSpPr/>
          <p:nvPr/>
        </p:nvGrpSpPr>
        <p:grpSpPr>
          <a:xfrm>
            <a:off x="1546158" y="1916832"/>
            <a:ext cx="5616625" cy="2952328"/>
            <a:chOff x="1115616" y="1052736"/>
            <a:chExt cx="6552729" cy="3456384"/>
          </a:xfrm>
        </p:grpSpPr>
        <p:sp>
          <p:nvSpPr>
            <p:cNvPr id="4" name="平行四辺形 3"/>
            <p:cNvSpPr/>
            <p:nvPr/>
          </p:nvSpPr>
          <p:spPr>
            <a:xfrm>
              <a:off x="1115616" y="1052736"/>
              <a:ext cx="6552728" cy="3456384"/>
            </a:xfrm>
            <a:prstGeom prst="parallelogram">
              <a:avLst>
                <a:gd name="adj" fmla="val 3360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" name="直線コネクタ 5"/>
            <p:cNvCxnSpPr/>
            <p:nvPr/>
          </p:nvCxnSpPr>
          <p:spPr>
            <a:xfrm>
              <a:off x="2268403" y="1052736"/>
              <a:ext cx="414045" cy="345638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 flipH="1">
              <a:off x="1115616" y="1052736"/>
              <a:ext cx="6552729" cy="345638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テキスト ボックス 2"/>
          <p:cNvSpPr txBox="1"/>
          <p:nvPr/>
        </p:nvSpPr>
        <p:spPr>
          <a:xfrm>
            <a:off x="3704743" y="2257993"/>
            <a:ext cx="11512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0070C0"/>
                </a:solidFill>
              </a:rPr>
              <a:t>16㎝</a:t>
            </a:r>
            <a:r>
              <a:rPr kumimoji="1" lang="en-US" altLang="ja-JP" sz="3200" baseline="30000" dirty="0" smtClean="0">
                <a:solidFill>
                  <a:srgbClr val="0070C0"/>
                </a:solidFill>
              </a:rPr>
              <a:t>2</a:t>
            </a:r>
            <a:endParaRPr kumimoji="1" lang="ja-JP" altLang="en-US" sz="3200" baseline="30000" dirty="0">
              <a:solidFill>
                <a:srgbClr val="0070C0"/>
              </a:solidFill>
            </a:endParaRPr>
          </a:p>
        </p:txBody>
      </p:sp>
      <p:sp>
        <p:nvSpPr>
          <p:cNvPr id="5" name="円弧 4"/>
          <p:cNvSpPr/>
          <p:nvPr/>
        </p:nvSpPr>
        <p:spPr>
          <a:xfrm rot="8428341">
            <a:off x="717729" y="1982466"/>
            <a:ext cx="2651975" cy="3147047"/>
          </a:xfrm>
          <a:prstGeom prst="arc">
            <a:avLst>
              <a:gd name="adj1" fmla="val 16617117"/>
              <a:gd name="adj2" fmla="val 19712529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051179" y="4921355"/>
            <a:ext cx="32766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1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13" name="円弧 12"/>
          <p:cNvSpPr/>
          <p:nvPr/>
        </p:nvSpPr>
        <p:spPr>
          <a:xfrm rot="6537182">
            <a:off x="-524527" y="-3805541"/>
            <a:ext cx="7892654" cy="8187950"/>
          </a:xfrm>
          <a:prstGeom prst="arc">
            <a:avLst>
              <a:gd name="adj1" fmla="val 16527845"/>
              <a:gd name="adj2" fmla="val 20989425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20031" y="3461213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4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020030" y="3340977"/>
            <a:ext cx="9428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4</a:t>
            </a:r>
            <a:r>
              <a:rPr kumimoji="1" lang="en-US" altLang="ja-JP" sz="3200" dirty="0" smtClean="0"/>
              <a:t>㎝</a:t>
            </a:r>
            <a:r>
              <a:rPr kumimoji="1" lang="en-US" altLang="ja-JP" sz="3200" baseline="30000" dirty="0" smtClean="0"/>
              <a:t>2</a:t>
            </a:r>
            <a:endParaRPr kumimoji="1" lang="ja-JP" altLang="en-US" sz="3200" baseline="30000" dirty="0"/>
          </a:p>
        </p:txBody>
      </p:sp>
      <p:sp>
        <p:nvSpPr>
          <p:cNvPr id="18" name="円弧 17"/>
          <p:cNvSpPr/>
          <p:nvPr/>
        </p:nvSpPr>
        <p:spPr>
          <a:xfrm rot="2294161">
            <a:off x="1620938" y="3980952"/>
            <a:ext cx="1337132" cy="1372636"/>
          </a:xfrm>
          <a:prstGeom prst="arc">
            <a:avLst>
              <a:gd name="adj1" fmla="val 17059568"/>
              <a:gd name="adj2" fmla="val 2057954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弧 18"/>
          <p:cNvSpPr/>
          <p:nvPr/>
        </p:nvSpPr>
        <p:spPr>
          <a:xfrm rot="2176393">
            <a:off x="-1044098" y="1222617"/>
            <a:ext cx="4187983" cy="3807780"/>
          </a:xfrm>
          <a:prstGeom prst="arc">
            <a:avLst>
              <a:gd name="adj1" fmla="val 17059568"/>
              <a:gd name="adj2" fmla="val 21210749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984299" y="4367898"/>
            <a:ext cx="32766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1</a:t>
            </a:r>
            <a:endParaRPr kumimoji="1" lang="ja-JP" altLang="en-US" sz="2400" baseline="300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923813" y="2810083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4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989215" y="5239461"/>
            <a:ext cx="848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1㎝</a:t>
            </a:r>
            <a:r>
              <a:rPr kumimoji="1" lang="en-US" altLang="ja-JP" sz="2800" baseline="30000" dirty="0" smtClean="0">
                <a:solidFill>
                  <a:srgbClr val="0070C0"/>
                </a:solidFill>
              </a:rPr>
              <a:t>2</a:t>
            </a:r>
            <a:endParaRPr kumimoji="1" lang="ja-JP" altLang="en-US" sz="2800" baseline="30000" dirty="0">
              <a:solidFill>
                <a:srgbClr val="0070C0"/>
              </a:solidFill>
            </a:endParaRPr>
          </a:p>
        </p:txBody>
      </p:sp>
      <p:sp>
        <p:nvSpPr>
          <p:cNvPr id="23" name="円弧 22"/>
          <p:cNvSpPr/>
          <p:nvPr/>
        </p:nvSpPr>
        <p:spPr>
          <a:xfrm rot="18989140">
            <a:off x="931548" y="1092760"/>
            <a:ext cx="7994418" cy="8269976"/>
          </a:xfrm>
          <a:prstGeom prst="arc">
            <a:avLst>
              <a:gd name="adj1" fmla="val 16707768"/>
              <a:gd name="adj2" fmla="val 20820195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789568" y="954325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4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25" name="円弧 24"/>
          <p:cNvSpPr/>
          <p:nvPr/>
        </p:nvSpPr>
        <p:spPr>
          <a:xfrm rot="7815964">
            <a:off x="1649739" y="-354294"/>
            <a:ext cx="5425826" cy="5869265"/>
          </a:xfrm>
          <a:prstGeom prst="arc">
            <a:avLst>
              <a:gd name="adj1" fmla="val 16948889"/>
              <a:gd name="adj2" fmla="val 21144046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399442" y="51270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3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27" name="円弧 26"/>
          <p:cNvSpPr/>
          <p:nvPr/>
        </p:nvSpPr>
        <p:spPr>
          <a:xfrm rot="6734967">
            <a:off x="-35871" y="1723274"/>
            <a:ext cx="3009139" cy="3220059"/>
          </a:xfrm>
          <a:prstGeom prst="arc">
            <a:avLst>
              <a:gd name="adj1" fmla="val 16876047"/>
              <a:gd name="adj2" fmla="val 20116639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413370" y="4388065"/>
            <a:ext cx="25334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1</a:t>
            </a:r>
            <a:endParaRPr kumimoji="1" lang="ja-JP" altLang="en-US" sz="2400" baseline="30000" dirty="0">
              <a:solidFill>
                <a:srgbClr val="FF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38645" y="6133017"/>
            <a:ext cx="3023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相似比　１：４</a:t>
            </a:r>
            <a:endParaRPr kumimoji="1" lang="ja-JP" altLang="en-US" sz="4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362652" y="6124542"/>
            <a:ext cx="33746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面積比　１：１６</a:t>
            </a:r>
            <a:endParaRPr kumimoji="1" lang="ja-JP" altLang="en-US" sz="4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00192" y="4623908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D</a:t>
            </a:r>
            <a:endParaRPr kumimoji="1" lang="ja-JP" altLang="en-US" sz="3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162783" y="1523995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118206" y="4593130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081893" y="1523994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378842" y="3754053"/>
            <a:ext cx="410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E</a:t>
            </a:r>
            <a:endParaRPr kumimoji="1" lang="ja-JP" altLang="en-US" sz="36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735988" y="4903822"/>
            <a:ext cx="396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F</a:t>
            </a:r>
            <a:endParaRPr kumimoji="1" lang="ja-JP" altLang="en-US" sz="3600" dirty="0"/>
          </a:p>
        </p:txBody>
      </p:sp>
      <p:sp>
        <p:nvSpPr>
          <p:cNvPr id="38" name="タイトル 1"/>
          <p:cNvSpPr>
            <a:spLocks noGrp="1"/>
          </p:cNvSpPr>
          <p:nvPr>
            <p:ph type="title"/>
          </p:nvPr>
        </p:nvSpPr>
        <p:spPr>
          <a:xfrm>
            <a:off x="69907" y="188640"/>
            <a:ext cx="9074093" cy="679687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次のとき、△</a:t>
            </a:r>
            <a:r>
              <a:rPr kumimoji="1" lang="en-US" altLang="ja-JP" dirty="0" smtClean="0"/>
              <a:t>ABE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△</a:t>
            </a:r>
            <a:r>
              <a:rPr kumimoji="1" lang="en-US" altLang="ja-JP" dirty="0" smtClean="0"/>
              <a:t>BEF</a:t>
            </a:r>
            <a:r>
              <a:rPr kumimoji="1" lang="ja-JP" altLang="en-US" dirty="0" smtClean="0"/>
              <a:t>の面積を求めよう。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9907" y="5557971"/>
            <a:ext cx="6723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相似な三角形△</a:t>
            </a:r>
            <a:r>
              <a:rPr kumimoji="1" lang="en-US" altLang="ja-JP" sz="4000" dirty="0" smtClean="0"/>
              <a:t>AEC</a:t>
            </a:r>
            <a:r>
              <a:rPr kumimoji="1" lang="ja-JP" altLang="en-US" sz="4000" dirty="0" smtClean="0"/>
              <a:t>と△</a:t>
            </a:r>
            <a:r>
              <a:rPr kumimoji="1" lang="en-US" altLang="ja-JP" sz="4000" dirty="0" smtClean="0"/>
              <a:t>FEB</a:t>
            </a:r>
            <a:r>
              <a:rPr kumimoji="1" lang="ja-JP" altLang="en-US" sz="4000" dirty="0" smtClean="0"/>
              <a:t>の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8710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141"/>
    </mc:Choice>
    <mc:Fallback xmlns="">
      <p:transition spd="slow" advTm="52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3" grpId="0" animBg="1"/>
      <p:bldP spid="12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28" grpId="0"/>
      <p:bldP spid="30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/>
          <p:cNvGrpSpPr/>
          <p:nvPr/>
        </p:nvGrpSpPr>
        <p:grpSpPr>
          <a:xfrm>
            <a:off x="1546158" y="1916832"/>
            <a:ext cx="5616625" cy="2952328"/>
            <a:chOff x="1115616" y="1052736"/>
            <a:chExt cx="6552729" cy="3456384"/>
          </a:xfrm>
        </p:grpSpPr>
        <p:sp>
          <p:nvSpPr>
            <p:cNvPr id="4" name="平行四辺形 3"/>
            <p:cNvSpPr/>
            <p:nvPr/>
          </p:nvSpPr>
          <p:spPr>
            <a:xfrm>
              <a:off x="1115616" y="1052736"/>
              <a:ext cx="6552728" cy="3456384"/>
            </a:xfrm>
            <a:prstGeom prst="parallelogram">
              <a:avLst>
                <a:gd name="adj" fmla="val 3360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" name="直線コネクタ 5"/>
            <p:cNvCxnSpPr/>
            <p:nvPr/>
          </p:nvCxnSpPr>
          <p:spPr>
            <a:xfrm>
              <a:off x="2268403" y="1052736"/>
              <a:ext cx="2598993" cy="345638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 flipH="1">
              <a:off x="1115616" y="1052736"/>
              <a:ext cx="6552729" cy="345638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テキスト ボックス 2"/>
          <p:cNvSpPr txBox="1"/>
          <p:nvPr/>
        </p:nvSpPr>
        <p:spPr>
          <a:xfrm>
            <a:off x="3704743" y="2257993"/>
            <a:ext cx="11512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0070C0"/>
                </a:solidFill>
              </a:rPr>
              <a:t>18㎝</a:t>
            </a:r>
            <a:r>
              <a:rPr kumimoji="1" lang="en-US" altLang="ja-JP" sz="3200" baseline="30000" dirty="0" smtClean="0">
                <a:solidFill>
                  <a:srgbClr val="0070C0"/>
                </a:solidFill>
              </a:rPr>
              <a:t>2</a:t>
            </a:r>
            <a:endParaRPr kumimoji="1" lang="ja-JP" altLang="en-US" sz="3200" baseline="30000" dirty="0">
              <a:solidFill>
                <a:srgbClr val="0070C0"/>
              </a:solidFill>
            </a:endParaRPr>
          </a:p>
        </p:txBody>
      </p:sp>
      <p:sp>
        <p:nvSpPr>
          <p:cNvPr id="5" name="円弧 4"/>
          <p:cNvSpPr/>
          <p:nvPr/>
        </p:nvSpPr>
        <p:spPr>
          <a:xfrm rot="8093606">
            <a:off x="3976477" y="2107466"/>
            <a:ext cx="2612353" cy="3051797"/>
          </a:xfrm>
          <a:prstGeom prst="arc">
            <a:avLst>
              <a:gd name="adj1" fmla="val 16739639"/>
              <a:gd name="adj2" fmla="val 20313753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59776" y="4998010"/>
            <a:ext cx="32766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1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13" name="円弧 12"/>
          <p:cNvSpPr/>
          <p:nvPr/>
        </p:nvSpPr>
        <p:spPr>
          <a:xfrm rot="6664741">
            <a:off x="1476392" y="-2210127"/>
            <a:ext cx="6170171" cy="5772577"/>
          </a:xfrm>
          <a:prstGeom prst="arc">
            <a:avLst>
              <a:gd name="adj1" fmla="val 16527845"/>
              <a:gd name="adj2" fmla="val 21134276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20031" y="3461213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3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020030" y="3340977"/>
            <a:ext cx="11512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12</a:t>
            </a:r>
            <a:r>
              <a:rPr kumimoji="1" lang="en-US" altLang="ja-JP" sz="3200" dirty="0" smtClean="0"/>
              <a:t>㎝</a:t>
            </a:r>
            <a:r>
              <a:rPr kumimoji="1" lang="en-US" altLang="ja-JP" sz="3200" baseline="30000" dirty="0" smtClean="0"/>
              <a:t>2</a:t>
            </a:r>
            <a:endParaRPr kumimoji="1" lang="ja-JP" altLang="en-US" sz="3200" baseline="30000" dirty="0"/>
          </a:p>
        </p:txBody>
      </p:sp>
      <p:sp>
        <p:nvSpPr>
          <p:cNvPr id="18" name="円弧 17"/>
          <p:cNvSpPr/>
          <p:nvPr/>
        </p:nvSpPr>
        <p:spPr>
          <a:xfrm rot="425116">
            <a:off x="1978411" y="3561324"/>
            <a:ext cx="2782118" cy="2683691"/>
          </a:xfrm>
          <a:prstGeom prst="arc">
            <a:avLst>
              <a:gd name="adj1" fmla="val 17059568"/>
              <a:gd name="adj2" fmla="val 21003998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弧 18"/>
          <p:cNvSpPr/>
          <p:nvPr/>
        </p:nvSpPr>
        <p:spPr>
          <a:xfrm rot="614403">
            <a:off x="-418817" y="1740670"/>
            <a:ext cx="4313957" cy="3807780"/>
          </a:xfrm>
          <a:prstGeom prst="arc">
            <a:avLst>
              <a:gd name="adj1" fmla="val 17059568"/>
              <a:gd name="adj2" fmla="val 21082373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561479" y="4011889"/>
            <a:ext cx="32766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2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340560" y="2456588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</a:rPr>
              <a:t>3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369470" y="4273499"/>
            <a:ext cx="848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8㎝</a:t>
            </a:r>
            <a:r>
              <a:rPr kumimoji="1" lang="en-US" altLang="ja-JP" sz="2800" baseline="30000" dirty="0" smtClean="0">
                <a:solidFill>
                  <a:srgbClr val="0070C0"/>
                </a:solidFill>
              </a:rPr>
              <a:t>2</a:t>
            </a:r>
            <a:endParaRPr kumimoji="1" lang="ja-JP" altLang="en-US" sz="2800" baseline="30000" dirty="0">
              <a:solidFill>
                <a:srgbClr val="0070C0"/>
              </a:solidFill>
            </a:endParaRPr>
          </a:p>
        </p:txBody>
      </p:sp>
      <p:sp>
        <p:nvSpPr>
          <p:cNvPr id="23" name="円弧 22"/>
          <p:cNvSpPr/>
          <p:nvPr/>
        </p:nvSpPr>
        <p:spPr>
          <a:xfrm rot="18989140">
            <a:off x="961809" y="1168583"/>
            <a:ext cx="7994418" cy="8182075"/>
          </a:xfrm>
          <a:prstGeom prst="arc">
            <a:avLst>
              <a:gd name="adj1" fmla="val 16707768"/>
              <a:gd name="adj2" fmla="val 20820195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761969" y="1052736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3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25" name="円弧 24"/>
          <p:cNvSpPr/>
          <p:nvPr/>
        </p:nvSpPr>
        <p:spPr>
          <a:xfrm rot="7865108">
            <a:off x="383991" y="-152951"/>
            <a:ext cx="5127395" cy="5685413"/>
          </a:xfrm>
          <a:prstGeom prst="arc">
            <a:avLst>
              <a:gd name="adj1" fmla="val 16811583"/>
              <a:gd name="adj2" fmla="val 20989425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80707" y="5226003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2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27" name="円弧 26"/>
          <p:cNvSpPr/>
          <p:nvPr/>
        </p:nvSpPr>
        <p:spPr>
          <a:xfrm rot="6887452">
            <a:off x="-353697" y="410829"/>
            <a:ext cx="4458632" cy="4492072"/>
          </a:xfrm>
          <a:prstGeom prst="arc">
            <a:avLst>
              <a:gd name="adj1" fmla="val 16327908"/>
              <a:gd name="adj2" fmla="val 20594903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620026" y="4331267"/>
            <a:ext cx="32766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2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44411" y="6046721"/>
            <a:ext cx="3023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相似比　２：３</a:t>
            </a:r>
            <a:endParaRPr kumimoji="1" lang="ja-JP" altLang="en-US" sz="4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294946" y="6046721"/>
            <a:ext cx="3023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面積比　４：９</a:t>
            </a:r>
            <a:endParaRPr kumimoji="1" lang="ja-JP" altLang="en-US" sz="4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00192" y="4627439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D</a:t>
            </a:r>
            <a:endParaRPr kumimoji="1" lang="ja-JP" altLang="en-US" sz="3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162783" y="1527526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118206" y="4596661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081893" y="1527525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318919" y="3310198"/>
            <a:ext cx="410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E</a:t>
            </a:r>
            <a:endParaRPr kumimoji="1" lang="ja-JP" altLang="en-US" sz="36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519157" y="4841282"/>
            <a:ext cx="396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F</a:t>
            </a:r>
            <a:endParaRPr kumimoji="1" lang="ja-JP" altLang="en-US" sz="3600" dirty="0"/>
          </a:p>
        </p:txBody>
      </p:sp>
      <p:sp>
        <p:nvSpPr>
          <p:cNvPr id="37" name="タイトル 1"/>
          <p:cNvSpPr>
            <a:spLocks noGrp="1"/>
          </p:cNvSpPr>
          <p:nvPr>
            <p:ph type="title"/>
          </p:nvPr>
        </p:nvSpPr>
        <p:spPr>
          <a:xfrm>
            <a:off x="142901" y="260648"/>
            <a:ext cx="91440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次のとき、△</a:t>
            </a:r>
            <a:r>
              <a:rPr kumimoji="1" lang="en-US" altLang="ja-JP" dirty="0" smtClean="0"/>
              <a:t>ABE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△</a:t>
            </a:r>
            <a:r>
              <a:rPr kumimoji="1" lang="en-US" altLang="ja-JP" dirty="0" smtClean="0"/>
              <a:t>BEF</a:t>
            </a:r>
            <a:r>
              <a:rPr kumimoji="1" lang="ja-JP" altLang="en-US" dirty="0" smtClean="0"/>
              <a:t>の面積を求めよう。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42901" y="5487613"/>
            <a:ext cx="6723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相似な三角形△</a:t>
            </a:r>
            <a:r>
              <a:rPr kumimoji="1" lang="en-US" altLang="ja-JP" sz="4000" dirty="0" smtClean="0"/>
              <a:t>AEC</a:t>
            </a:r>
            <a:r>
              <a:rPr kumimoji="1" lang="ja-JP" altLang="en-US" sz="4000" dirty="0" smtClean="0"/>
              <a:t>と△</a:t>
            </a:r>
            <a:r>
              <a:rPr kumimoji="1" lang="en-US" altLang="ja-JP" sz="4000" dirty="0" smtClean="0"/>
              <a:t>FEB</a:t>
            </a:r>
            <a:r>
              <a:rPr kumimoji="1" lang="ja-JP" altLang="en-US" sz="4000" dirty="0" smtClean="0"/>
              <a:t>の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7775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400"/>
    </mc:Choice>
    <mc:Fallback xmlns="">
      <p:transition spd="slow" advTm="434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3" grpId="0" animBg="1"/>
      <p:bldP spid="12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08" t="20514" r="26686" b="23076"/>
          <a:stretch/>
        </p:blipFill>
        <p:spPr bwMode="auto">
          <a:xfrm>
            <a:off x="303916" y="373472"/>
            <a:ext cx="3318084" cy="1819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69" t="14647" r="27641" b="14666"/>
          <a:stretch/>
        </p:blipFill>
        <p:spPr bwMode="auto">
          <a:xfrm>
            <a:off x="271298" y="2193362"/>
            <a:ext cx="3193576" cy="2401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17" t="16239" r="28089" b="17054"/>
          <a:stretch/>
        </p:blipFill>
        <p:spPr bwMode="auto">
          <a:xfrm>
            <a:off x="100110" y="4549997"/>
            <a:ext cx="3168352" cy="225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3268462" y="3091456"/>
            <a:ext cx="2454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相似比　１：４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18997" y="3091456"/>
            <a:ext cx="27350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面積比　１：１６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68462" y="991029"/>
            <a:ext cx="2454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相似比　１：２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18997" y="991029"/>
            <a:ext cx="2454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面積比　１：４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68462" y="5386811"/>
            <a:ext cx="2454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相似比　２：３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18997" y="5386811"/>
            <a:ext cx="2454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面積比　４：９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56362" y="0"/>
            <a:ext cx="577113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△</a:t>
            </a:r>
            <a:r>
              <a:rPr kumimoji="1" lang="en-US" altLang="ja-JP" sz="3200" dirty="0" smtClean="0"/>
              <a:t>AEC</a:t>
            </a:r>
            <a:r>
              <a:rPr kumimoji="1" lang="ja-JP" altLang="en-US" sz="3200" dirty="0" smtClean="0"/>
              <a:t>と△</a:t>
            </a:r>
            <a:r>
              <a:rPr kumimoji="1" lang="en-US" altLang="ja-JP" sz="3200" dirty="0" smtClean="0"/>
              <a:t>FEB</a:t>
            </a:r>
            <a:r>
              <a:rPr kumimoji="1" lang="ja-JP" altLang="en-US" sz="3200" dirty="0" smtClean="0"/>
              <a:t>の相似比と面積</a:t>
            </a:r>
            <a:r>
              <a:rPr lang="ja-JP" altLang="en-US" sz="3200" dirty="0"/>
              <a:t>比</a:t>
            </a:r>
            <a:endParaRPr kumimoji="1" lang="ja-JP" alt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328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34"/>
    </mc:Choice>
    <mc:Fallback xmlns="">
      <p:transition spd="slow" advTm="148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49006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相似な図形の面積（四角形の場合）</a:t>
            </a:r>
            <a:endParaRPr kumimoji="1" lang="ja-JP" altLang="en-US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1475656" y="1628800"/>
            <a:ext cx="5616624" cy="2975425"/>
            <a:chOff x="1115616" y="1052736"/>
            <a:chExt cx="6552728" cy="3483424"/>
          </a:xfrm>
        </p:grpSpPr>
        <p:sp>
          <p:nvSpPr>
            <p:cNvPr id="4" name="平行四辺形 3"/>
            <p:cNvSpPr/>
            <p:nvPr/>
          </p:nvSpPr>
          <p:spPr>
            <a:xfrm>
              <a:off x="1115616" y="1052736"/>
              <a:ext cx="6552728" cy="3456384"/>
            </a:xfrm>
            <a:prstGeom prst="parallelogram">
              <a:avLst>
                <a:gd name="adj" fmla="val 3360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" name="直線コネクタ 5"/>
            <p:cNvCxnSpPr/>
            <p:nvPr/>
          </p:nvCxnSpPr>
          <p:spPr>
            <a:xfrm flipH="1">
              <a:off x="3886530" y="1052736"/>
              <a:ext cx="1010899" cy="34834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>
              <a:stCxn id="4" idx="2"/>
              <a:endCxn id="4" idx="5"/>
            </p:cNvCxnSpPr>
            <p:nvPr/>
          </p:nvCxnSpPr>
          <p:spPr>
            <a:xfrm flipH="1">
              <a:off x="1694376" y="2780928"/>
              <a:ext cx="539520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円弧 12"/>
          <p:cNvSpPr/>
          <p:nvPr/>
        </p:nvSpPr>
        <p:spPr>
          <a:xfrm rot="8662731">
            <a:off x="788864" y="1251714"/>
            <a:ext cx="4078567" cy="3650054"/>
          </a:xfrm>
          <a:prstGeom prst="arc">
            <a:avLst>
              <a:gd name="adj1" fmla="val 16252661"/>
              <a:gd name="adj2" fmla="val 20957513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弧 16"/>
          <p:cNvSpPr/>
          <p:nvPr/>
        </p:nvSpPr>
        <p:spPr>
          <a:xfrm rot="8202967">
            <a:off x="-223417" y="-2656174"/>
            <a:ext cx="7610104" cy="8145746"/>
          </a:xfrm>
          <a:prstGeom prst="arc">
            <a:avLst>
              <a:gd name="adj1" fmla="val 16464748"/>
              <a:gd name="adj2" fmla="val 2084436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04718" y="4694380"/>
            <a:ext cx="32766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1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850725" y="5197610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2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697764" y="3429000"/>
            <a:ext cx="32766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0000"/>
                </a:solidFill>
              </a:rPr>
              <a:t>1</a:t>
            </a:r>
            <a:endParaRPr kumimoji="1" lang="ja-JP" altLang="en-US" sz="3600" baseline="300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985430" y="2557352"/>
            <a:ext cx="5970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 smtClean="0">
                <a:solidFill>
                  <a:srgbClr val="FF0000"/>
                </a:solidFill>
              </a:rPr>
              <a:t>4</a:t>
            </a:r>
            <a:endParaRPr kumimoji="1" lang="ja-JP" altLang="en-US" sz="60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33432" y="5720830"/>
            <a:ext cx="3023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相似比　１：２</a:t>
            </a:r>
            <a:endParaRPr kumimoji="1" lang="ja-JP" altLang="en-US" sz="4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283967" y="5720830"/>
            <a:ext cx="3023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面積比　１：４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4599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09"/>
    </mc:Choice>
    <mc:Fallback xmlns="">
      <p:transition spd="slow" advTm="252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 animBg="1"/>
      <p:bldP spid="19" grpId="0" animBg="1"/>
      <p:bldP spid="20" grpId="0" animBg="1"/>
      <p:bldP spid="21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49006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相似な図形の面積（四角形の場合）</a:t>
            </a:r>
            <a:endParaRPr kumimoji="1" lang="ja-JP" altLang="en-US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1475656" y="1589028"/>
            <a:ext cx="5616624" cy="2992100"/>
            <a:chOff x="1115616" y="1006174"/>
            <a:chExt cx="6552728" cy="3502946"/>
          </a:xfrm>
        </p:grpSpPr>
        <p:sp>
          <p:nvSpPr>
            <p:cNvPr id="4" name="平行四辺形 3"/>
            <p:cNvSpPr/>
            <p:nvPr/>
          </p:nvSpPr>
          <p:spPr>
            <a:xfrm>
              <a:off x="1115616" y="1052736"/>
              <a:ext cx="6552728" cy="3456384"/>
            </a:xfrm>
            <a:prstGeom prst="parallelogram">
              <a:avLst>
                <a:gd name="adj" fmla="val 3360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" name="直線コネクタ 5"/>
            <p:cNvCxnSpPr/>
            <p:nvPr/>
          </p:nvCxnSpPr>
          <p:spPr>
            <a:xfrm flipH="1">
              <a:off x="2973991" y="1006174"/>
              <a:ext cx="1126861" cy="34834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 flipH="1">
              <a:off x="1490956" y="3328890"/>
              <a:ext cx="539520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円弧 12"/>
          <p:cNvSpPr/>
          <p:nvPr/>
        </p:nvSpPr>
        <p:spPr>
          <a:xfrm rot="8816178">
            <a:off x="716738" y="1706894"/>
            <a:ext cx="2984454" cy="3125852"/>
          </a:xfrm>
          <a:prstGeom prst="arc">
            <a:avLst>
              <a:gd name="adj1" fmla="val 16252661"/>
              <a:gd name="adj2" fmla="val 1993206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弧 16"/>
          <p:cNvSpPr/>
          <p:nvPr/>
        </p:nvSpPr>
        <p:spPr>
          <a:xfrm rot="8202967">
            <a:off x="-223417" y="-2656174"/>
            <a:ext cx="7610104" cy="8145746"/>
          </a:xfrm>
          <a:prstGeom prst="arc">
            <a:avLst>
              <a:gd name="adj1" fmla="val 16464748"/>
              <a:gd name="adj2" fmla="val 2084436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560271" y="4680491"/>
            <a:ext cx="40259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1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850725" y="5197610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3</a:t>
            </a:r>
            <a:endParaRPr kumimoji="1" lang="ja-JP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77235" y="3782872"/>
            <a:ext cx="32766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0000"/>
                </a:solidFill>
              </a:rPr>
              <a:t>1</a:t>
            </a:r>
            <a:endParaRPr kumimoji="1" lang="ja-JP" altLang="en-US" sz="3600" baseline="300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985430" y="2557352"/>
            <a:ext cx="5970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 smtClean="0">
                <a:solidFill>
                  <a:srgbClr val="FF0000"/>
                </a:solidFill>
              </a:rPr>
              <a:t>9</a:t>
            </a:r>
            <a:endParaRPr kumimoji="1" lang="ja-JP" altLang="en-US" sz="6000" dirty="0">
              <a:solidFill>
                <a:srgbClr val="FF0000"/>
              </a:solidFill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 flipH="1">
            <a:off x="4582506" y="1589028"/>
            <a:ext cx="966284" cy="29754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H="1">
            <a:off x="2129147" y="2557352"/>
            <a:ext cx="46244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1244411" y="5730423"/>
            <a:ext cx="3023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相似比　１：３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294946" y="5730423"/>
            <a:ext cx="3023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面積比　１：９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2503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195"/>
    </mc:Choice>
    <mc:Fallback xmlns="">
      <p:transition spd="slow" advTm="221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 animBg="1"/>
      <p:bldP spid="19" grpId="0" animBg="1"/>
      <p:bldP spid="20" grpId="0" animBg="1"/>
      <p:bldP spid="21" grpId="0"/>
      <p:bldP spid="16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3211" y="4437112"/>
            <a:ext cx="822960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相似な図形の面積の比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3529" y="404664"/>
            <a:ext cx="3023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相似比　１：２</a:t>
            </a:r>
            <a:endParaRPr kumimoji="1" lang="ja-JP" altLang="en-US" sz="4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76056" y="389523"/>
            <a:ext cx="3023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面積比　１：４</a:t>
            </a:r>
            <a:endParaRPr kumimoji="1" lang="ja-JP" altLang="en-US" sz="4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9641" y="1112550"/>
            <a:ext cx="3023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相似比　１：４</a:t>
            </a:r>
            <a:endParaRPr kumimoji="1" lang="ja-JP" altLang="en-US" sz="4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76056" y="1130429"/>
            <a:ext cx="33746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面積比　１：１６</a:t>
            </a:r>
            <a:endParaRPr kumimoji="1" lang="ja-JP" altLang="en-US" sz="4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9642" y="1910718"/>
            <a:ext cx="3023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相似比　２：３</a:t>
            </a:r>
            <a:endParaRPr kumimoji="1" lang="ja-JP" altLang="en-US" sz="4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95420" y="1910718"/>
            <a:ext cx="3023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面積比　４：９</a:t>
            </a:r>
            <a:endParaRPr kumimoji="1" lang="ja-JP" altLang="en-US" sz="4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9643" y="2667672"/>
            <a:ext cx="3023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相似比　１：２</a:t>
            </a:r>
            <a:endParaRPr kumimoji="1" lang="ja-JP" altLang="en-US" sz="4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77610" y="2618604"/>
            <a:ext cx="3023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面積比　１：４</a:t>
            </a:r>
            <a:endParaRPr kumimoji="1" lang="ja-JP" altLang="en-US" sz="4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7055" y="3405304"/>
            <a:ext cx="3023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相似比　１：３</a:t>
            </a:r>
            <a:endParaRPr kumimoji="1" lang="ja-JP" altLang="en-US" sz="4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96063" y="3356388"/>
            <a:ext cx="3023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面積比　１：９</a:t>
            </a:r>
            <a:endParaRPr kumimoji="1" lang="ja-JP" altLang="en-US" sz="4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5536" y="5428674"/>
            <a:ext cx="3563796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相似比　</a:t>
            </a:r>
            <a:r>
              <a:rPr kumimoji="1" lang="en-US" altLang="ja-JP" sz="4800" dirty="0" smtClean="0">
                <a:solidFill>
                  <a:srgbClr val="FF0000"/>
                </a:solidFill>
              </a:rPr>
              <a:t>m</a:t>
            </a:r>
            <a:r>
              <a:rPr kumimoji="1" lang="ja-JP" altLang="en-US" sz="4800" dirty="0" smtClean="0">
                <a:solidFill>
                  <a:srgbClr val="FF0000"/>
                </a:solidFill>
              </a:rPr>
              <a:t>：</a:t>
            </a:r>
            <a:r>
              <a:rPr kumimoji="1" lang="en-US" altLang="ja-JP" sz="4800" dirty="0" smtClean="0">
                <a:solidFill>
                  <a:srgbClr val="FF0000"/>
                </a:solidFill>
              </a:rPr>
              <a:t>n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60032" y="5404310"/>
            <a:ext cx="3980577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面積比　</a:t>
            </a:r>
            <a:r>
              <a:rPr kumimoji="1" lang="en-US" altLang="ja-JP" sz="4800" dirty="0" smtClean="0">
                <a:solidFill>
                  <a:srgbClr val="FF0000"/>
                </a:solidFill>
              </a:rPr>
              <a:t>m</a:t>
            </a:r>
            <a:r>
              <a:rPr kumimoji="1" lang="en-US" altLang="ja-JP" sz="4800" baseline="30000" dirty="0" smtClean="0">
                <a:solidFill>
                  <a:srgbClr val="FF0000"/>
                </a:solidFill>
              </a:rPr>
              <a:t>2</a:t>
            </a:r>
            <a:r>
              <a:rPr kumimoji="1" lang="ja-JP" altLang="en-US" sz="4800" dirty="0" smtClean="0">
                <a:solidFill>
                  <a:srgbClr val="FF0000"/>
                </a:solidFill>
              </a:rPr>
              <a:t>：</a:t>
            </a:r>
            <a:r>
              <a:rPr kumimoji="1" lang="en-US" altLang="ja-JP" sz="4800" dirty="0" smtClean="0">
                <a:solidFill>
                  <a:srgbClr val="FF0000"/>
                </a:solidFill>
              </a:rPr>
              <a:t>n</a:t>
            </a:r>
            <a:r>
              <a:rPr kumimoji="1" lang="en-US" altLang="ja-JP" sz="4800" baseline="30000" dirty="0" smtClean="0">
                <a:solidFill>
                  <a:srgbClr val="FF0000"/>
                </a:solidFill>
              </a:rPr>
              <a:t>2</a:t>
            </a:r>
            <a:endParaRPr kumimoji="1" lang="ja-JP" altLang="en-US" sz="4800" baseline="30000" dirty="0">
              <a:solidFill>
                <a:srgbClr val="FF0000"/>
              </a:solidFill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4045869" y="5601856"/>
            <a:ext cx="742155" cy="48463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矢印 16"/>
          <p:cNvSpPr/>
          <p:nvPr/>
        </p:nvSpPr>
        <p:spPr>
          <a:xfrm>
            <a:off x="4086116" y="516291"/>
            <a:ext cx="742155" cy="48463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矢印 17"/>
          <p:cNvSpPr/>
          <p:nvPr/>
        </p:nvSpPr>
        <p:spPr>
          <a:xfrm>
            <a:off x="4086117" y="1242056"/>
            <a:ext cx="742155" cy="48463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>
            <a:off x="4086118" y="2022345"/>
            <a:ext cx="742155" cy="48463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>
            <a:off x="4086119" y="2769215"/>
            <a:ext cx="742155" cy="48463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右矢印 20"/>
          <p:cNvSpPr/>
          <p:nvPr/>
        </p:nvSpPr>
        <p:spPr>
          <a:xfrm>
            <a:off x="4086119" y="3459890"/>
            <a:ext cx="742155" cy="48463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556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530"/>
    </mc:Choice>
    <mc:Fallback xmlns="">
      <p:transition spd="slow" advTm="435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5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656" y="116632"/>
            <a:ext cx="8928992" cy="1642194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例題１　相似比が５：３の相似な図形Ａ、Ｂがあります。Ａの面積が</a:t>
            </a:r>
            <a:r>
              <a:rPr kumimoji="1" lang="en-US" altLang="ja-JP" sz="3600" dirty="0" smtClean="0"/>
              <a:t>600</a:t>
            </a:r>
            <a:r>
              <a:rPr kumimoji="1" lang="ja-JP" altLang="en-US" sz="3600" dirty="0" smtClean="0"/>
              <a:t>㎝</a:t>
            </a:r>
            <a:r>
              <a:rPr kumimoji="1" lang="en-US" altLang="ja-JP" sz="3600" baseline="30000" dirty="0" smtClean="0"/>
              <a:t>2</a:t>
            </a:r>
            <a:r>
              <a:rPr kumimoji="1" lang="ja-JP" altLang="en-US" sz="3600" dirty="0" smtClean="0"/>
              <a:t>のとき、Ｂの面積を求めなさい。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4437112"/>
            <a:ext cx="9036496" cy="2293715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Ａ：Ｂの相似比は５：３なので、面積比は（　　）</a:t>
            </a:r>
            <a:r>
              <a:rPr lang="ja-JP" altLang="en-US" dirty="0" smtClean="0">
                <a:sym typeface="Wingdings" panose="05000000000000000000" pitchFamily="2" charset="2"/>
              </a:rPr>
              <a:t>：（　　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Ｂの面積を</a:t>
            </a:r>
            <a:r>
              <a:rPr kumimoji="1" lang="ja-JP" altLang="en-US" dirty="0" err="1" smtClean="0"/>
              <a:t>ｘ</a:t>
            </a:r>
            <a:r>
              <a:rPr kumimoji="1" lang="ja-JP" altLang="en-US" dirty="0" smtClean="0"/>
              <a:t>㎝</a:t>
            </a:r>
            <a:r>
              <a:rPr kumimoji="1" lang="en-US" altLang="ja-JP" baseline="30000" dirty="0" smtClean="0"/>
              <a:t>2</a:t>
            </a:r>
            <a:r>
              <a:rPr kumimoji="1" lang="ja-JP" altLang="en-US" dirty="0" smtClean="0"/>
              <a:t>とすると、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６００</a:t>
            </a:r>
            <a:r>
              <a:rPr lang="ja-JP" altLang="en-US" dirty="0" smtClean="0"/>
              <a:t>：</a:t>
            </a:r>
            <a:r>
              <a:rPr lang="ja-JP" altLang="en-US" dirty="0" err="1" smtClean="0"/>
              <a:t>ｘ</a:t>
            </a:r>
            <a:r>
              <a:rPr lang="ja-JP" altLang="en-US" dirty="0" smtClean="0"/>
              <a:t>＝（　　）；（　　）</a:t>
            </a:r>
            <a:endParaRPr kumimoji="1" lang="ja-JP" altLang="en-US" dirty="0"/>
          </a:p>
        </p:txBody>
      </p:sp>
      <p:sp>
        <p:nvSpPr>
          <p:cNvPr id="4" name="片側の 2 つの角を切り取った四角形 3"/>
          <p:cNvSpPr/>
          <p:nvPr/>
        </p:nvSpPr>
        <p:spPr>
          <a:xfrm>
            <a:off x="683568" y="2146146"/>
            <a:ext cx="3168352" cy="2074941"/>
          </a:xfrm>
          <a:prstGeom prst="snip2SameRect">
            <a:avLst>
              <a:gd name="adj1" fmla="val 50000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 smtClean="0">
                <a:solidFill>
                  <a:schemeClr val="tx1"/>
                </a:solidFill>
              </a:rPr>
              <a:t>Ａ</a:t>
            </a:r>
            <a:endParaRPr kumimoji="1" lang="ja-JP" altLang="en-US" sz="6000" dirty="0">
              <a:solidFill>
                <a:schemeClr val="tx1"/>
              </a:solidFill>
            </a:endParaRPr>
          </a:p>
        </p:txBody>
      </p:sp>
      <p:sp>
        <p:nvSpPr>
          <p:cNvPr id="5" name="片側の 2 つの角を切り取った四角形 4"/>
          <p:cNvSpPr/>
          <p:nvPr/>
        </p:nvSpPr>
        <p:spPr>
          <a:xfrm>
            <a:off x="5220072" y="2492896"/>
            <a:ext cx="2376264" cy="1486999"/>
          </a:xfrm>
          <a:prstGeom prst="snip2SameRect">
            <a:avLst>
              <a:gd name="adj1" fmla="val 50000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 smtClean="0">
                <a:solidFill>
                  <a:schemeClr val="tx1"/>
                </a:solidFill>
              </a:rPr>
              <a:t>Ｂ</a:t>
            </a:r>
            <a:endParaRPr kumimoji="1" lang="ja-JP" alt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30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5.9|5.1|4.1|3.1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2.3|5.4|10.2|4.1|3.1|3|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5.4|5.6|3.2|4|3.4|5.4|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5.2|6.3|4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5.4|3.5|3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2.8|2.9|8.9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270</Words>
  <Application>Microsoft Office PowerPoint</Application>
  <PresentationFormat>画面に合わせる (4:3)</PresentationFormat>
  <Paragraphs>113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相似な図形の計量</vt:lpstr>
      <vt:lpstr>次のとき△ABE、△BEFの面積を求めよう。 （FはBDの中点）</vt:lpstr>
      <vt:lpstr>次のとき、△ABE、△BEFの面積を求めよう。</vt:lpstr>
      <vt:lpstr>次のとき、△ABE、△BEFの面積を求めよう。</vt:lpstr>
      <vt:lpstr>PowerPoint プレゼンテーション</vt:lpstr>
      <vt:lpstr>相似な図形の面積（四角形の場合）</vt:lpstr>
      <vt:lpstr>相似な図形の面積（四角形の場合）</vt:lpstr>
      <vt:lpstr>相似な図形の面積の比</vt:lpstr>
      <vt:lpstr>例題１　相似比が５：３の相似な図形Ａ、Ｂがあります。Ａの面積が600㎝2のとき、Ｂの面積を求めなさい。</vt:lpstr>
      <vt:lpstr>練習　図のように、点Ｏを中心として、半径が10㎝、20㎝、30㎝の3つの円があります。Ｂの部分の面積とＣの部分の面積は、それぞれ、Ａの部分の面積の何倍ですか。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相似な図形の計量</dc:title>
  <dc:creator>kajukun</dc:creator>
  <cp:lastModifiedBy>kajukun</cp:lastModifiedBy>
  <cp:revision>39</cp:revision>
  <dcterms:created xsi:type="dcterms:W3CDTF">2013-11-28T12:14:26Z</dcterms:created>
  <dcterms:modified xsi:type="dcterms:W3CDTF">2016-12-05T20:39:06Z</dcterms:modified>
</cp:coreProperties>
</file>