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20E5-E1CC-4305-A1D0-431DA40978BC}" type="datetimeFigureOut">
              <a:rPr kumimoji="1" lang="ja-JP" altLang="en-US" smtClean="0"/>
              <a:t>2016/12/10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FA8A0-E403-4530-9EB1-8151B3675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756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20E5-E1CC-4305-A1D0-431DA40978BC}" type="datetimeFigureOut">
              <a:rPr kumimoji="1" lang="ja-JP" altLang="en-US" smtClean="0"/>
              <a:t>2016/12/10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FA8A0-E403-4530-9EB1-8151B3675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018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20E5-E1CC-4305-A1D0-431DA40978BC}" type="datetimeFigureOut">
              <a:rPr kumimoji="1" lang="ja-JP" altLang="en-US" smtClean="0"/>
              <a:t>2016/12/10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FA8A0-E403-4530-9EB1-8151B3675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20E5-E1CC-4305-A1D0-431DA40978BC}" type="datetimeFigureOut">
              <a:rPr kumimoji="1" lang="ja-JP" altLang="en-US" smtClean="0"/>
              <a:t>2016/12/10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FA8A0-E403-4530-9EB1-8151B3675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932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20E5-E1CC-4305-A1D0-431DA40978BC}" type="datetimeFigureOut">
              <a:rPr kumimoji="1" lang="ja-JP" altLang="en-US" smtClean="0"/>
              <a:t>2016/12/10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FA8A0-E403-4530-9EB1-8151B3675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22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20E5-E1CC-4305-A1D0-431DA40978BC}" type="datetimeFigureOut">
              <a:rPr kumimoji="1" lang="ja-JP" altLang="en-US" smtClean="0"/>
              <a:t>2016/12/10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FA8A0-E403-4530-9EB1-8151B3675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09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20E5-E1CC-4305-A1D0-431DA40978BC}" type="datetimeFigureOut">
              <a:rPr kumimoji="1" lang="ja-JP" altLang="en-US" smtClean="0"/>
              <a:t>2016/12/10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FA8A0-E403-4530-9EB1-8151B3675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72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20E5-E1CC-4305-A1D0-431DA40978BC}" type="datetimeFigureOut">
              <a:rPr kumimoji="1" lang="ja-JP" altLang="en-US" smtClean="0"/>
              <a:t>2016/12/10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FA8A0-E403-4530-9EB1-8151B3675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902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20E5-E1CC-4305-A1D0-431DA40978BC}" type="datetimeFigureOut">
              <a:rPr kumimoji="1" lang="ja-JP" altLang="en-US" smtClean="0"/>
              <a:t>2016/12/10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FA8A0-E403-4530-9EB1-8151B3675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882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20E5-E1CC-4305-A1D0-431DA40978BC}" type="datetimeFigureOut">
              <a:rPr kumimoji="1" lang="ja-JP" altLang="en-US" smtClean="0"/>
              <a:t>2016/12/10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FA8A0-E403-4530-9EB1-8151B3675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20E5-E1CC-4305-A1D0-431DA40978BC}" type="datetimeFigureOut">
              <a:rPr kumimoji="1" lang="ja-JP" altLang="en-US" smtClean="0"/>
              <a:t>2016/12/10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FA8A0-E403-4530-9EB1-8151B3675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87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420E5-E1CC-4305-A1D0-431DA40978BC}" type="datetimeFigureOut">
              <a:rPr kumimoji="1" lang="ja-JP" altLang="en-US" smtClean="0"/>
              <a:t>2016/12/10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FA8A0-E403-4530-9EB1-8151B3675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54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google.co.jp/url?sa=i&amp;rct=j&amp;q=&amp;esrc=s&amp;source=images&amp;cd=&amp;cad=rja&amp;uact=8&amp;ved=0ahUKEwjopc353unQAhWBU7wKHWDGDqgQjRwIBw&amp;url=http%3A%2F%2Ffamily-illustration.com%2F05man%2F04-man.html&amp;psig=AFQjCNGtqPkMuVZS3QsgtxNCbQYcAET-IQ&amp;ust=148146327238383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7808" y="908720"/>
            <a:ext cx="7772400" cy="1224136"/>
          </a:xfrm>
        </p:spPr>
        <p:txBody>
          <a:bodyPr>
            <a:normAutofit/>
          </a:bodyPr>
          <a:lstStyle/>
          <a:p>
            <a:r>
              <a:rPr kumimoji="1" lang="ja-JP" altLang="en-US" sz="6600" dirty="0" smtClean="0"/>
              <a:t>相似の利用</a:t>
            </a:r>
            <a:r>
              <a:rPr lang="ja-JP" altLang="en-US" sz="6600" dirty="0"/>
              <a:t>２</a:t>
            </a:r>
            <a:endParaRPr kumimoji="1" lang="ja-JP" altLang="en-US" sz="6600" dirty="0"/>
          </a:p>
        </p:txBody>
      </p:sp>
      <p:sp>
        <p:nvSpPr>
          <p:cNvPr id="4" name="サブタイトル 2"/>
          <p:cNvSpPr>
            <a:spLocks noGrp="1"/>
          </p:cNvSpPr>
          <p:nvPr>
            <p:ph type="subTitle" idx="1"/>
          </p:nvPr>
        </p:nvSpPr>
        <p:spPr>
          <a:xfrm>
            <a:off x="1115616" y="2564904"/>
            <a:ext cx="7056784" cy="345638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800" dirty="0" smtClean="0">
                <a:solidFill>
                  <a:schemeClr val="tx1"/>
                </a:solidFill>
              </a:rPr>
              <a:t>「身近にある事象を、相似な図形の性質を使って解決することができる。」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58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27"/>
    </mc:Choice>
    <mc:Fallback xmlns="">
      <p:transition spd="slow" advTm="682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512" y="112101"/>
            <a:ext cx="9221007" cy="1143000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dirty="0" smtClean="0"/>
              <a:t>赤</a:t>
            </a:r>
            <a:r>
              <a:rPr lang="ja-JP" altLang="en-US" dirty="0"/>
              <a:t>石</a:t>
            </a:r>
            <a:r>
              <a:rPr lang="ja-JP" altLang="en-US" dirty="0" smtClean="0"/>
              <a:t>公民館から因島総合</a:t>
            </a:r>
            <a:r>
              <a:rPr lang="ja-JP" altLang="en-US" dirty="0"/>
              <a:t>病院</a:t>
            </a:r>
            <a:r>
              <a:rPr lang="ja-JP" altLang="en-US" dirty="0" smtClean="0"/>
              <a:t>までの</a:t>
            </a:r>
            <a:r>
              <a:rPr lang="ja-JP" altLang="en-US" dirty="0"/>
              <a:t>実際</a:t>
            </a:r>
            <a:r>
              <a:rPr lang="ja-JP" altLang="en-US" dirty="0" smtClean="0"/>
              <a:t>の直線距離を</a:t>
            </a:r>
            <a:r>
              <a:rPr lang="ja-JP" altLang="en-US" dirty="0"/>
              <a:t>求</a:t>
            </a:r>
            <a:r>
              <a:rPr lang="ja-JP" altLang="en-US" dirty="0" smtClean="0"/>
              <a:t>めなさい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33951" t="25391" b="4720"/>
          <a:stretch/>
        </p:blipFill>
        <p:spPr>
          <a:xfrm>
            <a:off x="-80652" y="1370134"/>
            <a:ext cx="9224652" cy="548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2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3356992"/>
            <a:ext cx="9144000" cy="350100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74777"/>
            <a:ext cx="9217024" cy="1567857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下の図で</a:t>
            </a:r>
            <a:r>
              <a:rPr kumimoji="1" lang="en-US" altLang="ja-JP" sz="3600" dirty="0" smtClean="0"/>
              <a:t>AC=35m</a:t>
            </a:r>
            <a:r>
              <a:rPr kumimoji="1" lang="ja-JP" altLang="en-US" sz="3600" dirty="0" err="1" smtClean="0"/>
              <a:t>、</a:t>
            </a:r>
            <a:r>
              <a:rPr kumimoji="1" lang="en-US" altLang="ja-JP" sz="3600" dirty="0" smtClean="0"/>
              <a:t>BC=42m</a:t>
            </a:r>
            <a:r>
              <a:rPr kumimoji="1" lang="ja-JP" altLang="en-US" sz="3600" dirty="0" err="1" smtClean="0"/>
              <a:t>、</a:t>
            </a:r>
            <a:r>
              <a:rPr kumimoji="1" lang="ja-JP" altLang="en-US" sz="3600" dirty="0" smtClean="0"/>
              <a:t>∠</a:t>
            </a:r>
            <a:r>
              <a:rPr kumimoji="1" lang="en-US" altLang="ja-JP" sz="3600" dirty="0" smtClean="0"/>
              <a:t>ACB</a:t>
            </a:r>
            <a:r>
              <a:rPr kumimoji="1" lang="ja-JP" altLang="en-US" sz="3600" dirty="0" smtClean="0"/>
              <a:t>＝</a:t>
            </a:r>
            <a:r>
              <a:rPr kumimoji="1" lang="en-US" altLang="ja-JP" sz="3600" dirty="0" smtClean="0"/>
              <a:t>78°</a:t>
            </a:r>
            <a:br>
              <a:rPr kumimoji="1" lang="en-US" altLang="ja-JP" sz="3600" dirty="0" smtClean="0"/>
            </a:br>
            <a:r>
              <a:rPr kumimoji="1" lang="ja-JP" altLang="en-US" sz="3600" dirty="0" smtClean="0"/>
              <a:t>であるとき、ノートにこの縮図を書いて距離</a:t>
            </a:r>
            <a:r>
              <a:rPr kumimoji="1" lang="en-US" altLang="ja-JP" sz="3600" dirty="0" smtClean="0"/>
              <a:t>AB</a:t>
            </a:r>
            <a:r>
              <a:rPr kumimoji="1" lang="ja-JP" altLang="en-US" sz="3600" dirty="0" smtClean="0"/>
              <a:t>を求めなさい。</a:t>
            </a:r>
            <a:endParaRPr kumimoji="1" lang="ja-JP" altLang="en-US" sz="36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869" y="1895484"/>
            <a:ext cx="1582670" cy="208220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97" y="1895484"/>
            <a:ext cx="1582670" cy="2021775"/>
          </a:xfrm>
          <a:prstGeom prst="rect">
            <a:avLst/>
          </a:prstGeom>
        </p:spPr>
      </p:pic>
      <p:sp>
        <p:nvSpPr>
          <p:cNvPr id="7" name="楕円 6"/>
          <p:cNvSpPr/>
          <p:nvPr/>
        </p:nvSpPr>
        <p:spPr>
          <a:xfrm>
            <a:off x="2987824" y="3654875"/>
            <a:ext cx="4464496" cy="93610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/>
          <p:cNvSpPr/>
          <p:nvPr/>
        </p:nvSpPr>
        <p:spPr>
          <a:xfrm>
            <a:off x="1957598" y="3501007"/>
            <a:ext cx="3262474" cy="83250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1413164" y="3920836"/>
            <a:ext cx="6580909" cy="2632364"/>
          </a:xfrm>
          <a:custGeom>
            <a:avLst/>
            <a:gdLst>
              <a:gd name="connsiteX0" fmla="*/ 0 w 6580909"/>
              <a:gd name="connsiteY0" fmla="*/ 0 h 2632364"/>
              <a:gd name="connsiteX1" fmla="*/ 6580909 w 6580909"/>
              <a:gd name="connsiteY1" fmla="*/ 27709 h 2632364"/>
              <a:gd name="connsiteX2" fmla="*/ 2299854 w 6580909"/>
              <a:gd name="connsiteY2" fmla="*/ 2632364 h 2632364"/>
              <a:gd name="connsiteX3" fmla="*/ 0 w 6580909"/>
              <a:gd name="connsiteY3" fmla="*/ 0 h 2632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80909" h="2632364">
                <a:moveTo>
                  <a:pt x="0" y="0"/>
                </a:moveTo>
                <a:lnTo>
                  <a:pt x="6580909" y="27709"/>
                </a:lnTo>
                <a:lnTo>
                  <a:pt x="2299854" y="2632364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23427" y="6237592"/>
            <a:ext cx="441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55721" y="3356992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760538" y="3356992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5509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二等辺三角形 42"/>
          <p:cNvSpPr/>
          <p:nvPr/>
        </p:nvSpPr>
        <p:spPr>
          <a:xfrm>
            <a:off x="5348136" y="4390921"/>
            <a:ext cx="2783105" cy="1122806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二等辺三角形 40"/>
          <p:cNvSpPr/>
          <p:nvPr/>
        </p:nvSpPr>
        <p:spPr>
          <a:xfrm rot="10800000">
            <a:off x="5328206" y="2651374"/>
            <a:ext cx="2880074" cy="2520868"/>
          </a:xfrm>
          <a:prstGeom prst="triangle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/>
          <p:cNvSpPr/>
          <p:nvPr/>
        </p:nvSpPr>
        <p:spPr>
          <a:xfrm rot="10800000">
            <a:off x="4716016" y="1554453"/>
            <a:ext cx="4104456" cy="3579446"/>
          </a:xfrm>
          <a:prstGeom prst="triangle">
            <a:avLst>
              <a:gd name="adj" fmla="val 50000"/>
            </a:avLst>
          </a:prstGeom>
          <a:solidFill>
            <a:srgbClr val="FFC000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二等辺三角形 44"/>
          <p:cNvSpPr/>
          <p:nvPr/>
        </p:nvSpPr>
        <p:spPr>
          <a:xfrm rot="10800000">
            <a:off x="7138896" y="2982083"/>
            <a:ext cx="648072" cy="1058416"/>
          </a:xfrm>
          <a:prstGeom prst="triangle">
            <a:avLst>
              <a:gd name="adj" fmla="val 9304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34" name="円/楕円 33"/>
          <p:cNvSpPr/>
          <p:nvPr/>
        </p:nvSpPr>
        <p:spPr>
          <a:xfrm>
            <a:off x="5364088" y="2150627"/>
            <a:ext cx="2808312" cy="1001494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4586678" cy="4998628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200" dirty="0" smtClean="0"/>
              <a:t>太郎君と次郎君は、一つのコップでジュースを飲んでいます。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lang="ja-JP" altLang="en-US" sz="3200" dirty="0" smtClean="0"/>
              <a:t>太郎「僕は、最初に上から三分目まで飲むよ」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次郎「残り全部飲んでいいの</a:t>
            </a:r>
            <a:r>
              <a:rPr lang="en-US" altLang="ja-JP" sz="3200" dirty="0" smtClean="0"/>
              <a:t>?!</a:t>
            </a:r>
            <a:r>
              <a:rPr lang="ja-JP" altLang="en-US" sz="3200" dirty="0" smtClean="0"/>
              <a:t>」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/>
              <a:t>どちらが多く飲むことができるでしょう</a:t>
            </a:r>
            <a:r>
              <a:rPr lang="ja-JP" altLang="en-US" sz="3200" dirty="0" smtClean="0"/>
              <a:t>か</a:t>
            </a:r>
            <a:r>
              <a:rPr lang="ja-JP" altLang="en-US" sz="3200" dirty="0"/>
              <a:t>？</a:t>
            </a:r>
            <a:endParaRPr kumimoji="1" lang="ja-JP" altLang="en-US" sz="3200" dirty="0"/>
          </a:p>
        </p:txBody>
      </p:sp>
      <p:sp>
        <p:nvSpPr>
          <p:cNvPr id="49" name="弦 48"/>
          <p:cNvSpPr/>
          <p:nvPr/>
        </p:nvSpPr>
        <p:spPr>
          <a:xfrm rot="5400000">
            <a:off x="6196529" y="-499785"/>
            <a:ext cx="1143430" cy="4104456"/>
          </a:xfrm>
          <a:prstGeom prst="chord">
            <a:avLst>
              <a:gd name="adj1" fmla="val 5402260"/>
              <a:gd name="adj2" fmla="val 16200000"/>
            </a:avLst>
          </a:prstGeom>
          <a:solidFill>
            <a:srgbClr val="FFC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円/楕円 43"/>
          <p:cNvSpPr/>
          <p:nvPr/>
        </p:nvSpPr>
        <p:spPr>
          <a:xfrm>
            <a:off x="5364089" y="5229199"/>
            <a:ext cx="2736304" cy="5690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grpSp>
        <p:nvGrpSpPr>
          <p:cNvPr id="53" name="グループ化 52"/>
          <p:cNvGrpSpPr/>
          <p:nvPr/>
        </p:nvGrpSpPr>
        <p:grpSpPr>
          <a:xfrm>
            <a:off x="4716014" y="1013062"/>
            <a:ext cx="4126290" cy="4192653"/>
            <a:chOff x="4615454" y="839929"/>
            <a:chExt cx="4126290" cy="4134658"/>
          </a:xfrm>
        </p:grpSpPr>
        <p:sp>
          <p:nvSpPr>
            <p:cNvPr id="50" name="二等辺三角形 49"/>
            <p:cNvSpPr/>
            <p:nvPr/>
          </p:nvSpPr>
          <p:spPr>
            <a:xfrm rot="10800000">
              <a:off x="4615454" y="1397952"/>
              <a:ext cx="4126290" cy="3576635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弦 50"/>
            <p:cNvSpPr/>
            <p:nvPr/>
          </p:nvSpPr>
          <p:spPr>
            <a:xfrm rot="5400000">
              <a:off x="6106884" y="-640584"/>
              <a:ext cx="1143430" cy="4104456"/>
            </a:xfrm>
            <a:prstGeom prst="chord">
              <a:avLst>
                <a:gd name="adj1" fmla="val 5402260"/>
                <a:gd name="adj2" fmla="val 1620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2" name="直線コネクタ 11"/>
          <p:cNvCxnSpPr>
            <a:stCxn id="4" idx="6"/>
          </p:cNvCxnSpPr>
          <p:nvPr/>
        </p:nvCxnSpPr>
        <p:spPr>
          <a:xfrm flipH="1">
            <a:off x="6768244" y="1592796"/>
            <a:ext cx="2052228" cy="36364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>
            <a:stCxn id="4" idx="2"/>
          </p:cNvCxnSpPr>
          <p:nvPr/>
        </p:nvCxnSpPr>
        <p:spPr>
          <a:xfrm>
            <a:off x="4716016" y="1592796"/>
            <a:ext cx="2052228" cy="36364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円/楕円 3"/>
          <p:cNvSpPr/>
          <p:nvPr/>
        </p:nvSpPr>
        <p:spPr>
          <a:xfrm>
            <a:off x="4716016" y="980728"/>
            <a:ext cx="4104456" cy="12241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2306" y="5013424"/>
            <a:ext cx="49438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二人が平等に飲むためには太郎君は何分目まで飲めばよいか。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121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082"/>
    </mc:Choice>
    <mc:Fallback xmlns="">
      <p:transition spd="slow" advTm="540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966" y="198899"/>
            <a:ext cx="8856984" cy="850106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線分ＡＢを３：２に分ける点Ｘを求めなさい。</a:t>
            </a:r>
            <a:endParaRPr kumimoji="1" lang="ja-JP" altLang="en-US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1475656" y="2325452"/>
            <a:ext cx="65527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006592" y="2063842"/>
            <a:ext cx="44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028384" y="2063842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cxnSp>
        <p:nvCxnSpPr>
          <p:cNvPr id="19" name="直線コネクタ 18"/>
          <p:cNvCxnSpPr>
            <a:stCxn id="16" idx="3"/>
            <a:endCxn id="22" idx="1"/>
          </p:cNvCxnSpPr>
          <p:nvPr/>
        </p:nvCxnSpPr>
        <p:spPr>
          <a:xfrm>
            <a:off x="1447738" y="2325452"/>
            <a:ext cx="4872751" cy="3484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6320489" y="5517232"/>
            <a:ext cx="3914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ℓ</a:t>
            </a:r>
            <a:endParaRPr kumimoji="1" lang="ja-JP" altLang="en-US" sz="3200" dirty="0"/>
          </a:p>
        </p:txBody>
      </p:sp>
      <p:sp>
        <p:nvSpPr>
          <p:cNvPr id="24" name="円弧 23"/>
          <p:cNvSpPr/>
          <p:nvPr/>
        </p:nvSpPr>
        <p:spPr>
          <a:xfrm rot="4551211">
            <a:off x="1581401" y="2253587"/>
            <a:ext cx="965188" cy="919573"/>
          </a:xfrm>
          <a:prstGeom prst="arc">
            <a:avLst>
              <a:gd name="adj1" fmla="val 17059568"/>
              <a:gd name="adj2" fmla="val 2090613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弧 24"/>
          <p:cNvSpPr/>
          <p:nvPr/>
        </p:nvSpPr>
        <p:spPr>
          <a:xfrm rot="4551211">
            <a:off x="2513800" y="2955722"/>
            <a:ext cx="965188" cy="919573"/>
          </a:xfrm>
          <a:prstGeom prst="arc">
            <a:avLst>
              <a:gd name="adj1" fmla="val 17059568"/>
              <a:gd name="adj2" fmla="val 2090613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弧 25"/>
          <p:cNvSpPr/>
          <p:nvPr/>
        </p:nvSpPr>
        <p:spPr>
          <a:xfrm rot="4551211">
            <a:off x="3437044" y="3639048"/>
            <a:ext cx="965188" cy="919573"/>
          </a:xfrm>
          <a:prstGeom prst="arc">
            <a:avLst>
              <a:gd name="adj1" fmla="val 17059568"/>
              <a:gd name="adj2" fmla="val 2090613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弧 26"/>
          <p:cNvSpPr/>
          <p:nvPr/>
        </p:nvSpPr>
        <p:spPr>
          <a:xfrm rot="4551211">
            <a:off x="4396886" y="4229288"/>
            <a:ext cx="965188" cy="919573"/>
          </a:xfrm>
          <a:prstGeom prst="arc">
            <a:avLst>
              <a:gd name="adj1" fmla="val 17059568"/>
              <a:gd name="adj2" fmla="val 2090613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弧 27"/>
          <p:cNvSpPr/>
          <p:nvPr/>
        </p:nvSpPr>
        <p:spPr>
          <a:xfrm rot="4551211">
            <a:off x="5334471" y="4917698"/>
            <a:ext cx="965188" cy="919573"/>
          </a:xfrm>
          <a:prstGeom prst="arc">
            <a:avLst>
              <a:gd name="adj1" fmla="val 17059568"/>
              <a:gd name="adj2" fmla="val 2090613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コネクタ 28"/>
          <p:cNvCxnSpPr>
            <a:stCxn id="18" idx="1"/>
          </p:cNvCxnSpPr>
          <p:nvPr/>
        </p:nvCxnSpPr>
        <p:spPr>
          <a:xfrm flipH="1">
            <a:off x="6156176" y="2325452"/>
            <a:ext cx="1872208" cy="33357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>
            <a:off x="4283968" y="2063842"/>
            <a:ext cx="1296144" cy="231742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5596492" y="1728772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Ｘ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042282" y="4535542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Ｄ</a:t>
            </a:r>
            <a:endParaRPr kumimoji="1" lang="ja-JP" altLang="en-US" sz="28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935603" y="5840397"/>
            <a:ext cx="450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344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059"/>
    </mc:Choice>
    <mc:Fallback xmlns="">
      <p:transition spd="slow" advTm="430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 animBg="1"/>
      <p:bldP spid="25" grpId="0" animBg="1"/>
      <p:bldP spid="26" grpId="0" animBg="1"/>
      <p:bldP spid="27" grpId="0" animBg="1"/>
      <p:bldP spid="28" grpId="0" animBg="1"/>
      <p:bldP spid="34" grpId="0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90017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ＡＢ，ＣＤ，ＥＦは平行です。このとき、ＥＦの長さを求めなさい。</a:t>
            </a:r>
            <a:endParaRPr kumimoji="1" lang="ja-JP" altLang="en-US" sz="3600" dirty="0"/>
          </a:p>
        </p:txBody>
      </p:sp>
      <p:sp>
        <p:nvSpPr>
          <p:cNvPr id="4" name="二等辺三角形 3"/>
          <p:cNvSpPr/>
          <p:nvPr/>
        </p:nvSpPr>
        <p:spPr>
          <a:xfrm>
            <a:off x="3080213" y="2788435"/>
            <a:ext cx="4441888" cy="2448272"/>
          </a:xfrm>
          <a:prstGeom prst="triangle">
            <a:avLst>
              <a:gd name="adj" fmla="val 7519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二等辺三角形 4"/>
          <p:cNvSpPr/>
          <p:nvPr/>
        </p:nvSpPr>
        <p:spPr>
          <a:xfrm rot="12587406" flipH="1">
            <a:off x="701967" y="3413725"/>
            <a:ext cx="6711945" cy="2220820"/>
          </a:xfrm>
          <a:prstGeom prst="triangle">
            <a:avLst>
              <a:gd name="adj" fmla="val 4248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5021918" y="3786616"/>
            <a:ext cx="668345" cy="1450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403648" y="1318602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652776" y="5164966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469690" y="5164966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Ｆ</a:t>
            </a:r>
            <a:endParaRPr kumimoji="1" lang="ja-JP" altLang="en-US" sz="3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787875" y="3162818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Ｅ</a:t>
            </a:r>
            <a:endParaRPr kumimoji="1" lang="ja-JP" altLang="en-US" sz="3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508268" y="5164966"/>
            <a:ext cx="534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Ｄ</a:t>
            </a:r>
            <a:endParaRPr kumimoji="1" lang="ja-JP" altLang="en-US" sz="3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228184" y="2196561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62021" y="3639841"/>
            <a:ext cx="982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8cm</a:t>
            </a:r>
            <a:endParaRPr kumimoji="1" lang="ja-JP" altLang="en-US" sz="3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54380" y="3366240"/>
            <a:ext cx="1217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12cm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24837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「人　イラスト」の画像検索結果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50" t="4896" r="38214" b="7473"/>
          <a:stretch/>
        </p:blipFill>
        <p:spPr bwMode="auto">
          <a:xfrm>
            <a:off x="4496090" y="3691362"/>
            <a:ext cx="666464" cy="140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円/楕円 4"/>
          <p:cNvSpPr/>
          <p:nvPr/>
        </p:nvSpPr>
        <p:spPr>
          <a:xfrm>
            <a:off x="4829322" y="5098978"/>
            <a:ext cx="1758902" cy="611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90017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このとき、街灯の高さを求めなさい。</a:t>
            </a:r>
            <a:endParaRPr kumimoji="1" lang="ja-JP" altLang="en-US" sz="3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518874" y="466789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影</a:t>
            </a:r>
            <a:endParaRPr kumimoji="1" lang="ja-JP" altLang="en-US" sz="24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224" y="2132856"/>
            <a:ext cx="422905" cy="2966124"/>
          </a:xfrm>
          <a:prstGeom prst="rect">
            <a:avLst/>
          </a:prstGeom>
        </p:spPr>
      </p:pic>
      <p:cxnSp>
        <p:nvCxnSpPr>
          <p:cNvPr id="8" name="直線コネクタ 7"/>
          <p:cNvCxnSpPr>
            <a:stCxn id="3" idx="2"/>
          </p:cNvCxnSpPr>
          <p:nvPr/>
        </p:nvCxnSpPr>
        <p:spPr>
          <a:xfrm>
            <a:off x="1864677" y="5098980"/>
            <a:ext cx="65957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フリーフォーム 5"/>
          <p:cNvSpPr/>
          <p:nvPr/>
        </p:nvSpPr>
        <p:spPr>
          <a:xfrm>
            <a:off x="1883884" y="5111827"/>
            <a:ext cx="2897436" cy="352637"/>
          </a:xfrm>
          <a:custGeom>
            <a:avLst/>
            <a:gdLst>
              <a:gd name="connsiteX0" fmla="*/ 0 w 2897436"/>
              <a:gd name="connsiteY0" fmla="*/ 0 h 352637"/>
              <a:gd name="connsiteX1" fmla="*/ 605928 w 2897436"/>
              <a:gd name="connsiteY1" fmla="*/ 264404 h 352637"/>
              <a:gd name="connsiteX2" fmla="*/ 1531345 w 2897436"/>
              <a:gd name="connsiteY2" fmla="*/ 352539 h 352637"/>
              <a:gd name="connsiteX3" fmla="*/ 2467779 w 2897436"/>
              <a:gd name="connsiteY3" fmla="*/ 275421 h 352637"/>
              <a:gd name="connsiteX4" fmla="*/ 2897436 w 2897436"/>
              <a:gd name="connsiteY4" fmla="*/ 22033 h 352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7436" h="352637">
                <a:moveTo>
                  <a:pt x="0" y="0"/>
                </a:moveTo>
                <a:cubicBezTo>
                  <a:pt x="175352" y="102823"/>
                  <a:pt x="350704" y="205647"/>
                  <a:pt x="605928" y="264404"/>
                </a:cubicBezTo>
                <a:cubicBezTo>
                  <a:pt x="861152" y="323161"/>
                  <a:pt x="1221037" y="350703"/>
                  <a:pt x="1531345" y="352539"/>
                </a:cubicBezTo>
                <a:cubicBezTo>
                  <a:pt x="1841653" y="354375"/>
                  <a:pt x="2240097" y="330505"/>
                  <a:pt x="2467779" y="275421"/>
                </a:cubicBezTo>
                <a:cubicBezTo>
                  <a:pt x="2695461" y="220337"/>
                  <a:pt x="2796448" y="121185"/>
                  <a:pt x="2897436" y="2203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31839" y="5187172"/>
            <a:ext cx="787395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3m</a:t>
            </a:r>
            <a:endParaRPr kumimoji="1" lang="ja-JP" altLang="en-US" sz="3600" dirty="0"/>
          </a:p>
        </p:txBody>
      </p:sp>
      <p:sp>
        <p:nvSpPr>
          <p:cNvPr id="7" name="フリーフォーム 6"/>
          <p:cNvSpPr/>
          <p:nvPr/>
        </p:nvSpPr>
        <p:spPr>
          <a:xfrm>
            <a:off x="4803354" y="5111827"/>
            <a:ext cx="1784733" cy="385812"/>
          </a:xfrm>
          <a:custGeom>
            <a:avLst/>
            <a:gdLst>
              <a:gd name="connsiteX0" fmla="*/ 0 w 1784733"/>
              <a:gd name="connsiteY0" fmla="*/ 0 h 385812"/>
              <a:gd name="connsiteX1" fmla="*/ 286439 w 1784733"/>
              <a:gd name="connsiteY1" fmla="*/ 264404 h 385812"/>
              <a:gd name="connsiteX2" fmla="*/ 947451 w 1784733"/>
              <a:gd name="connsiteY2" fmla="*/ 385590 h 385812"/>
              <a:gd name="connsiteX3" fmla="*/ 1432193 w 1784733"/>
              <a:gd name="connsiteY3" fmla="*/ 286438 h 385812"/>
              <a:gd name="connsiteX4" fmla="*/ 1784733 w 1784733"/>
              <a:gd name="connsiteY4" fmla="*/ 22033 h 385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4733" h="385812">
                <a:moveTo>
                  <a:pt x="0" y="0"/>
                </a:moveTo>
                <a:cubicBezTo>
                  <a:pt x="64265" y="100069"/>
                  <a:pt x="128531" y="200139"/>
                  <a:pt x="286439" y="264404"/>
                </a:cubicBezTo>
                <a:cubicBezTo>
                  <a:pt x="444347" y="328669"/>
                  <a:pt x="756492" y="381918"/>
                  <a:pt x="947451" y="385590"/>
                </a:cubicBezTo>
                <a:cubicBezTo>
                  <a:pt x="1138410" y="389262"/>
                  <a:pt x="1292646" y="347031"/>
                  <a:pt x="1432193" y="286438"/>
                </a:cubicBezTo>
                <a:cubicBezTo>
                  <a:pt x="1571740" y="225845"/>
                  <a:pt x="1678236" y="123939"/>
                  <a:pt x="1784733" y="2203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71397" y="5187172"/>
            <a:ext cx="787395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2m</a:t>
            </a:r>
            <a:endParaRPr kumimoji="1" lang="ja-JP" altLang="en-US" sz="3600" dirty="0"/>
          </a:p>
        </p:txBody>
      </p:sp>
      <p:sp>
        <p:nvSpPr>
          <p:cNvPr id="9" name="フリーフォーム 8"/>
          <p:cNvSpPr/>
          <p:nvPr/>
        </p:nvSpPr>
        <p:spPr>
          <a:xfrm>
            <a:off x="5019151" y="3767769"/>
            <a:ext cx="286806" cy="1344058"/>
          </a:xfrm>
          <a:custGeom>
            <a:avLst/>
            <a:gdLst>
              <a:gd name="connsiteX0" fmla="*/ 0 w 286806"/>
              <a:gd name="connsiteY0" fmla="*/ 0 h 1344058"/>
              <a:gd name="connsiteX1" fmla="*/ 198304 w 286806"/>
              <a:gd name="connsiteY1" fmla="*/ 187287 h 1344058"/>
              <a:gd name="connsiteX2" fmla="*/ 286438 w 286806"/>
              <a:gd name="connsiteY2" fmla="*/ 572877 h 1344058"/>
              <a:gd name="connsiteX3" fmla="*/ 220337 w 286806"/>
              <a:gd name="connsiteY3" fmla="*/ 1035585 h 1344058"/>
              <a:gd name="connsiteX4" fmla="*/ 11017 w 286806"/>
              <a:gd name="connsiteY4" fmla="*/ 1344058 h 1344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6806" h="1344058">
                <a:moveTo>
                  <a:pt x="0" y="0"/>
                </a:moveTo>
                <a:cubicBezTo>
                  <a:pt x="75282" y="45904"/>
                  <a:pt x="150564" y="91808"/>
                  <a:pt x="198304" y="187287"/>
                </a:cubicBezTo>
                <a:cubicBezTo>
                  <a:pt x="246044" y="282766"/>
                  <a:pt x="282766" y="431494"/>
                  <a:pt x="286438" y="572877"/>
                </a:cubicBezTo>
                <a:cubicBezTo>
                  <a:pt x="290110" y="714260"/>
                  <a:pt x="266240" y="907055"/>
                  <a:pt x="220337" y="1035585"/>
                </a:cubicBezTo>
                <a:cubicBezTo>
                  <a:pt x="174434" y="1164115"/>
                  <a:pt x="92725" y="1254086"/>
                  <a:pt x="11017" y="134405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126493" y="4021560"/>
            <a:ext cx="1138453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1.6m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31304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6019" y="116632"/>
            <a:ext cx="8229600" cy="432048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このとき、次の問いに答えなさい。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8474" y="611677"/>
            <a:ext cx="5221112" cy="5907564"/>
          </a:xfrm>
        </p:spPr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kumimoji="1" lang="en-US" altLang="ja-JP" dirty="0" smtClean="0"/>
              <a:t>DF</a:t>
            </a:r>
            <a:r>
              <a:rPr kumimoji="1" lang="ja-JP" altLang="en-US" dirty="0" smtClean="0"/>
              <a:t>の長さを求めなさい。</a:t>
            </a:r>
            <a:endParaRPr kumimoji="1" lang="en-US" altLang="ja-JP" dirty="0" smtClean="0"/>
          </a:p>
          <a:p>
            <a:pPr marL="514350" indent="-514350">
              <a:buAutoNum type="arabicParenBoth"/>
            </a:pPr>
            <a:endParaRPr lang="en-US" altLang="ja-JP" dirty="0"/>
          </a:p>
          <a:p>
            <a:pPr marL="514350" indent="-514350">
              <a:buAutoNum type="arabicParenBoth"/>
            </a:pPr>
            <a:r>
              <a:rPr lang="en-US" altLang="ja-JP" dirty="0" smtClean="0"/>
              <a:t>BC=CG</a:t>
            </a:r>
            <a:r>
              <a:rPr lang="ja-JP" altLang="en-US" dirty="0" smtClean="0"/>
              <a:t>を証明しなさい。</a:t>
            </a:r>
            <a:endParaRPr lang="en-US" altLang="ja-JP" dirty="0" smtClean="0"/>
          </a:p>
          <a:p>
            <a:pPr marL="514350" indent="-514350">
              <a:buAutoNum type="arabicParenBoth"/>
            </a:pPr>
            <a:endParaRPr lang="en-US" altLang="ja-JP" dirty="0"/>
          </a:p>
          <a:p>
            <a:pPr marL="514350" indent="-514350">
              <a:buAutoNum type="arabicParenBoth"/>
            </a:pPr>
            <a:endParaRPr lang="en-US" altLang="ja-JP" dirty="0" smtClean="0"/>
          </a:p>
          <a:p>
            <a:pPr marL="514350" indent="-514350">
              <a:buAutoNum type="arabicParenBoth"/>
            </a:pPr>
            <a:endParaRPr lang="en-US" altLang="ja-JP" dirty="0" smtClean="0"/>
          </a:p>
          <a:p>
            <a:pPr marL="514350" indent="-514350">
              <a:buAutoNum type="arabicParenBoth"/>
            </a:pPr>
            <a:endParaRPr kumimoji="1" lang="en-US" altLang="ja-JP" dirty="0"/>
          </a:p>
          <a:p>
            <a:pPr marL="514350" indent="-514350">
              <a:buAutoNum type="arabicParenBoth"/>
            </a:pPr>
            <a:endParaRPr lang="en-US" altLang="ja-JP" dirty="0" smtClean="0"/>
          </a:p>
          <a:p>
            <a:pPr marL="514350" indent="-514350">
              <a:buAutoNum type="arabicParenBoth"/>
            </a:pPr>
            <a:endParaRPr lang="en-US" altLang="ja-JP" dirty="0" smtClean="0"/>
          </a:p>
          <a:p>
            <a:pPr marL="514350" indent="-514350">
              <a:buAutoNum type="arabicParenBoth"/>
            </a:pPr>
            <a:r>
              <a:rPr kumimoji="1" lang="en-US" altLang="ja-JP" dirty="0" smtClean="0"/>
              <a:t>FG</a:t>
            </a:r>
            <a:r>
              <a:rPr kumimoji="1" lang="ja-JP" altLang="en-US" dirty="0" smtClean="0"/>
              <a:t>の長さを求めなさい。</a:t>
            </a:r>
            <a:endParaRPr kumimoji="1" lang="en-US" altLang="ja-JP" dirty="0" smtClean="0"/>
          </a:p>
        </p:txBody>
      </p:sp>
      <p:sp>
        <p:nvSpPr>
          <p:cNvPr id="4" name="二等辺三角形 3"/>
          <p:cNvSpPr/>
          <p:nvPr/>
        </p:nvSpPr>
        <p:spPr>
          <a:xfrm>
            <a:off x="4171162" y="1478098"/>
            <a:ext cx="2356848" cy="3528392"/>
          </a:xfrm>
          <a:prstGeom prst="triangle">
            <a:avLst>
              <a:gd name="adj" fmla="val 7009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二等辺三角形 4"/>
          <p:cNvSpPr/>
          <p:nvPr/>
        </p:nvSpPr>
        <p:spPr>
          <a:xfrm rot="6906144">
            <a:off x="5363118" y="2585519"/>
            <a:ext cx="2617336" cy="4269882"/>
          </a:xfrm>
          <a:prstGeom prst="triangle">
            <a:avLst>
              <a:gd name="adj" fmla="val 2335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4747226" y="3770408"/>
            <a:ext cx="1780784" cy="12360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5539314" y="848588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271469" y="4918959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874481" y="4884756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326922" y="3242294"/>
            <a:ext cx="410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E</a:t>
            </a:r>
            <a:endParaRPr kumimoji="1" lang="ja-JP" altLang="en-US" sz="3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41807" y="2186232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D</a:t>
            </a:r>
            <a:endParaRPr kumimoji="1" lang="ja-JP" altLang="en-US" sz="3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660325" y="4911728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G</a:t>
            </a:r>
            <a:endParaRPr kumimoji="1" lang="ja-JP" altLang="en-US" sz="3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03136" y="2629672"/>
            <a:ext cx="396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F</a:t>
            </a:r>
            <a:endParaRPr kumimoji="1" lang="ja-JP" altLang="en-US" sz="3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943875" y="4135685"/>
            <a:ext cx="803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6㎝</a:t>
            </a:r>
            <a:endParaRPr kumimoji="1" lang="ja-JP" altLang="en-US" sz="3200" dirty="0"/>
          </a:p>
        </p:txBody>
      </p:sp>
      <p:cxnSp>
        <p:nvCxnSpPr>
          <p:cNvPr id="18" name="直線コネクタ 17"/>
          <p:cNvCxnSpPr/>
          <p:nvPr/>
        </p:nvCxnSpPr>
        <p:spPr>
          <a:xfrm>
            <a:off x="5431834" y="2028575"/>
            <a:ext cx="214959" cy="1320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4919674" y="3149194"/>
            <a:ext cx="214959" cy="1320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4424787" y="4296002"/>
            <a:ext cx="214959" cy="1320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5884202" y="2186232"/>
            <a:ext cx="214959" cy="863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5893728" y="2252267"/>
            <a:ext cx="214959" cy="863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V="1">
            <a:off x="6163989" y="3931807"/>
            <a:ext cx="214959" cy="863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V="1">
            <a:off x="6193787" y="3989598"/>
            <a:ext cx="214959" cy="863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4809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7.1|19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2.3|1.6|1|0.8|0.8|0.9|3|2|2|2.3|2.7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182</Words>
  <Application>Microsoft Office PowerPoint</Application>
  <PresentationFormat>画面に合わせる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相似の利用２</vt:lpstr>
      <vt:lpstr>赤石公民館から因島総合病院までの実際の直線距離を求めなさい。</vt:lpstr>
      <vt:lpstr>下の図でAC=35m、BC=42m、∠ACB＝78° であるとき、ノートにこの縮図を書いて距離ABを求めなさい。</vt:lpstr>
      <vt:lpstr>太郎君と次郎君は、一つのコップでジュースを飲んでいます。 太郎「僕は、最初に上から三分目まで飲むよ」 次郎「残り全部飲んでいいの?!」 どちらが多く飲むことができるでしょうか？</vt:lpstr>
      <vt:lpstr>線分ＡＢを３：２に分ける点Ｘを求めなさい。</vt:lpstr>
      <vt:lpstr>ＡＢ，ＣＤ，ＥＦは平行です。このとき、ＥＦの長さを求めなさい。</vt:lpstr>
      <vt:lpstr>このとき、街灯の高さを求めなさい。</vt:lpstr>
      <vt:lpstr>このとき、次の問いに答えなさい。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相似の利用２</dc:title>
  <dc:creator>teacher</dc:creator>
  <cp:lastModifiedBy>kajukun</cp:lastModifiedBy>
  <cp:revision>36</cp:revision>
  <dcterms:created xsi:type="dcterms:W3CDTF">2013-12-03T23:11:07Z</dcterms:created>
  <dcterms:modified xsi:type="dcterms:W3CDTF">2016-12-10T14:00:15Z</dcterms:modified>
</cp:coreProperties>
</file>